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5"/>
    <p:sldMasterId id="2147483842" r:id="rId6"/>
    <p:sldMasterId id="2147483864" r:id="rId7"/>
  </p:sldMasterIdLst>
  <p:notesMasterIdLst>
    <p:notesMasterId r:id="rId50"/>
  </p:notesMasterIdLst>
  <p:sldIdLst>
    <p:sldId id="256" r:id="rId8"/>
    <p:sldId id="261" r:id="rId9"/>
    <p:sldId id="288" r:id="rId10"/>
    <p:sldId id="262" r:id="rId11"/>
    <p:sldId id="302" r:id="rId12"/>
    <p:sldId id="277" r:id="rId13"/>
    <p:sldId id="279" r:id="rId14"/>
    <p:sldId id="291" r:id="rId15"/>
    <p:sldId id="290" r:id="rId16"/>
    <p:sldId id="275" r:id="rId17"/>
    <p:sldId id="274" r:id="rId18"/>
    <p:sldId id="264" r:id="rId19"/>
    <p:sldId id="292" r:id="rId20"/>
    <p:sldId id="293" r:id="rId21"/>
    <p:sldId id="294" r:id="rId22"/>
    <p:sldId id="295" r:id="rId23"/>
    <p:sldId id="301" r:id="rId24"/>
    <p:sldId id="297" r:id="rId25"/>
    <p:sldId id="298" r:id="rId26"/>
    <p:sldId id="299" r:id="rId27"/>
    <p:sldId id="300" r:id="rId28"/>
    <p:sldId id="278" r:id="rId29"/>
    <p:sldId id="280" r:id="rId30"/>
    <p:sldId id="276" r:id="rId31"/>
    <p:sldId id="271" r:id="rId32"/>
    <p:sldId id="266" r:id="rId33"/>
    <p:sldId id="283" r:id="rId34"/>
    <p:sldId id="284" r:id="rId35"/>
    <p:sldId id="285" r:id="rId36"/>
    <p:sldId id="286" r:id="rId37"/>
    <p:sldId id="287" r:id="rId38"/>
    <p:sldId id="260" r:id="rId39"/>
    <p:sldId id="257" r:id="rId40"/>
    <p:sldId id="258" r:id="rId41"/>
    <p:sldId id="259" r:id="rId42"/>
    <p:sldId id="268" r:id="rId43"/>
    <p:sldId id="272" r:id="rId44"/>
    <p:sldId id="273" r:id="rId45"/>
    <p:sldId id="303" r:id="rId46"/>
    <p:sldId id="281" r:id="rId47"/>
    <p:sldId id="269" r:id="rId48"/>
    <p:sldId id="282"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A47"/>
    <a:srgbClr val="0080B0"/>
    <a:srgbClr val="3E5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90C46-EFE7-0DB5-C740-47CCF55140F9}" v="4" dt="2024-03-25T12:27:3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ing, Matthew (25366)" userId="S::matthew.gooding@hampshire.police.uk::29fe403f-1da8-4bf4-9104-9962128bb25f" providerId="AD" clId="Web-{01890C46-EFE7-0DB5-C740-47CCF55140F9}"/>
    <pc:docChg chg="modSld">
      <pc:chgData name="Gooding, Matthew (25366)" userId="S::matthew.gooding@hampshire.police.uk::29fe403f-1da8-4bf4-9104-9962128bb25f" providerId="AD" clId="Web-{01890C46-EFE7-0DB5-C740-47CCF55140F9}" dt="2024-03-25T12:27:38.652" v="3" actId="1076"/>
      <pc:docMkLst>
        <pc:docMk/>
      </pc:docMkLst>
      <pc:sldChg chg="modSp">
        <pc:chgData name="Gooding, Matthew (25366)" userId="S::matthew.gooding@hampshire.police.uk::29fe403f-1da8-4bf4-9104-9962128bb25f" providerId="AD" clId="Web-{01890C46-EFE7-0DB5-C740-47CCF55140F9}" dt="2024-03-25T12:27:38.652" v="3" actId="1076"/>
        <pc:sldMkLst>
          <pc:docMk/>
          <pc:sldMk cId="1631942671" sldId="284"/>
        </pc:sldMkLst>
        <pc:picChg chg="mod">
          <ac:chgData name="Gooding, Matthew (25366)" userId="S::matthew.gooding@hampshire.police.uk::29fe403f-1da8-4bf4-9104-9962128bb25f" providerId="AD" clId="Web-{01890C46-EFE7-0DB5-C740-47CCF55140F9}" dt="2024-03-25T12:27:38.652" v="3" actId="1076"/>
          <ac:picMkLst>
            <pc:docMk/>
            <pc:sldMk cId="1631942671" sldId="284"/>
            <ac:picMk id="4"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34CB3-D8D6-4672-874B-AB08C9BD1F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0133BA1-C24D-4B30-8BFC-A9DE0DC8ABBE}">
      <dgm:prSet phldrT="[Text]"/>
      <dgm:spPr/>
      <dgm:t>
        <a:bodyPr/>
        <a:lstStyle/>
        <a:p>
          <a:r>
            <a:rPr lang="en-US">
              <a:latin typeface="Arial" panose="020B0604020202020204" pitchFamily="34" charset="0"/>
              <a:cs typeface="Arial" panose="020B0604020202020204" pitchFamily="34" charset="0"/>
            </a:rPr>
            <a:t>Better Together Programme Team </a:t>
          </a:r>
        </a:p>
      </dgm:t>
    </dgm:pt>
    <dgm:pt modelId="{5A98495A-D42E-47A4-B21F-A21605A4B647}" type="parTrans" cxnId="{78AA9BFA-31A5-4568-83DE-492754A73FC7}">
      <dgm:prSet/>
      <dgm:spPr/>
      <dgm:t>
        <a:bodyPr/>
        <a:lstStyle/>
        <a:p>
          <a:endParaRPr lang="en-US">
            <a:latin typeface="Arial" panose="020B0604020202020204" pitchFamily="34" charset="0"/>
            <a:cs typeface="Arial" panose="020B0604020202020204" pitchFamily="34" charset="0"/>
          </a:endParaRPr>
        </a:p>
      </dgm:t>
    </dgm:pt>
    <dgm:pt modelId="{7CFC0061-6992-4DBD-8ABD-A649FA120DA2}" type="sibTrans" cxnId="{78AA9BFA-31A5-4568-83DE-492754A73FC7}">
      <dgm:prSet/>
      <dgm:spPr/>
      <dgm:t>
        <a:bodyPr/>
        <a:lstStyle/>
        <a:p>
          <a:endParaRPr lang="en-US">
            <a:latin typeface="Arial" panose="020B0604020202020204" pitchFamily="34" charset="0"/>
            <a:cs typeface="Arial" panose="020B0604020202020204" pitchFamily="34" charset="0"/>
          </a:endParaRPr>
        </a:p>
      </dgm:t>
    </dgm:pt>
    <dgm:pt modelId="{F6064828-8E7B-49A5-B938-8CFA1A5909AD}">
      <dgm:prSet phldrT="[Text]"/>
      <dgm:spPr/>
      <dgm:t>
        <a:bodyPr/>
        <a:lstStyle/>
        <a:p>
          <a:r>
            <a:rPr lang="en-US">
              <a:latin typeface="Arial" panose="020B0604020202020204" pitchFamily="34" charset="0"/>
              <a:cs typeface="Arial" panose="020B0604020202020204" pitchFamily="34" charset="0"/>
            </a:rPr>
            <a:t>Thames Valley Together</a:t>
          </a:r>
        </a:p>
      </dgm:t>
    </dgm:pt>
    <dgm:pt modelId="{841B2CB7-41BC-4FA8-8C4F-770649A6E999}" type="parTrans" cxnId="{BE509679-DBCA-433F-B01E-F7ED9917AF34}">
      <dgm:prSet/>
      <dgm:spPr/>
      <dgm:t>
        <a:bodyPr/>
        <a:lstStyle/>
        <a:p>
          <a:endParaRPr lang="en-US">
            <a:latin typeface="Arial" panose="020B0604020202020204" pitchFamily="34" charset="0"/>
            <a:cs typeface="Arial" panose="020B0604020202020204" pitchFamily="34" charset="0"/>
          </a:endParaRPr>
        </a:p>
      </dgm:t>
    </dgm:pt>
    <dgm:pt modelId="{1C12F049-478E-4FAF-8C81-E32B834EBE7C}" type="sibTrans" cxnId="{BE509679-DBCA-433F-B01E-F7ED9917AF34}">
      <dgm:prSet/>
      <dgm:spPr/>
      <dgm:t>
        <a:bodyPr/>
        <a:lstStyle/>
        <a:p>
          <a:endParaRPr lang="en-US">
            <a:latin typeface="Arial" panose="020B0604020202020204" pitchFamily="34" charset="0"/>
            <a:cs typeface="Arial" panose="020B0604020202020204" pitchFamily="34" charset="0"/>
          </a:endParaRPr>
        </a:p>
      </dgm:t>
    </dgm:pt>
    <dgm:pt modelId="{5B589DC7-6D37-4B00-8B3D-90C91659AEB6}">
      <dgm:prSet phldrT="[Text]"/>
      <dgm:spPr/>
      <dgm:t>
        <a:bodyPr/>
        <a:lstStyle/>
        <a:p>
          <a:r>
            <a:rPr lang="en-US">
              <a:latin typeface="Arial" panose="020B0604020202020204" pitchFamily="34" charset="0"/>
              <a:cs typeface="Arial" panose="020B0604020202020204" pitchFamily="34" charset="0"/>
            </a:rPr>
            <a:t>Hampshire &amp; Isle of Wight Together</a:t>
          </a:r>
        </a:p>
      </dgm:t>
    </dgm:pt>
    <dgm:pt modelId="{17C862B8-DA38-4910-9A47-57771654B423}" type="parTrans" cxnId="{F7287273-F850-4BC8-BF4B-0496689AB137}">
      <dgm:prSet/>
      <dgm:spPr/>
      <dgm:t>
        <a:bodyPr/>
        <a:lstStyle/>
        <a:p>
          <a:endParaRPr lang="en-US">
            <a:latin typeface="Arial" panose="020B0604020202020204" pitchFamily="34" charset="0"/>
            <a:cs typeface="Arial" panose="020B0604020202020204" pitchFamily="34" charset="0"/>
          </a:endParaRPr>
        </a:p>
      </dgm:t>
    </dgm:pt>
    <dgm:pt modelId="{9254766D-5C98-4B59-B996-6D6007AB1BF8}" type="sibTrans" cxnId="{F7287273-F850-4BC8-BF4B-0496689AB137}">
      <dgm:prSet/>
      <dgm:spPr/>
      <dgm:t>
        <a:bodyPr/>
        <a:lstStyle/>
        <a:p>
          <a:endParaRPr lang="en-US">
            <a:latin typeface="Arial" panose="020B0604020202020204" pitchFamily="34" charset="0"/>
            <a:cs typeface="Arial" panose="020B0604020202020204" pitchFamily="34" charset="0"/>
          </a:endParaRPr>
        </a:p>
      </dgm:t>
    </dgm:pt>
    <dgm:pt modelId="{2163F33A-88A5-42F1-9614-4E7393270A7C}" type="pres">
      <dgm:prSet presAssocID="{00334CB3-D8D6-4672-874B-AB08C9BD1F53}" presName="hierChild1" presStyleCnt="0">
        <dgm:presLayoutVars>
          <dgm:orgChart val="1"/>
          <dgm:chPref val="1"/>
          <dgm:dir/>
          <dgm:animOne val="branch"/>
          <dgm:animLvl val="lvl"/>
          <dgm:resizeHandles/>
        </dgm:presLayoutVars>
      </dgm:prSet>
      <dgm:spPr/>
    </dgm:pt>
    <dgm:pt modelId="{CE32D7A2-110B-42A0-AB55-D3BF43F2C765}" type="pres">
      <dgm:prSet presAssocID="{B0133BA1-C24D-4B30-8BFC-A9DE0DC8ABBE}" presName="hierRoot1" presStyleCnt="0">
        <dgm:presLayoutVars>
          <dgm:hierBranch val="init"/>
        </dgm:presLayoutVars>
      </dgm:prSet>
      <dgm:spPr/>
    </dgm:pt>
    <dgm:pt modelId="{3EA3235B-1B08-49DC-9636-4CB799D304E7}" type="pres">
      <dgm:prSet presAssocID="{B0133BA1-C24D-4B30-8BFC-A9DE0DC8ABBE}" presName="rootComposite1" presStyleCnt="0"/>
      <dgm:spPr/>
    </dgm:pt>
    <dgm:pt modelId="{82694DA3-81D5-49D7-B8F7-DC5160C6030D}" type="pres">
      <dgm:prSet presAssocID="{B0133BA1-C24D-4B30-8BFC-A9DE0DC8ABBE}" presName="rootText1" presStyleLbl="node0" presStyleIdx="0" presStyleCnt="1" custLinFactNeighborX="-758" custLinFactNeighborY="1268">
        <dgm:presLayoutVars>
          <dgm:chPref val="3"/>
        </dgm:presLayoutVars>
      </dgm:prSet>
      <dgm:spPr/>
    </dgm:pt>
    <dgm:pt modelId="{065898E8-005C-4BBC-A278-0480112A9D17}" type="pres">
      <dgm:prSet presAssocID="{B0133BA1-C24D-4B30-8BFC-A9DE0DC8ABBE}" presName="rootConnector1" presStyleLbl="node1" presStyleIdx="0" presStyleCnt="0"/>
      <dgm:spPr/>
    </dgm:pt>
    <dgm:pt modelId="{EAC7BEEB-1C37-43E0-ACEA-57BE5C7A18D8}" type="pres">
      <dgm:prSet presAssocID="{B0133BA1-C24D-4B30-8BFC-A9DE0DC8ABBE}" presName="hierChild2" presStyleCnt="0"/>
      <dgm:spPr/>
    </dgm:pt>
    <dgm:pt modelId="{336BB0ED-6822-4CB2-8257-64ECAA56BFCA}" type="pres">
      <dgm:prSet presAssocID="{841B2CB7-41BC-4FA8-8C4F-770649A6E999}" presName="Name37" presStyleLbl="parChTrans1D2" presStyleIdx="0" presStyleCnt="2"/>
      <dgm:spPr/>
    </dgm:pt>
    <dgm:pt modelId="{016041ED-BEE9-4614-9DF7-EC765713A67C}" type="pres">
      <dgm:prSet presAssocID="{F6064828-8E7B-49A5-B938-8CFA1A5909AD}" presName="hierRoot2" presStyleCnt="0">
        <dgm:presLayoutVars>
          <dgm:hierBranch val="init"/>
        </dgm:presLayoutVars>
      </dgm:prSet>
      <dgm:spPr/>
    </dgm:pt>
    <dgm:pt modelId="{CB7E3F89-4822-4F0E-AAC3-D435D929B7DC}" type="pres">
      <dgm:prSet presAssocID="{F6064828-8E7B-49A5-B938-8CFA1A5909AD}" presName="rootComposite" presStyleCnt="0"/>
      <dgm:spPr/>
    </dgm:pt>
    <dgm:pt modelId="{CD4E57F5-76BD-431C-B112-A8C14BE93CA5}" type="pres">
      <dgm:prSet presAssocID="{F6064828-8E7B-49A5-B938-8CFA1A5909AD}" presName="rootText" presStyleLbl="node2" presStyleIdx="0" presStyleCnt="2">
        <dgm:presLayoutVars>
          <dgm:chPref val="3"/>
        </dgm:presLayoutVars>
      </dgm:prSet>
      <dgm:spPr/>
    </dgm:pt>
    <dgm:pt modelId="{E9DFDD76-FA4B-41BC-8198-A2DB0FC5259E}" type="pres">
      <dgm:prSet presAssocID="{F6064828-8E7B-49A5-B938-8CFA1A5909AD}" presName="rootConnector" presStyleLbl="node2" presStyleIdx="0" presStyleCnt="2"/>
      <dgm:spPr/>
    </dgm:pt>
    <dgm:pt modelId="{BDFF5A6A-0644-4B16-B2F7-A502AB7F77D3}" type="pres">
      <dgm:prSet presAssocID="{F6064828-8E7B-49A5-B938-8CFA1A5909AD}" presName="hierChild4" presStyleCnt="0"/>
      <dgm:spPr/>
    </dgm:pt>
    <dgm:pt modelId="{D40F08D8-31DF-4B3E-ADBB-A379299598FC}" type="pres">
      <dgm:prSet presAssocID="{F6064828-8E7B-49A5-B938-8CFA1A5909AD}" presName="hierChild5" presStyleCnt="0"/>
      <dgm:spPr/>
    </dgm:pt>
    <dgm:pt modelId="{B1EEA842-CC08-44C8-88B7-8999FECC32D2}" type="pres">
      <dgm:prSet presAssocID="{17C862B8-DA38-4910-9A47-57771654B423}" presName="Name37" presStyleLbl="parChTrans1D2" presStyleIdx="1" presStyleCnt="2"/>
      <dgm:spPr/>
    </dgm:pt>
    <dgm:pt modelId="{33B14705-25A8-443A-A3D3-B0F59B7E3B2C}" type="pres">
      <dgm:prSet presAssocID="{5B589DC7-6D37-4B00-8B3D-90C91659AEB6}" presName="hierRoot2" presStyleCnt="0">
        <dgm:presLayoutVars>
          <dgm:hierBranch val="init"/>
        </dgm:presLayoutVars>
      </dgm:prSet>
      <dgm:spPr/>
    </dgm:pt>
    <dgm:pt modelId="{034FB888-39D7-4833-BBA4-8ADFE6C1CF88}" type="pres">
      <dgm:prSet presAssocID="{5B589DC7-6D37-4B00-8B3D-90C91659AEB6}" presName="rootComposite" presStyleCnt="0"/>
      <dgm:spPr/>
    </dgm:pt>
    <dgm:pt modelId="{34206428-BA4C-4CD4-8ECF-3E03AB10B488}" type="pres">
      <dgm:prSet presAssocID="{5B589DC7-6D37-4B00-8B3D-90C91659AEB6}" presName="rootText" presStyleLbl="node2" presStyleIdx="1" presStyleCnt="2">
        <dgm:presLayoutVars>
          <dgm:chPref val="3"/>
        </dgm:presLayoutVars>
      </dgm:prSet>
      <dgm:spPr/>
    </dgm:pt>
    <dgm:pt modelId="{4DA6D38E-2CD6-4455-8EA4-BFCC3C9AAE4A}" type="pres">
      <dgm:prSet presAssocID="{5B589DC7-6D37-4B00-8B3D-90C91659AEB6}" presName="rootConnector" presStyleLbl="node2" presStyleIdx="1" presStyleCnt="2"/>
      <dgm:spPr/>
    </dgm:pt>
    <dgm:pt modelId="{6F3BE7D3-63E8-4F5A-879F-830F558B3B1A}" type="pres">
      <dgm:prSet presAssocID="{5B589DC7-6D37-4B00-8B3D-90C91659AEB6}" presName="hierChild4" presStyleCnt="0"/>
      <dgm:spPr/>
    </dgm:pt>
    <dgm:pt modelId="{9A32D4FE-0548-43E6-AB41-17B89EE7F787}" type="pres">
      <dgm:prSet presAssocID="{5B589DC7-6D37-4B00-8B3D-90C91659AEB6}" presName="hierChild5" presStyleCnt="0"/>
      <dgm:spPr/>
    </dgm:pt>
    <dgm:pt modelId="{D89ED613-862F-492F-B988-5CB44725355C}" type="pres">
      <dgm:prSet presAssocID="{B0133BA1-C24D-4B30-8BFC-A9DE0DC8ABBE}" presName="hierChild3" presStyleCnt="0"/>
      <dgm:spPr/>
    </dgm:pt>
  </dgm:ptLst>
  <dgm:cxnLst>
    <dgm:cxn modelId="{18473900-E247-452A-8B4D-16B7534CBC86}" type="presOf" srcId="{841B2CB7-41BC-4FA8-8C4F-770649A6E999}" destId="{336BB0ED-6822-4CB2-8257-64ECAA56BFCA}" srcOrd="0" destOrd="0" presId="urn:microsoft.com/office/officeart/2005/8/layout/orgChart1"/>
    <dgm:cxn modelId="{2071A329-8705-4E53-A0F3-BC5F554D9D8C}" type="presOf" srcId="{B0133BA1-C24D-4B30-8BFC-A9DE0DC8ABBE}" destId="{82694DA3-81D5-49D7-B8F7-DC5160C6030D}" srcOrd="0" destOrd="0" presId="urn:microsoft.com/office/officeart/2005/8/layout/orgChart1"/>
    <dgm:cxn modelId="{06CEF435-409B-49F3-AE28-507F8C476F4F}" type="presOf" srcId="{17C862B8-DA38-4910-9A47-57771654B423}" destId="{B1EEA842-CC08-44C8-88B7-8999FECC32D2}" srcOrd="0" destOrd="0" presId="urn:microsoft.com/office/officeart/2005/8/layout/orgChart1"/>
    <dgm:cxn modelId="{4CB2B33C-73C1-4AFC-88A1-CED589BFA581}" type="presOf" srcId="{F6064828-8E7B-49A5-B938-8CFA1A5909AD}" destId="{CD4E57F5-76BD-431C-B112-A8C14BE93CA5}" srcOrd="0" destOrd="0" presId="urn:microsoft.com/office/officeart/2005/8/layout/orgChart1"/>
    <dgm:cxn modelId="{F7287273-F850-4BC8-BF4B-0496689AB137}" srcId="{B0133BA1-C24D-4B30-8BFC-A9DE0DC8ABBE}" destId="{5B589DC7-6D37-4B00-8B3D-90C91659AEB6}" srcOrd="1" destOrd="0" parTransId="{17C862B8-DA38-4910-9A47-57771654B423}" sibTransId="{9254766D-5C98-4B59-B996-6D6007AB1BF8}"/>
    <dgm:cxn modelId="{6952CD74-1F00-41BD-84B9-A1786B377DD5}" type="presOf" srcId="{F6064828-8E7B-49A5-B938-8CFA1A5909AD}" destId="{E9DFDD76-FA4B-41BC-8198-A2DB0FC5259E}" srcOrd="1" destOrd="0" presId="urn:microsoft.com/office/officeart/2005/8/layout/orgChart1"/>
    <dgm:cxn modelId="{BE509679-DBCA-433F-B01E-F7ED9917AF34}" srcId="{B0133BA1-C24D-4B30-8BFC-A9DE0DC8ABBE}" destId="{F6064828-8E7B-49A5-B938-8CFA1A5909AD}" srcOrd="0" destOrd="0" parTransId="{841B2CB7-41BC-4FA8-8C4F-770649A6E999}" sibTransId="{1C12F049-478E-4FAF-8C81-E32B834EBE7C}"/>
    <dgm:cxn modelId="{9C9C00A4-6D0F-43C9-9563-535F44B2F30A}" type="presOf" srcId="{5B589DC7-6D37-4B00-8B3D-90C91659AEB6}" destId="{4DA6D38E-2CD6-4455-8EA4-BFCC3C9AAE4A}" srcOrd="1" destOrd="0" presId="urn:microsoft.com/office/officeart/2005/8/layout/orgChart1"/>
    <dgm:cxn modelId="{79F31DBA-220F-4F00-8D06-6ABE64850138}" type="presOf" srcId="{B0133BA1-C24D-4B30-8BFC-A9DE0DC8ABBE}" destId="{065898E8-005C-4BBC-A278-0480112A9D17}" srcOrd="1" destOrd="0" presId="urn:microsoft.com/office/officeart/2005/8/layout/orgChart1"/>
    <dgm:cxn modelId="{A86578C6-D7B7-4C95-9F46-6767BAD69716}" type="presOf" srcId="{00334CB3-D8D6-4672-874B-AB08C9BD1F53}" destId="{2163F33A-88A5-42F1-9614-4E7393270A7C}" srcOrd="0" destOrd="0" presId="urn:microsoft.com/office/officeart/2005/8/layout/orgChart1"/>
    <dgm:cxn modelId="{E78D76F2-ECA2-43EA-8F8A-0C56C1129FE8}" type="presOf" srcId="{5B589DC7-6D37-4B00-8B3D-90C91659AEB6}" destId="{34206428-BA4C-4CD4-8ECF-3E03AB10B488}" srcOrd="0" destOrd="0" presId="urn:microsoft.com/office/officeart/2005/8/layout/orgChart1"/>
    <dgm:cxn modelId="{78AA9BFA-31A5-4568-83DE-492754A73FC7}" srcId="{00334CB3-D8D6-4672-874B-AB08C9BD1F53}" destId="{B0133BA1-C24D-4B30-8BFC-A9DE0DC8ABBE}" srcOrd="0" destOrd="0" parTransId="{5A98495A-D42E-47A4-B21F-A21605A4B647}" sibTransId="{7CFC0061-6992-4DBD-8ABD-A649FA120DA2}"/>
    <dgm:cxn modelId="{49C1A1EE-9398-44F7-B788-749C03AD8F62}" type="presParOf" srcId="{2163F33A-88A5-42F1-9614-4E7393270A7C}" destId="{CE32D7A2-110B-42A0-AB55-D3BF43F2C765}" srcOrd="0" destOrd="0" presId="urn:microsoft.com/office/officeart/2005/8/layout/orgChart1"/>
    <dgm:cxn modelId="{5752EB1E-9ADC-4963-8B1A-382899967D30}" type="presParOf" srcId="{CE32D7A2-110B-42A0-AB55-D3BF43F2C765}" destId="{3EA3235B-1B08-49DC-9636-4CB799D304E7}" srcOrd="0" destOrd="0" presId="urn:microsoft.com/office/officeart/2005/8/layout/orgChart1"/>
    <dgm:cxn modelId="{EEDCE74D-4081-4435-92A1-06EECBD074DD}" type="presParOf" srcId="{3EA3235B-1B08-49DC-9636-4CB799D304E7}" destId="{82694DA3-81D5-49D7-B8F7-DC5160C6030D}" srcOrd="0" destOrd="0" presId="urn:microsoft.com/office/officeart/2005/8/layout/orgChart1"/>
    <dgm:cxn modelId="{35355E45-0AB2-49E7-A429-8BABE7F73087}" type="presParOf" srcId="{3EA3235B-1B08-49DC-9636-4CB799D304E7}" destId="{065898E8-005C-4BBC-A278-0480112A9D17}" srcOrd="1" destOrd="0" presId="urn:microsoft.com/office/officeart/2005/8/layout/orgChart1"/>
    <dgm:cxn modelId="{C447E2F7-E641-4FBB-8B9B-A67A0121AB78}" type="presParOf" srcId="{CE32D7A2-110B-42A0-AB55-D3BF43F2C765}" destId="{EAC7BEEB-1C37-43E0-ACEA-57BE5C7A18D8}" srcOrd="1" destOrd="0" presId="urn:microsoft.com/office/officeart/2005/8/layout/orgChart1"/>
    <dgm:cxn modelId="{5386F0EA-111F-43B6-9A4E-574DFF19AA8D}" type="presParOf" srcId="{EAC7BEEB-1C37-43E0-ACEA-57BE5C7A18D8}" destId="{336BB0ED-6822-4CB2-8257-64ECAA56BFCA}" srcOrd="0" destOrd="0" presId="urn:microsoft.com/office/officeart/2005/8/layout/orgChart1"/>
    <dgm:cxn modelId="{551F1038-A6C6-4254-A1D8-FCE8AE268C3E}" type="presParOf" srcId="{EAC7BEEB-1C37-43E0-ACEA-57BE5C7A18D8}" destId="{016041ED-BEE9-4614-9DF7-EC765713A67C}" srcOrd="1" destOrd="0" presId="urn:microsoft.com/office/officeart/2005/8/layout/orgChart1"/>
    <dgm:cxn modelId="{6AB1137A-D96F-474A-95E7-FBB975D9502A}" type="presParOf" srcId="{016041ED-BEE9-4614-9DF7-EC765713A67C}" destId="{CB7E3F89-4822-4F0E-AAC3-D435D929B7DC}" srcOrd="0" destOrd="0" presId="urn:microsoft.com/office/officeart/2005/8/layout/orgChart1"/>
    <dgm:cxn modelId="{7A86405E-4CCD-4E10-91FA-84F1D080344B}" type="presParOf" srcId="{CB7E3F89-4822-4F0E-AAC3-D435D929B7DC}" destId="{CD4E57F5-76BD-431C-B112-A8C14BE93CA5}" srcOrd="0" destOrd="0" presId="urn:microsoft.com/office/officeart/2005/8/layout/orgChart1"/>
    <dgm:cxn modelId="{5071A827-A5EE-4ACC-BCB6-2BF6A2FEB884}" type="presParOf" srcId="{CB7E3F89-4822-4F0E-AAC3-D435D929B7DC}" destId="{E9DFDD76-FA4B-41BC-8198-A2DB0FC5259E}" srcOrd="1" destOrd="0" presId="urn:microsoft.com/office/officeart/2005/8/layout/orgChart1"/>
    <dgm:cxn modelId="{2750F6E4-B883-47CA-AE21-B8E3BF5AF483}" type="presParOf" srcId="{016041ED-BEE9-4614-9DF7-EC765713A67C}" destId="{BDFF5A6A-0644-4B16-B2F7-A502AB7F77D3}" srcOrd="1" destOrd="0" presId="urn:microsoft.com/office/officeart/2005/8/layout/orgChart1"/>
    <dgm:cxn modelId="{238A7325-2766-4F5A-93FD-0EC4CAA1D305}" type="presParOf" srcId="{016041ED-BEE9-4614-9DF7-EC765713A67C}" destId="{D40F08D8-31DF-4B3E-ADBB-A379299598FC}" srcOrd="2" destOrd="0" presId="urn:microsoft.com/office/officeart/2005/8/layout/orgChart1"/>
    <dgm:cxn modelId="{161A1363-0D6A-408D-A6B5-235D621B6B8B}" type="presParOf" srcId="{EAC7BEEB-1C37-43E0-ACEA-57BE5C7A18D8}" destId="{B1EEA842-CC08-44C8-88B7-8999FECC32D2}" srcOrd="2" destOrd="0" presId="urn:microsoft.com/office/officeart/2005/8/layout/orgChart1"/>
    <dgm:cxn modelId="{F6575130-2959-468B-B5D3-246962D62AC3}" type="presParOf" srcId="{EAC7BEEB-1C37-43E0-ACEA-57BE5C7A18D8}" destId="{33B14705-25A8-443A-A3D3-B0F59B7E3B2C}" srcOrd="3" destOrd="0" presId="urn:microsoft.com/office/officeart/2005/8/layout/orgChart1"/>
    <dgm:cxn modelId="{22E89A9F-6F51-4054-9962-BCE1D8A9F930}" type="presParOf" srcId="{33B14705-25A8-443A-A3D3-B0F59B7E3B2C}" destId="{034FB888-39D7-4833-BBA4-8ADFE6C1CF88}" srcOrd="0" destOrd="0" presId="urn:microsoft.com/office/officeart/2005/8/layout/orgChart1"/>
    <dgm:cxn modelId="{1ED3D703-8168-4DA1-A586-7E65DF644EDF}" type="presParOf" srcId="{034FB888-39D7-4833-BBA4-8ADFE6C1CF88}" destId="{34206428-BA4C-4CD4-8ECF-3E03AB10B488}" srcOrd="0" destOrd="0" presId="urn:microsoft.com/office/officeart/2005/8/layout/orgChart1"/>
    <dgm:cxn modelId="{4C727A09-EB7D-43A5-AE61-21C608A25F18}" type="presParOf" srcId="{034FB888-39D7-4833-BBA4-8ADFE6C1CF88}" destId="{4DA6D38E-2CD6-4455-8EA4-BFCC3C9AAE4A}" srcOrd="1" destOrd="0" presId="urn:microsoft.com/office/officeart/2005/8/layout/orgChart1"/>
    <dgm:cxn modelId="{651C533F-DF3B-4F27-A211-71312E1FDB66}" type="presParOf" srcId="{33B14705-25A8-443A-A3D3-B0F59B7E3B2C}" destId="{6F3BE7D3-63E8-4F5A-879F-830F558B3B1A}" srcOrd="1" destOrd="0" presId="urn:microsoft.com/office/officeart/2005/8/layout/orgChart1"/>
    <dgm:cxn modelId="{DCF03FC2-5660-419B-96CA-041319165877}" type="presParOf" srcId="{33B14705-25A8-443A-A3D3-B0F59B7E3B2C}" destId="{9A32D4FE-0548-43E6-AB41-17B89EE7F787}" srcOrd="2" destOrd="0" presId="urn:microsoft.com/office/officeart/2005/8/layout/orgChart1"/>
    <dgm:cxn modelId="{B8F6309E-7A0C-4108-A391-76551448FEE4}" type="presParOf" srcId="{CE32D7A2-110B-42A0-AB55-D3BF43F2C765}" destId="{D89ED613-862F-492F-B988-5CB4472535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30A73-B9B3-4FFC-9D01-8DB5AFEC70E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4A215E6-ECC4-4EBB-8D80-1BC864CD9C82}">
      <dgm:prSet phldrT="[Text]"/>
      <dgm:spPr/>
      <dgm:t>
        <a:bodyPr/>
        <a:lstStyle/>
        <a:p>
          <a:r>
            <a:rPr lang="en-US">
              <a:latin typeface="Arial" panose="020B0604020202020204" pitchFamily="34" charset="0"/>
              <a:cs typeface="Arial" panose="020B0604020202020204" pitchFamily="34" charset="0"/>
            </a:rPr>
            <a:t>Discovery phase</a:t>
          </a:r>
        </a:p>
      </dgm:t>
    </dgm:pt>
    <dgm:pt modelId="{4277D472-E8C4-4241-845A-EA35CC561C49}" type="parTrans" cxnId="{333A6325-78A5-457B-82C5-CF863DC88CE0}">
      <dgm:prSet/>
      <dgm:spPr/>
      <dgm:t>
        <a:bodyPr/>
        <a:lstStyle/>
        <a:p>
          <a:endParaRPr lang="en-US">
            <a:latin typeface="Arial" panose="020B0604020202020204" pitchFamily="34" charset="0"/>
            <a:cs typeface="Arial" panose="020B0604020202020204" pitchFamily="34" charset="0"/>
          </a:endParaRPr>
        </a:p>
      </dgm:t>
    </dgm:pt>
    <dgm:pt modelId="{B28A85C6-8050-4B84-B56E-05998A140DE6}" type="sibTrans" cxnId="{333A6325-78A5-457B-82C5-CF863DC88CE0}">
      <dgm:prSet/>
      <dgm:spPr/>
      <dgm:t>
        <a:bodyPr/>
        <a:lstStyle/>
        <a:p>
          <a:endParaRPr lang="en-US">
            <a:latin typeface="Arial" panose="020B0604020202020204" pitchFamily="34" charset="0"/>
            <a:cs typeface="Arial" panose="020B0604020202020204" pitchFamily="34" charset="0"/>
          </a:endParaRPr>
        </a:p>
      </dgm:t>
    </dgm:pt>
    <dgm:pt modelId="{355534DE-1404-4713-A838-E72E3407436A}">
      <dgm:prSet phldrT="[Text]"/>
      <dgm:spPr/>
      <dgm:t>
        <a:bodyPr/>
        <a:lstStyle/>
        <a:p>
          <a:r>
            <a:rPr lang="en-US">
              <a:latin typeface="Arial" panose="020B0604020202020204" pitchFamily="34" charset="0"/>
              <a:cs typeface="Arial" panose="020B0604020202020204" pitchFamily="34" charset="0"/>
            </a:rPr>
            <a:t>Governance and sign up</a:t>
          </a:r>
        </a:p>
      </dgm:t>
    </dgm:pt>
    <dgm:pt modelId="{4579FD08-F34B-44E3-B9A9-75791B37DF7A}" type="parTrans" cxnId="{9D48902E-DA29-4D1E-A0D2-299EA2A2C91B}">
      <dgm:prSet/>
      <dgm:spPr/>
      <dgm:t>
        <a:bodyPr/>
        <a:lstStyle/>
        <a:p>
          <a:endParaRPr lang="en-US">
            <a:latin typeface="Arial" panose="020B0604020202020204" pitchFamily="34" charset="0"/>
            <a:cs typeface="Arial" panose="020B0604020202020204" pitchFamily="34" charset="0"/>
          </a:endParaRPr>
        </a:p>
      </dgm:t>
    </dgm:pt>
    <dgm:pt modelId="{F93F61BE-853E-44D1-8216-DB5669321EC8}" type="sibTrans" cxnId="{9D48902E-DA29-4D1E-A0D2-299EA2A2C91B}">
      <dgm:prSet/>
      <dgm:spPr/>
      <dgm:t>
        <a:bodyPr/>
        <a:lstStyle/>
        <a:p>
          <a:endParaRPr lang="en-US">
            <a:latin typeface="Arial" panose="020B0604020202020204" pitchFamily="34" charset="0"/>
            <a:cs typeface="Arial" panose="020B0604020202020204" pitchFamily="34" charset="0"/>
          </a:endParaRPr>
        </a:p>
      </dgm:t>
    </dgm:pt>
    <dgm:pt modelId="{CA76487D-AC09-439A-A19F-124E4EF93E89}">
      <dgm:prSet/>
      <dgm:spPr/>
      <dgm:t>
        <a:bodyPr/>
        <a:lstStyle/>
        <a:p>
          <a:r>
            <a:rPr lang="en-US">
              <a:latin typeface="Arial" panose="020B0604020202020204" pitchFamily="34" charset="0"/>
              <a:cs typeface="Arial" panose="020B0604020202020204" pitchFamily="34" charset="0"/>
            </a:rPr>
            <a:t>Personnel &amp; Vetting</a:t>
          </a:r>
        </a:p>
      </dgm:t>
    </dgm:pt>
    <dgm:pt modelId="{04C4150D-86FE-4536-9B9E-3D6DF3C1A7E5}" type="parTrans" cxnId="{12C9EA53-9D97-45E6-A3D7-19AA01033B9E}">
      <dgm:prSet/>
      <dgm:spPr/>
      <dgm:t>
        <a:bodyPr/>
        <a:lstStyle/>
        <a:p>
          <a:endParaRPr lang="en-US">
            <a:latin typeface="Arial" panose="020B0604020202020204" pitchFamily="34" charset="0"/>
            <a:cs typeface="Arial" panose="020B0604020202020204" pitchFamily="34" charset="0"/>
          </a:endParaRPr>
        </a:p>
      </dgm:t>
    </dgm:pt>
    <dgm:pt modelId="{577D8BAA-F16F-45C7-8B36-8DEBA821C8F6}" type="sibTrans" cxnId="{12C9EA53-9D97-45E6-A3D7-19AA01033B9E}">
      <dgm:prSet/>
      <dgm:spPr/>
      <dgm:t>
        <a:bodyPr/>
        <a:lstStyle/>
        <a:p>
          <a:endParaRPr lang="en-US">
            <a:latin typeface="Arial" panose="020B0604020202020204" pitchFamily="34" charset="0"/>
            <a:cs typeface="Arial" panose="020B0604020202020204" pitchFamily="34" charset="0"/>
          </a:endParaRPr>
        </a:p>
      </dgm:t>
    </dgm:pt>
    <dgm:pt modelId="{B9EB1C81-A741-46F4-8E11-2991A0D29C20}">
      <dgm:prSet/>
      <dgm:spPr/>
      <dgm:t>
        <a:bodyPr/>
        <a:lstStyle/>
        <a:p>
          <a:r>
            <a:rPr lang="en-US">
              <a:latin typeface="Arial" panose="020B0604020202020204" pitchFamily="34" charset="0"/>
              <a:cs typeface="Arial" panose="020B0604020202020204" pitchFamily="34" charset="0"/>
            </a:rPr>
            <a:t>Security &amp; Access Configuration</a:t>
          </a:r>
        </a:p>
      </dgm:t>
    </dgm:pt>
    <dgm:pt modelId="{254F6648-21D5-42C8-BD27-E0936EA5D832}" type="parTrans" cxnId="{91D7AD8A-606F-4877-AFF7-6CB6080185FA}">
      <dgm:prSet/>
      <dgm:spPr/>
      <dgm:t>
        <a:bodyPr/>
        <a:lstStyle/>
        <a:p>
          <a:endParaRPr lang="en-US">
            <a:latin typeface="Arial" panose="020B0604020202020204" pitchFamily="34" charset="0"/>
            <a:cs typeface="Arial" panose="020B0604020202020204" pitchFamily="34" charset="0"/>
          </a:endParaRPr>
        </a:p>
      </dgm:t>
    </dgm:pt>
    <dgm:pt modelId="{7799E475-691C-4DEB-9B1E-B84B121FB71A}" type="sibTrans" cxnId="{91D7AD8A-606F-4877-AFF7-6CB6080185FA}">
      <dgm:prSet/>
      <dgm:spPr/>
      <dgm:t>
        <a:bodyPr/>
        <a:lstStyle/>
        <a:p>
          <a:endParaRPr lang="en-US">
            <a:latin typeface="Arial" panose="020B0604020202020204" pitchFamily="34" charset="0"/>
            <a:cs typeface="Arial" panose="020B0604020202020204" pitchFamily="34" charset="0"/>
          </a:endParaRPr>
        </a:p>
      </dgm:t>
    </dgm:pt>
    <dgm:pt modelId="{36345075-950F-4CA9-AF5E-9B6839FF7814}">
      <dgm:prSet/>
      <dgm:spPr/>
      <dgm:t>
        <a:bodyPr/>
        <a:lstStyle/>
        <a:p>
          <a:r>
            <a:rPr lang="en-US">
              <a:latin typeface="Arial" panose="020B0604020202020204" pitchFamily="34" charset="0"/>
              <a:cs typeface="Arial" panose="020B0604020202020204" pitchFamily="34" charset="0"/>
            </a:rPr>
            <a:t>Data Platform Configuration</a:t>
          </a:r>
        </a:p>
      </dgm:t>
    </dgm:pt>
    <dgm:pt modelId="{F159511B-8A0F-4262-AE31-CDC4C5127C99}" type="parTrans" cxnId="{63DDB156-4119-40F6-B39D-94DFDB6CA041}">
      <dgm:prSet/>
      <dgm:spPr/>
      <dgm:t>
        <a:bodyPr/>
        <a:lstStyle/>
        <a:p>
          <a:endParaRPr lang="en-US">
            <a:latin typeface="Arial" panose="020B0604020202020204" pitchFamily="34" charset="0"/>
            <a:cs typeface="Arial" panose="020B0604020202020204" pitchFamily="34" charset="0"/>
          </a:endParaRPr>
        </a:p>
      </dgm:t>
    </dgm:pt>
    <dgm:pt modelId="{232A4FB4-97AA-4C48-90F0-4899BB5CBBFB}" type="sibTrans" cxnId="{63DDB156-4119-40F6-B39D-94DFDB6CA041}">
      <dgm:prSet/>
      <dgm:spPr/>
      <dgm:t>
        <a:bodyPr/>
        <a:lstStyle/>
        <a:p>
          <a:endParaRPr lang="en-US">
            <a:latin typeface="Arial" panose="020B0604020202020204" pitchFamily="34" charset="0"/>
            <a:cs typeface="Arial" panose="020B0604020202020204" pitchFamily="34" charset="0"/>
          </a:endParaRPr>
        </a:p>
      </dgm:t>
    </dgm:pt>
    <dgm:pt modelId="{4C5FA3EB-57E0-44B6-A949-ACC6D86B893F}">
      <dgm:prSet/>
      <dgm:spPr/>
      <dgm:t>
        <a:bodyPr/>
        <a:lstStyle/>
        <a:p>
          <a:r>
            <a:rPr lang="en-US">
              <a:latin typeface="Arial" panose="020B0604020202020204" pitchFamily="34" charset="0"/>
              <a:cs typeface="Arial" panose="020B0604020202020204" pitchFamily="34" charset="0"/>
            </a:rPr>
            <a:t>User onboarding &amp; training</a:t>
          </a:r>
        </a:p>
      </dgm:t>
    </dgm:pt>
    <dgm:pt modelId="{BA39138C-B7A4-44A0-93A3-A32B89F168C2}" type="parTrans" cxnId="{9A22B9A7-B659-4C36-A54B-9F60C73BDDCE}">
      <dgm:prSet/>
      <dgm:spPr/>
      <dgm:t>
        <a:bodyPr/>
        <a:lstStyle/>
        <a:p>
          <a:endParaRPr lang="en-US">
            <a:latin typeface="Arial" panose="020B0604020202020204" pitchFamily="34" charset="0"/>
            <a:cs typeface="Arial" panose="020B0604020202020204" pitchFamily="34" charset="0"/>
          </a:endParaRPr>
        </a:p>
      </dgm:t>
    </dgm:pt>
    <dgm:pt modelId="{05B7F99A-DD6E-4CFD-8CDC-3E572F9D0119}" type="sibTrans" cxnId="{9A22B9A7-B659-4C36-A54B-9F60C73BDDCE}">
      <dgm:prSet/>
      <dgm:spPr/>
      <dgm:t>
        <a:bodyPr/>
        <a:lstStyle/>
        <a:p>
          <a:endParaRPr lang="en-US">
            <a:latin typeface="Arial" panose="020B0604020202020204" pitchFamily="34" charset="0"/>
            <a:cs typeface="Arial" panose="020B0604020202020204" pitchFamily="34" charset="0"/>
          </a:endParaRPr>
        </a:p>
      </dgm:t>
    </dgm:pt>
    <dgm:pt modelId="{7E98F886-A0D1-493E-B0AE-489E2A49FE6B}">
      <dgm:prSet/>
      <dgm:spPr/>
      <dgm:t>
        <a:bodyPr/>
        <a:lstStyle/>
        <a:p>
          <a:r>
            <a:rPr lang="en-US">
              <a:latin typeface="Arial" panose="020B0604020202020204" pitchFamily="34" charset="0"/>
              <a:cs typeface="Arial" panose="020B0604020202020204" pitchFamily="34" charset="0"/>
            </a:rPr>
            <a:t>Transition to BAU</a:t>
          </a:r>
        </a:p>
      </dgm:t>
    </dgm:pt>
    <dgm:pt modelId="{61E2BE61-E7CC-4F38-B1EF-DE77EEDCB3C2}" type="parTrans" cxnId="{1F3F3CB1-741A-4F9C-BE3F-273A6D0946AF}">
      <dgm:prSet/>
      <dgm:spPr/>
      <dgm:t>
        <a:bodyPr/>
        <a:lstStyle/>
        <a:p>
          <a:endParaRPr lang="en-US">
            <a:latin typeface="Arial" panose="020B0604020202020204" pitchFamily="34" charset="0"/>
            <a:cs typeface="Arial" panose="020B0604020202020204" pitchFamily="34" charset="0"/>
          </a:endParaRPr>
        </a:p>
      </dgm:t>
    </dgm:pt>
    <dgm:pt modelId="{71F349FB-5F50-4790-BF6B-EA869C73E8C0}" type="sibTrans" cxnId="{1F3F3CB1-741A-4F9C-BE3F-273A6D0946AF}">
      <dgm:prSet/>
      <dgm:spPr/>
      <dgm:t>
        <a:bodyPr/>
        <a:lstStyle/>
        <a:p>
          <a:endParaRPr lang="en-US">
            <a:latin typeface="Arial" panose="020B0604020202020204" pitchFamily="34" charset="0"/>
            <a:cs typeface="Arial" panose="020B0604020202020204" pitchFamily="34" charset="0"/>
          </a:endParaRPr>
        </a:p>
      </dgm:t>
    </dgm:pt>
    <dgm:pt modelId="{3F0852AD-0D27-4A3A-831E-24D3FEAD8682}" type="pres">
      <dgm:prSet presAssocID="{D3C30A73-B9B3-4FFC-9D01-8DB5AFEC70E9}" presName="Name0" presStyleCnt="0">
        <dgm:presLayoutVars>
          <dgm:dir/>
          <dgm:animLvl val="lvl"/>
          <dgm:resizeHandles val="exact"/>
        </dgm:presLayoutVars>
      </dgm:prSet>
      <dgm:spPr/>
    </dgm:pt>
    <dgm:pt modelId="{4027E203-A2A5-4082-87AB-5F0FAC4E5E91}" type="pres">
      <dgm:prSet presAssocID="{7E98F886-A0D1-493E-B0AE-489E2A49FE6B}" presName="boxAndChildren" presStyleCnt="0"/>
      <dgm:spPr/>
    </dgm:pt>
    <dgm:pt modelId="{EDFE1B52-7CBB-4761-AD37-78C906699742}" type="pres">
      <dgm:prSet presAssocID="{7E98F886-A0D1-493E-B0AE-489E2A49FE6B}" presName="parentTextBox" presStyleLbl="node1" presStyleIdx="0" presStyleCnt="7"/>
      <dgm:spPr/>
    </dgm:pt>
    <dgm:pt modelId="{AF0D8D90-1EEF-40BC-B714-1CD0C3B4AC7D}" type="pres">
      <dgm:prSet presAssocID="{05B7F99A-DD6E-4CFD-8CDC-3E572F9D0119}" presName="sp" presStyleCnt="0"/>
      <dgm:spPr/>
    </dgm:pt>
    <dgm:pt modelId="{ED5651A1-0C49-41F9-B27A-A4402002D2F4}" type="pres">
      <dgm:prSet presAssocID="{4C5FA3EB-57E0-44B6-A949-ACC6D86B893F}" presName="arrowAndChildren" presStyleCnt="0"/>
      <dgm:spPr/>
    </dgm:pt>
    <dgm:pt modelId="{3F17DE20-C761-40EF-BC06-59CC69B42E38}" type="pres">
      <dgm:prSet presAssocID="{4C5FA3EB-57E0-44B6-A949-ACC6D86B893F}" presName="parentTextArrow" presStyleLbl="node1" presStyleIdx="1" presStyleCnt="7"/>
      <dgm:spPr/>
    </dgm:pt>
    <dgm:pt modelId="{D86CCAFD-0DD0-43A0-BEDD-1FC9121D3169}" type="pres">
      <dgm:prSet presAssocID="{232A4FB4-97AA-4C48-90F0-4899BB5CBBFB}" presName="sp" presStyleCnt="0"/>
      <dgm:spPr/>
    </dgm:pt>
    <dgm:pt modelId="{9F8D9643-84BA-4AA5-87C0-72C644ABE4BC}" type="pres">
      <dgm:prSet presAssocID="{36345075-950F-4CA9-AF5E-9B6839FF7814}" presName="arrowAndChildren" presStyleCnt="0"/>
      <dgm:spPr/>
    </dgm:pt>
    <dgm:pt modelId="{538F5EAC-3B98-42FF-9771-B0EB4CFC57DC}" type="pres">
      <dgm:prSet presAssocID="{36345075-950F-4CA9-AF5E-9B6839FF7814}" presName="parentTextArrow" presStyleLbl="node1" presStyleIdx="2" presStyleCnt="7"/>
      <dgm:spPr/>
    </dgm:pt>
    <dgm:pt modelId="{F0D51A05-9E16-4B36-B230-27387770FA07}" type="pres">
      <dgm:prSet presAssocID="{7799E475-691C-4DEB-9B1E-B84B121FB71A}" presName="sp" presStyleCnt="0"/>
      <dgm:spPr/>
    </dgm:pt>
    <dgm:pt modelId="{A24B4ADD-7F8A-4311-AFDA-70EF37E8DDBB}" type="pres">
      <dgm:prSet presAssocID="{B9EB1C81-A741-46F4-8E11-2991A0D29C20}" presName="arrowAndChildren" presStyleCnt="0"/>
      <dgm:spPr/>
    </dgm:pt>
    <dgm:pt modelId="{3D45CF88-F55C-482D-8D88-ABDD4232BBF1}" type="pres">
      <dgm:prSet presAssocID="{B9EB1C81-A741-46F4-8E11-2991A0D29C20}" presName="parentTextArrow" presStyleLbl="node1" presStyleIdx="3" presStyleCnt="7"/>
      <dgm:spPr/>
    </dgm:pt>
    <dgm:pt modelId="{CB913084-324A-485E-A656-CE1C0AF275D7}" type="pres">
      <dgm:prSet presAssocID="{577D8BAA-F16F-45C7-8B36-8DEBA821C8F6}" presName="sp" presStyleCnt="0"/>
      <dgm:spPr/>
    </dgm:pt>
    <dgm:pt modelId="{6F5778A9-EA7F-4F59-B210-F3B70ACA2F47}" type="pres">
      <dgm:prSet presAssocID="{CA76487D-AC09-439A-A19F-124E4EF93E89}" presName="arrowAndChildren" presStyleCnt="0"/>
      <dgm:spPr/>
    </dgm:pt>
    <dgm:pt modelId="{39C08DFC-864B-415A-9AEE-FF36574BBACB}" type="pres">
      <dgm:prSet presAssocID="{CA76487D-AC09-439A-A19F-124E4EF93E89}" presName="parentTextArrow" presStyleLbl="node1" presStyleIdx="4" presStyleCnt="7"/>
      <dgm:spPr/>
    </dgm:pt>
    <dgm:pt modelId="{045E4665-AE2B-488C-9CE4-5E10E2563679}" type="pres">
      <dgm:prSet presAssocID="{F93F61BE-853E-44D1-8216-DB5669321EC8}" presName="sp" presStyleCnt="0"/>
      <dgm:spPr/>
    </dgm:pt>
    <dgm:pt modelId="{23103BAF-5F2F-42B6-874E-12BFBA7FAF46}" type="pres">
      <dgm:prSet presAssocID="{355534DE-1404-4713-A838-E72E3407436A}" presName="arrowAndChildren" presStyleCnt="0"/>
      <dgm:spPr/>
    </dgm:pt>
    <dgm:pt modelId="{51C10193-10D1-44D8-83AE-E18173894661}" type="pres">
      <dgm:prSet presAssocID="{355534DE-1404-4713-A838-E72E3407436A}" presName="parentTextArrow" presStyleLbl="node1" presStyleIdx="5" presStyleCnt="7"/>
      <dgm:spPr/>
    </dgm:pt>
    <dgm:pt modelId="{1B35FEFA-6B61-4CDD-A6F0-0EF3B62CDC9C}" type="pres">
      <dgm:prSet presAssocID="{B28A85C6-8050-4B84-B56E-05998A140DE6}" presName="sp" presStyleCnt="0"/>
      <dgm:spPr/>
    </dgm:pt>
    <dgm:pt modelId="{51CD6DAD-8660-416E-B3DC-C04F954B45BF}" type="pres">
      <dgm:prSet presAssocID="{14A215E6-ECC4-4EBB-8D80-1BC864CD9C82}" presName="arrowAndChildren" presStyleCnt="0"/>
      <dgm:spPr/>
    </dgm:pt>
    <dgm:pt modelId="{D81DC7E2-53AD-4EA6-A47F-DDD512EB86B2}" type="pres">
      <dgm:prSet presAssocID="{14A215E6-ECC4-4EBB-8D80-1BC864CD9C82}" presName="parentTextArrow" presStyleLbl="node1" presStyleIdx="6" presStyleCnt="7"/>
      <dgm:spPr/>
    </dgm:pt>
  </dgm:ptLst>
  <dgm:cxnLst>
    <dgm:cxn modelId="{333A6325-78A5-457B-82C5-CF863DC88CE0}" srcId="{D3C30A73-B9B3-4FFC-9D01-8DB5AFEC70E9}" destId="{14A215E6-ECC4-4EBB-8D80-1BC864CD9C82}" srcOrd="0" destOrd="0" parTransId="{4277D472-E8C4-4241-845A-EA35CC561C49}" sibTransId="{B28A85C6-8050-4B84-B56E-05998A140DE6}"/>
    <dgm:cxn modelId="{9D48902E-DA29-4D1E-A0D2-299EA2A2C91B}" srcId="{D3C30A73-B9B3-4FFC-9D01-8DB5AFEC70E9}" destId="{355534DE-1404-4713-A838-E72E3407436A}" srcOrd="1" destOrd="0" parTransId="{4579FD08-F34B-44E3-B9A9-75791B37DF7A}" sibTransId="{F93F61BE-853E-44D1-8216-DB5669321EC8}"/>
    <dgm:cxn modelId="{EF40A636-6E75-4799-8DD7-9ED46BB6E233}" type="presOf" srcId="{36345075-950F-4CA9-AF5E-9B6839FF7814}" destId="{538F5EAC-3B98-42FF-9771-B0EB4CFC57DC}" srcOrd="0" destOrd="0" presId="urn:microsoft.com/office/officeart/2005/8/layout/process4"/>
    <dgm:cxn modelId="{45E7B13B-55FA-4D5A-9B44-4B3FA5BE5CB8}" type="presOf" srcId="{7E98F886-A0D1-493E-B0AE-489E2A49FE6B}" destId="{EDFE1B52-7CBB-4761-AD37-78C906699742}" srcOrd="0" destOrd="0" presId="urn:microsoft.com/office/officeart/2005/8/layout/process4"/>
    <dgm:cxn modelId="{2B0FE63E-E31C-4011-ACD4-3A18A71E26F8}" type="presOf" srcId="{4C5FA3EB-57E0-44B6-A949-ACC6D86B893F}" destId="{3F17DE20-C761-40EF-BC06-59CC69B42E38}" srcOrd="0" destOrd="0" presId="urn:microsoft.com/office/officeart/2005/8/layout/process4"/>
    <dgm:cxn modelId="{CC20E64A-F21F-4A71-B6C9-5F46B0CB2D97}" type="presOf" srcId="{355534DE-1404-4713-A838-E72E3407436A}" destId="{51C10193-10D1-44D8-83AE-E18173894661}" srcOrd="0" destOrd="0" presId="urn:microsoft.com/office/officeart/2005/8/layout/process4"/>
    <dgm:cxn modelId="{A29BDD70-6264-49BA-8517-058C53D61E9E}" type="presOf" srcId="{14A215E6-ECC4-4EBB-8D80-1BC864CD9C82}" destId="{D81DC7E2-53AD-4EA6-A47F-DDD512EB86B2}" srcOrd="0" destOrd="0" presId="urn:microsoft.com/office/officeart/2005/8/layout/process4"/>
    <dgm:cxn modelId="{12C9EA53-9D97-45E6-A3D7-19AA01033B9E}" srcId="{D3C30A73-B9B3-4FFC-9D01-8DB5AFEC70E9}" destId="{CA76487D-AC09-439A-A19F-124E4EF93E89}" srcOrd="2" destOrd="0" parTransId="{04C4150D-86FE-4536-9B9E-3D6DF3C1A7E5}" sibTransId="{577D8BAA-F16F-45C7-8B36-8DEBA821C8F6}"/>
    <dgm:cxn modelId="{63DDB156-4119-40F6-B39D-94DFDB6CA041}" srcId="{D3C30A73-B9B3-4FFC-9D01-8DB5AFEC70E9}" destId="{36345075-950F-4CA9-AF5E-9B6839FF7814}" srcOrd="4" destOrd="0" parTransId="{F159511B-8A0F-4262-AE31-CDC4C5127C99}" sibTransId="{232A4FB4-97AA-4C48-90F0-4899BB5CBBFB}"/>
    <dgm:cxn modelId="{1FED2C57-F9AA-4F46-A526-1B85D1216E1D}" type="presOf" srcId="{D3C30A73-B9B3-4FFC-9D01-8DB5AFEC70E9}" destId="{3F0852AD-0D27-4A3A-831E-24D3FEAD8682}" srcOrd="0" destOrd="0" presId="urn:microsoft.com/office/officeart/2005/8/layout/process4"/>
    <dgm:cxn modelId="{91D7AD8A-606F-4877-AFF7-6CB6080185FA}" srcId="{D3C30A73-B9B3-4FFC-9D01-8DB5AFEC70E9}" destId="{B9EB1C81-A741-46F4-8E11-2991A0D29C20}" srcOrd="3" destOrd="0" parTransId="{254F6648-21D5-42C8-BD27-E0936EA5D832}" sibTransId="{7799E475-691C-4DEB-9B1E-B84B121FB71A}"/>
    <dgm:cxn modelId="{437223A3-FF0C-4C3C-9D37-22446543328C}" type="presOf" srcId="{B9EB1C81-A741-46F4-8E11-2991A0D29C20}" destId="{3D45CF88-F55C-482D-8D88-ABDD4232BBF1}" srcOrd="0" destOrd="0" presId="urn:microsoft.com/office/officeart/2005/8/layout/process4"/>
    <dgm:cxn modelId="{D8D548A7-4C76-4E48-B586-E0F58BC35A9A}" type="presOf" srcId="{CA76487D-AC09-439A-A19F-124E4EF93E89}" destId="{39C08DFC-864B-415A-9AEE-FF36574BBACB}" srcOrd="0" destOrd="0" presId="urn:microsoft.com/office/officeart/2005/8/layout/process4"/>
    <dgm:cxn modelId="{9A22B9A7-B659-4C36-A54B-9F60C73BDDCE}" srcId="{D3C30A73-B9B3-4FFC-9D01-8DB5AFEC70E9}" destId="{4C5FA3EB-57E0-44B6-A949-ACC6D86B893F}" srcOrd="5" destOrd="0" parTransId="{BA39138C-B7A4-44A0-93A3-A32B89F168C2}" sibTransId="{05B7F99A-DD6E-4CFD-8CDC-3E572F9D0119}"/>
    <dgm:cxn modelId="{1F3F3CB1-741A-4F9C-BE3F-273A6D0946AF}" srcId="{D3C30A73-B9B3-4FFC-9D01-8DB5AFEC70E9}" destId="{7E98F886-A0D1-493E-B0AE-489E2A49FE6B}" srcOrd="6" destOrd="0" parTransId="{61E2BE61-E7CC-4F38-B1EF-DE77EEDCB3C2}" sibTransId="{71F349FB-5F50-4790-BF6B-EA869C73E8C0}"/>
    <dgm:cxn modelId="{D6A932B8-BCA9-4482-B4AE-4FAC4CB377DD}" type="presParOf" srcId="{3F0852AD-0D27-4A3A-831E-24D3FEAD8682}" destId="{4027E203-A2A5-4082-87AB-5F0FAC4E5E91}" srcOrd="0" destOrd="0" presId="urn:microsoft.com/office/officeart/2005/8/layout/process4"/>
    <dgm:cxn modelId="{AE8967E8-34EB-4F75-A0F6-E317AD534849}" type="presParOf" srcId="{4027E203-A2A5-4082-87AB-5F0FAC4E5E91}" destId="{EDFE1B52-7CBB-4761-AD37-78C906699742}" srcOrd="0" destOrd="0" presId="urn:microsoft.com/office/officeart/2005/8/layout/process4"/>
    <dgm:cxn modelId="{B14C4BAE-8CEE-4039-A6F2-8EA74D237814}" type="presParOf" srcId="{3F0852AD-0D27-4A3A-831E-24D3FEAD8682}" destId="{AF0D8D90-1EEF-40BC-B714-1CD0C3B4AC7D}" srcOrd="1" destOrd="0" presId="urn:microsoft.com/office/officeart/2005/8/layout/process4"/>
    <dgm:cxn modelId="{5982F682-731C-461D-AD0D-B435CAFF4E56}" type="presParOf" srcId="{3F0852AD-0D27-4A3A-831E-24D3FEAD8682}" destId="{ED5651A1-0C49-41F9-B27A-A4402002D2F4}" srcOrd="2" destOrd="0" presId="urn:microsoft.com/office/officeart/2005/8/layout/process4"/>
    <dgm:cxn modelId="{04F78184-9986-4CA1-80D0-04852F301E18}" type="presParOf" srcId="{ED5651A1-0C49-41F9-B27A-A4402002D2F4}" destId="{3F17DE20-C761-40EF-BC06-59CC69B42E38}" srcOrd="0" destOrd="0" presId="urn:microsoft.com/office/officeart/2005/8/layout/process4"/>
    <dgm:cxn modelId="{A1945259-D507-49F9-A304-4FFA42B520D4}" type="presParOf" srcId="{3F0852AD-0D27-4A3A-831E-24D3FEAD8682}" destId="{D86CCAFD-0DD0-43A0-BEDD-1FC9121D3169}" srcOrd="3" destOrd="0" presId="urn:microsoft.com/office/officeart/2005/8/layout/process4"/>
    <dgm:cxn modelId="{CB14C9E2-B66B-4291-BBF5-7F875B6D4DD1}" type="presParOf" srcId="{3F0852AD-0D27-4A3A-831E-24D3FEAD8682}" destId="{9F8D9643-84BA-4AA5-87C0-72C644ABE4BC}" srcOrd="4" destOrd="0" presId="urn:microsoft.com/office/officeart/2005/8/layout/process4"/>
    <dgm:cxn modelId="{DAC43FB8-D9D8-4DE0-B7BB-9D5BFB3E4713}" type="presParOf" srcId="{9F8D9643-84BA-4AA5-87C0-72C644ABE4BC}" destId="{538F5EAC-3B98-42FF-9771-B0EB4CFC57DC}" srcOrd="0" destOrd="0" presId="urn:microsoft.com/office/officeart/2005/8/layout/process4"/>
    <dgm:cxn modelId="{377089D3-4C3E-49E9-B2D1-A70A429A3A37}" type="presParOf" srcId="{3F0852AD-0D27-4A3A-831E-24D3FEAD8682}" destId="{F0D51A05-9E16-4B36-B230-27387770FA07}" srcOrd="5" destOrd="0" presId="urn:microsoft.com/office/officeart/2005/8/layout/process4"/>
    <dgm:cxn modelId="{37F8A1CD-29F1-4FEA-A131-6D49316C3EA6}" type="presParOf" srcId="{3F0852AD-0D27-4A3A-831E-24D3FEAD8682}" destId="{A24B4ADD-7F8A-4311-AFDA-70EF37E8DDBB}" srcOrd="6" destOrd="0" presId="urn:microsoft.com/office/officeart/2005/8/layout/process4"/>
    <dgm:cxn modelId="{A38B6FF6-F398-488C-976F-AEC331DE4E6B}" type="presParOf" srcId="{A24B4ADD-7F8A-4311-AFDA-70EF37E8DDBB}" destId="{3D45CF88-F55C-482D-8D88-ABDD4232BBF1}" srcOrd="0" destOrd="0" presId="urn:microsoft.com/office/officeart/2005/8/layout/process4"/>
    <dgm:cxn modelId="{47D9DE26-968C-4269-818A-E9941E47784E}" type="presParOf" srcId="{3F0852AD-0D27-4A3A-831E-24D3FEAD8682}" destId="{CB913084-324A-485E-A656-CE1C0AF275D7}" srcOrd="7" destOrd="0" presId="urn:microsoft.com/office/officeart/2005/8/layout/process4"/>
    <dgm:cxn modelId="{0FFBF347-8E92-43DA-AB20-E9516160D51A}" type="presParOf" srcId="{3F0852AD-0D27-4A3A-831E-24D3FEAD8682}" destId="{6F5778A9-EA7F-4F59-B210-F3B70ACA2F47}" srcOrd="8" destOrd="0" presId="urn:microsoft.com/office/officeart/2005/8/layout/process4"/>
    <dgm:cxn modelId="{115D74E8-E094-4C22-AA0F-B70E70CC6F22}" type="presParOf" srcId="{6F5778A9-EA7F-4F59-B210-F3B70ACA2F47}" destId="{39C08DFC-864B-415A-9AEE-FF36574BBACB}" srcOrd="0" destOrd="0" presId="urn:microsoft.com/office/officeart/2005/8/layout/process4"/>
    <dgm:cxn modelId="{9E68F366-134D-4CCA-93EB-2FF294EEEDC7}" type="presParOf" srcId="{3F0852AD-0D27-4A3A-831E-24D3FEAD8682}" destId="{045E4665-AE2B-488C-9CE4-5E10E2563679}" srcOrd="9" destOrd="0" presId="urn:microsoft.com/office/officeart/2005/8/layout/process4"/>
    <dgm:cxn modelId="{3C346A11-1C7B-47F5-AC04-21059904E7B5}" type="presParOf" srcId="{3F0852AD-0D27-4A3A-831E-24D3FEAD8682}" destId="{23103BAF-5F2F-42B6-874E-12BFBA7FAF46}" srcOrd="10" destOrd="0" presId="urn:microsoft.com/office/officeart/2005/8/layout/process4"/>
    <dgm:cxn modelId="{30B79F7D-7909-44CE-B8B7-A4F3AB85756A}" type="presParOf" srcId="{23103BAF-5F2F-42B6-874E-12BFBA7FAF46}" destId="{51C10193-10D1-44D8-83AE-E18173894661}" srcOrd="0" destOrd="0" presId="urn:microsoft.com/office/officeart/2005/8/layout/process4"/>
    <dgm:cxn modelId="{A85E9D22-1F4B-4786-A3DC-608E0723DBF2}" type="presParOf" srcId="{3F0852AD-0D27-4A3A-831E-24D3FEAD8682}" destId="{1B35FEFA-6B61-4CDD-A6F0-0EF3B62CDC9C}" srcOrd="11" destOrd="0" presId="urn:microsoft.com/office/officeart/2005/8/layout/process4"/>
    <dgm:cxn modelId="{47D78688-927C-4147-8613-0A444B0268F5}" type="presParOf" srcId="{3F0852AD-0D27-4A3A-831E-24D3FEAD8682}" destId="{51CD6DAD-8660-416E-B3DC-C04F954B45BF}" srcOrd="12" destOrd="0" presId="urn:microsoft.com/office/officeart/2005/8/layout/process4"/>
    <dgm:cxn modelId="{2F0FE84F-4EA0-4976-A42C-B8924DEF0D8C}" type="presParOf" srcId="{51CD6DAD-8660-416E-B3DC-C04F954B45BF}" destId="{D81DC7E2-53AD-4EA6-A47F-DDD512EB86B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30A73-B9B3-4FFC-9D01-8DB5AFEC70E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4A215E6-ECC4-4EBB-8D80-1BC864CD9C82}">
      <dgm:prSet phldrT="[Text]"/>
      <dgm:spPr/>
      <dgm:t>
        <a:bodyPr/>
        <a:lstStyle/>
        <a:p>
          <a:r>
            <a:rPr lang="en-US">
              <a:latin typeface="Arial" panose="020B0604020202020204" pitchFamily="34" charset="0"/>
              <a:cs typeface="Arial" panose="020B0604020202020204" pitchFamily="34" charset="0"/>
            </a:rPr>
            <a:t>Partnership Tasking Group</a:t>
          </a:r>
        </a:p>
      </dgm:t>
    </dgm:pt>
    <dgm:pt modelId="{4277D472-E8C4-4241-845A-EA35CC561C49}" type="parTrans" cxnId="{333A6325-78A5-457B-82C5-CF863DC88CE0}">
      <dgm:prSet/>
      <dgm:spPr/>
      <dgm:t>
        <a:bodyPr/>
        <a:lstStyle/>
        <a:p>
          <a:endParaRPr lang="en-US"/>
        </a:p>
      </dgm:t>
    </dgm:pt>
    <dgm:pt modelId="{B28A85C6-8050-4B84-B56E-05998A140DE6}" type="sibTrans" cxnId="{333A6325-78A5-457B-82C5-CF863DC88CE0}">
      <dgm:prSet/>
      <dgm:spPr/>
      <dgm:t>
        <a:bodyPr/>
        <a:lstStyle/>
        <a:p>
          <a:endParaRPr lang="en-US"/>
        </a:p>
      </dgm:t>
    </dgm:pt>
    <dgm:pt modelId="{355534DE-1404-4713-A838-E72E3407436A}">
      <dgm:prSet phldrT="[Text]"/>
      <dgm:spPr/>
      <dgm:t>
        <a:bodyPr/>
        <a:lstStyle/>
        <a:p>
          <a:r>
            <a:rPr lang="en-US"/>
            <a:t>HIOWT Programme Board</a:t>
          </a:r>
        </a:p>
      </dgm:t>
    </dgm:pt>
    <dgm:pt modelId="{4579FD08-F34B-44E3-B9A9-75791B37DF7A}" type="parTrans" cxnId="{9D48902E-DA29-4D1E-A0D2-299EA2A2C91B}">
      <dgm:prSet/>
      <dgm:spPr/>
      <dgm:t>
        <a:bodyPr/>
        <a:lstStyle/>
        <a:p>
          <a:endParaRPr lang="en-US"/>
        </a:p>
      </dgm:t>
    </dgm:pt>
    <dgm:pt modelId="{F93F61BE-853E-44D1-8216-DB5669321EC8}" type="sibTrans" cxnId="{9D48902E-DA29-4D1E-A0D2-299EA2A2C91B}">
      <dgm:prSet/>
      <dgm:spPr/>
      <dgm:t>
        <a:bodyPr/>
        <a:lstStyle/>
        <a:p>
          <a:endParaRPr lang="en-US"/>
        </a:p>
      </dgm:t>
    </dgm:pt>
    <dgm:pt modelId="{3F0852AD-0D27-4A3A-831E-24D3FEAD8682}" type="pres">
      <dgm:prSet presAssocID="{D3C30A73-B9B3-4FFC-9D01-8DB5AFEC70E9}" presName="Name0" presStyleCnt="0">
        <dgm:presLayoutVars>
          <dgm:dir/>
          <dgm:animLvl val="lvl"/>
          <dgm:resizeHandles val="exact"/>
        </dgm:presLayoutVars>
      </dgm:prSet>
      <dgm:spPr/>
    </dgm:pt>
    <dgm:pt modelId="{DF07A3FF-0478-4304-9B90-7B202B373298}" type="pres">
      <dgm:prSet presAssocID="{355534DE-1404-4713-A838-E72E3407436A}" presName="boxAndChildren" presStyleCnt="0"/>
      <dgm:spPr/>
    </dgm:pt>
    <dgm:pt modelId="{D336E74D-FE10-498A-BF6C-D3BF1A9B6DB3}" type="pres">
      <dgm:prSet presAssocID="{355534DE-1404-4713-A838-E72E3407436A}" presName="parentTextBox" presStyleLbl="node1" presStyleIdx="0" presStyleCnt="2" custScaleY="477767" custLinFactNeighborX="-5714" custLinFactNeighborY="43"/>
      <dgm:spPr/>
    </dgm:pt>
    <dgm:pt modelId="{1B35FEFA-6B61-4CDD-A6F0-0EF3B62CDC9C}" type="pres">
      <dgm:prSet presAssocID="{B28A85C6-8050-4B84-B56E-05998A140DE6}" presName="sp" presStyleCnt="0"/>
      <dgm:spPr/>
    </dgm:pt>
    <dgm:pt modelId="{51CD6DAD-8660-416E-B3DC-C04F954B45BF}" type="pres">
      <dgm:prSet presAssocID="{14A215E6-ECC4-4EBB-8D80-1BC864CD9C82}" presName="arrowAndChildren" presStyleCnt="0"/>
      <dgm:spPr/>
    </dgm:pt>
    <dgm:pt modelId="{D81DC7E2-53AD-4EA6-A47F-DDD512EB86B2}" type="pres">
      <dgm:prSet presAssocID="{14A215E6-ECC4-4EBB-8D80-1BC864CD9C82}" presName="parentTextArrow" presStyleLbl="node1" presStyleIdx="1" presStyleCnt="2" custLinFactNeighborX="4762" custLinFactNeighborY="-28"/>
      <dgm:spPr/>
    </dgm:pt>
  </dgm:ptLst>
  <dgm:cxnLst>
    <dgm:cxn modelId="{333A6325-78A5-457B-82C5-CF863DC88CE0}" srcId="{D3C30A73-B9B3-4FFC-9D01-8DB5AFEC70E9}" destId="{14A215E6-ECC4-4EBB-8D80-1BC864CD9C82}" srcOrd="0" destOrd="0" parTransId="{4277D472-E8C4-4241-845A-EA35CC561C49}" sibTransId="{B28A85C6-8050-4B84-B56E-05998A140DE6}"/>
    <dgm:cxn modelId="{9D48902E-DA29-4D1E-A0D2-299EA2A2C91B}" srcId="{D3C30A73-B9B3-4FFC-9D01-8DB5AFEC70E9}" destId="{355534DE-1404-4713-A838-E72E3407436A}" srcOrd="1" destOrd="0" parTransId="{4579FD08-F34B-44E3-B9A9-75791B37DF7A}" sibTransId="{F93F61BE-853E-44D1-8216-DB5669321EC8}"/>
    <dgm:cxn modelId="{A29BDD70-6264-49BA-8517-058C53D61E9E}" type="presOf" srcId="{14A215E6-ECC4-4EBB-8D80-1BC864CD9C82}" destId="{D81DC7E2-53AD-4EA6-A47F-DDD512EB86B2}" srcOrd="0" destOrd="0" presId="urn:microsoft.com/office/officeart/2005/8/layout/process4"/>
    <dgm:cxn modelId="{1FED2C57-F9AA-4F46-A526-1B85D1216E1D}" type="presOf" srcId="{D3C30A73-B9B3-4FFC-9D01-8DB5AFEC70E9}" destId="{3F0852AD-0D27-4A3A-831E-24D3FEAD8682}" srcOrd="0" destOrd="0" presId="urn:microsoft.com/office/officeart/2005/8/layout/process4"/>
    <dgm:cxn modelId="{4385D3FB-7C4D-483F-97B5-54992C4C519A}" type="presOf" srcId="{355534DE-1404-4713-A838-E72E3407436A}" destId="{D336E74D-FE10-498A-BF6C-D3BF1A9B6DB3}" srcOrd="0" destOrd="0" presId="urn:microsoft.com/office/officeart/2005/8/layout/process4"/>
    <dgm:cxn modelId="{32CFB211-E11A-42A1-8078-E82D1AD7270F}" type="presParOf" srcId="{3F0852AD-0D27-4A3A-831E-24D3FEAD8682}" destId="{DF07A3FF-0478-4304-9B90-7B202B373298}" srcOrd="0" destOrd="0" presId="urn:microsoft.com/office/officeart/2005/8/layout/process4"/>
    <dgm:cxn modelId="{660BC737-ED69-410B-9001-298A19A49019}" type="presParOf" srcId="{DF07A3FF-0478-4304-9B90-7B202B373298}" destId="{D336E74D-FE10-498A-BF6C-D3BF1A9B6DB3}" srcOrd="0" destOrd="0" presId="urn:microsoft.com/office/officeart/2005/8/layout/process4"/>
    <dgm:cxn modelId="{A85E9D22-1F4B-4786-A3DC-608E0723DBF2}" type="presParOf" srcId="{3F0852AD-0D27-4A3A-831E-24D3FEAD8682}" destId="{1B35FEFA-6B61-4CDD-A6F0-0EF3B62CDC9C}" srcOrd="1" destOrd="0" presId="urn:microsoft.com/office/officeart/2005/8/layout/process4"/>
    <dgm:cxn modelId="{47D78688-927C-4147-8613-0A444B0268F5}" type="presParOf" srcId="{3F0852AD-0D27-4A3A-831E-24D3FEAD8682}" destId="{51CD6DAD-8660-416E-B3DC-C04F954B45BF}" srcOrd="2" destOrd="0" presId="urn:microsoft.com/office/officeart/2005/8/layout/process4"/>
    <dgm:cxn modelId="{2F0FE84F-4EA0-4976-A42C-B8924DEF0D8C}" type="presParOf" srcId="{51CD6DAD-8660-416E-B3DC-C04F954B45BF}" destId="{D81DC7E2-53AD-4EA6-A47F-DDD512EB86B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A842-CC08-44C8-88B7-8999FECC32D2}">
      <dsp:nvSpPr>
        <dsp:cNvPr id="0" name=""/>
        <dsp:cNvSpPr/>
      </dsp:nvSpPr>
      <dsp:spPr>
        <a:xfrm>
          <a:off x="2411510" y="1603793"/>
          <a:ext cx="1345451" cy="447312"/>
        </a:xfrm>
        <a:custGeom>
          <a:avLst/>
          <a:gdLst/>
          <a:ahLst/>
          <a:cxnLst/>
          <a:rect l="0" t="0" r="0" b="0"/>
          <a:pathLst>
            <a:path>
              <a:moveTo>
                <a:pt x="0" y="0"/>
              </a:moveTo>
              <a:lnTo>
                <a:pt x="0" y="216693"/>
              </a:lnTo>
              <a:lnTo>
                <a:pt x="1345451" y="216693"/>
              </a:lnTo>
              <a:lnTo>
                <a:pt x="1345451" y="4473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BB0ED-6822-4CB2-8257-64ECAA56BFCA}">
      <dsp:nvSpPr>
        <dsp:cNvPr id="0" name=""/>
        <dsp:cNvSpPr/>
      </dsp:nvSpPr>
      <dsp:spPr>
        <a:xfrm>
          <a:off x="1099355" y="1603793"/>
          <a:ext cx="1312155" cy="447312"/>
        </a:xfrm>
        <a:custGeom>
          <a:avLst/>
          <a:gdLst/>
          <a:ahLst/>
          <a:cxnLst/>
          <a:rect l="0" t="0" r="0" b="0"/>
          <a:pathLst>
            <a:path>
              <a:moveTo>
                <a:pt x="1312155" y="0"/>
              </a:moveTo>
              <a:lnTo>
                <a:pt x="1312155" y="216693"/>
              </a:lnTo>
              <a:lnTo>
                <a:pt x="0" y="216693"/>
              </a:lnTo>
              <a:lnTo>
                <a:pt x="0" y="4473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94DA3-81D5-49D7-B8F7-DC5160C6030D}">
      <dsp:nvSpPr>
        <dsp:cNvPr id="0" name=""/>
        <dsp:cNvSpPr/>
      </dsp:nvSpPr>
      <dsp:spPr>
        <a:xfrm>
          <a:off x="1313325" y="505608"/>
          <a:ext cx="2196369" cy="10981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Better Together Programme Team </a:t>
          </a:r>
        </a:p>
      </dsp:txBody>
      <dsp:txXfrm>
        <a:off x="1313325" y="505608"/>
        <a:ext cx="2196369" cy="1098184"/>
      </dsp:txXfrm>
    </dsp:sp>
    <dsp:sp modelId="{CD4E57F5-76BD-431C-B112-A8C14BE93CA5}">
      <dsp:nvSpPr>
        <dsp:cNvPr id="0" name=""/>
        <dsp:cNvSpPr/>
      </dsp:nvSpPr>
      <dsp:spPr>
        <a:xfrm>
          <a:off x="1170" y="2051106"/>
          <a:ext cx="2196369" cy="10981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Thames Valley Together</a:t>
          </a:r>
        </a:p>
      </dsp:txBody>
      <dsp:txXfrm>
        <a:off x="1170" y="2051106"/>
        <a:ext cx="2196369" cy="1098184"/>
      </dsp:txXfrm>
    </dsp:sp>
    <dsp:sp modelId="{34206428-BA4C-4CD4-8ECF-3E03AB10B488}">
      <dsp:nvSpPr>
        <dsp:cNvPr id="0" name=""/>
        <dsp:cNvSpPr/>
      </dsp:nvSpPr>
      <dsp:spPr>
        <a:xfrm>
          <a:off x="2658777" y="2051106"/>
          <a:ext cx="2196369" cy="10981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Hampshire &amp; Isle of Wight Together</a:t>
          </a:r>
        </a:p>
      </dsp:txBody>
      <dsp:txXfrm>
        <a:off x="2658777" y="2051106"/>
        <a:ext cx="2196369" cy="109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E1B52-7CBB-4761-AD37-78C906699742}">
      <dsp:nvSpPr>
        <dsp:cNvPr id="0" name=""/>
        <dsp:cNvSpPr/>
      </dsp:nvSpPr>
      <dsp:spPr>
        <a:xfrm>
          <a:off x="0" y="4180853"/>
          <a:ext cx="7270418" cy="4575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Transition to BAU</a:t>
          </a:r>
        </a:p>
      </dsp:txBody>
      <dsp:txXfrm>
        <a:off x="0" y="4180853"/>
        <a:ext cx="7270418" cy="457508"/>
      </dsp:txXfrm>
    </dsp:sp>
    <dsp:sp modelId="{3F17DE20-C761-40EF-BC06-59CC69B42E38}">
      <dsp:nvSpPr>
        <dsp:cNvPr id="0" name=""/>
        <dsp:cNvSpPr/>
      </dsp:nvSpPr>
      <dsp:spPr>
        <a:xfrm rot="10800000">
          <a:off x="0" y="3484067"/>
          <a:ext cx="7270418" cy="70364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User onboarding &amp; training</a:t>
          </a:r>
        </a:p>
      </dsp:txBody>
      <dsp:txXfrm rot="10800000">
        <a:off x="0" y="3484067"/>
        <a:ext cx="7270418" cy="457209"/>
      </dsp:txXfrm>
    </dsp:sp>
    <dsp:sp modelId="{538F5EAC-3B98-42FF-9771-B0EB4CFC57DC}">
      <dsp:nvSpPr>
        <dsp:cNvPr id="0" name=""/>
        <dsp:cNvSpPr/>
      </dsp:nvSpPr>
      <dsp:spPr>
        <a:xfrm rot="10800000">
          <a:off x="0" y="2787282"/>
          <a:ext cx="7270418" cy="70364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Data Platform Configuration</a:t>
          </a:r>
        </a:p>
      </dsp:txBody>
      <dsp:txXfrm rot="10800000">
        <a:off x="0" y="2787282"/>
        <a:ext cx="7270418" cy="457209"/>
      </dsp:txXfrm>
    </dsp:sp>
    <dsp:sp modelId="{3D45CF88-F55C-482D-8D88-ABDD4232BBF1}">
      <dsp:nvSpPr>
        <dsp:cNvPr id="0" name=""/>
        <dsp:cNvSpPr/>
      </dsp:nvSpPr>
      <dsp:spPr>
        <a:xfrm rot="10800000">
          <a:off x="0" y="2090496"/>
          <a:ext cx="7270418" cy="70364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Security &amp; Access Configuration</a:t>
          </a:r>
        </a:p>
      </dsp:txBody>
      <dsp:txXfrm rot="10800000">
        <a:off x="0" y="2090496"/>
        <a:ext cx="7270418" cy="457209"/>
      </dsp:txXfrm>
    </dsp:sp>
    <dsp:sp modelId="{39C08DFC-864B-415A-9AEE-FF36574BBACB}">
      <dsp:nvSpPr>
        <dsp:cNvPr id="0" name=""/>
        <dsp:cNvSpPr/>
      </dsp:nvSpPr>
      <dsp:spPr>
        <a:xfrm rot="10800000">
          <a:off x="0" y="1393711"/>
          <a:ext cx="7270418" cy="70364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Personnel &amp; Vetting</a:t>
          </a:r>
        </a:p>
      </dsp:txBody>
      <dsp:txXfrm rot="10800000">
        <a:off x="0" y="1393711"/>
        <a:ext cx="7270418" cy="457209"/>
      </dsp:txXfrm>
    </dsp:sp>
    <dsp:sp modelId="{51C10193-10D1-44D8-83AE-E18173894661}">
      <dsp:nvSpPr>
        <dsp:cNvPr id="0" name=""/>
        <dsp:cNvSpPr/>
      </dsp:nvSpPr>
      <dsp:spPr>
        <a:xfrm rot="10800000">
          <a:off x="0" y="696925"/>
          <a:ext cx="7270418" cy="70364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Governance and sign up</a:t>
          </a:r>
        </a:p>
      </dsp:txBody>
      <dsp:txXfrm rot="10800000">
        <a:off x="0" y="696925"/>
        <a:ext cx="7270418" cy="457209"/>
      </dsp:txXfrm>
    </dsp:sp>
    <dsp:sp modelId="{D81DC7E2-53AD-4EA6-A47F-DDD512EB86B2}">
      <dsp:nvSpPr>
        <dsp:cNvPr id="0" name=""/>
        <dsp:cNvSpPr/>
      </dsp:nvSpPr>
      <dsp:spPr>
        <a:xfrm rot="10800000">
          <a:off x="0" y="140"/>
          <a:ext cx="7270418" cy="70364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Discovery phase</a:t>
          </a:r>
        </a:p>
      </dsp:txBody>
      <dsp:txXfrm rot="10800000">
        <a:off x="0" y="140"/>
        <a:ext cx="7270418" cy="457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6E74D-FE10-498A-BF6C-D3BF1A9B6DB3}">
      <dsp:nvSpPr>
        <dsp:cNvPr id="0" name=""/>
        <dsp:cNvSpPr/>
      </dsp:nvSpPr>
      <dsp:spPr>
        <a:xfrm>
          <a:off x="0" y="615127"/>
          <a:ext cx="3685003" cy="192856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HIOWT Programme Board</a:t>
          </a:r>
        </a:p>
      </dsp:txBody>
      <dsp:txXfrm>
        <a:off x="0" y="615127"/>
        <a:ext cx="3685003" cy="1928567"/>
      </dsp:txXfrm>
    </dsp:sp>
    <dsp:sp modelId="{D81DC7E2-53AD-4EA6-A47F-DDD512EB86B2}">
      <dsp:nvSpPr>
        <dsp:cNvPr id="0" name=""/>
        <dsp:cNvSpPr/>
      </dsp:nvSpPr>
      <dsp:spPr>
        <a:xfrm rot="10800000">
          <a:off x="0" y="1"/>
          <a:ext cx="3685003" cy="62083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Partnership Tasking Group</a:t>
          </a:r>
        </a:p>
      </dsp:txBody>
      <dsp:txXfrm rot="10800000">
        <a:off x="0" y="1"/>
        <a:ext cx="3685003" cy="4033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697DE-253F-4FF6-A2DF-E749C4F39DC6}" type="datetimeFigureOut">
              <a:rPr lang="en-GB" smtClean="0"/>
              <a:t>25/03/2024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5D6C-9A68-4BA1-82D2-A835EF0BF648}" type="slidenum">
              <a:rPr lang="en-GB" smtClean="0"/>
              <a:t>‹#›</a:t>
            </a:fld>
            <a:endParaRPr lang="en-GB"/>
          </a:p>
        </p:txBody>
      </p:sp>
    </p:spTree>
    <p:extLst>
      <p:ext uri="{BB962C8B-B14F-4D97-AF65-F5344CB8AC3E}">
        <p14:creationId xmlns:p14="http://schemas.microsoft.com/office/powerpoint/2010/main" val="385949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280341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31722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409761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354334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5002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365451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a:p>
        </p:txBody>
      </p:sp>
    </p:spTree>
    <p:extLst>
      <p:ext uri="{BB962C8B-B14F-4D97-AF65-F5344CB8AC3E}">
        <p14:creationId xmlns:p14="http://schemas.microsoft.com/office/powerpoint/2010/main" val="371545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solidFill>
                  <a:schemeClr val="bg1"/>
                </a:solidFill>
              </a:defRPr>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A858B7BC-D215-498B-844F-8657C3F38206}" type="datetimeFigureOut">
              <a:rPr lang="en-GB" smtClean="0"/>
              <a:pPr/>
              <a:t>25/03/2024</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850354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58B7BC-D215-498B-844F-8657C3F38206}"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73890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20904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60603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2890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4"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45508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4"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37237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40781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7965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7"/>
          <p:cNvSpPr/>
          <p:nvPr/>
        </p:nvSpPr>
        <p:spPr>
          <a:xfrm>
            <a:off x="0" y="5804216"/>
            <a:ext cx="12192000" cy="1145223"/>
          </a:xfrm>
          <a:prstGeom prst="rect">
            <a:avLst/>
          </a:prstGeom>
          <a:solidFill>
            <a:srgbClr val="2A3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A858B7BC-D215-498B-844F-8657C3F38206}" type="datetimeFigureOut">
              <a:rPr lang="en-GB" smtClean="0"/>
              <a:pPr/>
              <a:t>25/03/2024</a:t>
            </a:fld>
            <a:endParaRPr lang="en-GB"/>
          </a:p>
        </p:txBody>
      </p:sp>
      <p:sp>
        <p:nvSpPr>
          <p:cNvPr id="26" name="Title Placeholder 1"/>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7"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2218" y="5940097"/>
            <a:ext cx="2096679" cy="851614"/>
          </a:xfrm>
          <a:prstGeom prst="rect">
            <a:avLst/>
          </a:prstGeom>
        </p:spPr>
      </p:pic>
    </p:spTree>
    <p:extLst>
      <p:ext uri="{BB962C8B-B14F-4D97-AF65-F5344CB8AC3E}">
        <p14:creationId xmlns:p14="http://schemas.microsoft.com/office/powerpoint/2010/main" val="1561793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58B7BC-D215-498B-844F-8657C3F38206}" type="datetimeFigureOut">
              <a:rPr lang="en-GB" smtClean="0"/>
              <a:t>25/03/2024</a:t>
            </a:fld>
            <a:endParaRPr lang="en-GB"/>
          </a:p>
        </p:txBody>
      </p:sp>
    </p:spTree>
    <p:extLst>
      <p:ext uri="{BB962C8B-B14F-4D97-AF65-F5344CB8AC3E}">
        <p14:creationId xmlns:p14="http://schemas.microsoft.com/office/powerpoint/2010/main" val="555863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A858B7BC-D215-498B-844F-8657C3F38206}" type="datetimeFigureOut">
              <a:rPr lang="en-GB" smtClean="0"/>
              <a:pPr/>
              <a:t>25/03/2024</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0" y="5804216"/>
            <a:ext cx="12192000" cy="1145223"/>
          </a:xfrm>
          <a:prstGeom prst="rect">
            <a:avLst/>
          </a:prstGeom>
          <a:solidFill>
            <a:srgbClr val="2A3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2218" y="5940097"/>
            <a:ext cx="2096679" cy="851614"/>
          </a:xfrm>
          <a:prstGeom prst="rect">
            <a:avLst/>
          </a:prstGeom>
        </p:spPr>
      </p:pic>
    </p:spTree>
    <p:extLst>
      <p:ext uri="{BB962C8B-B14F-4D97-AF65-F5344CB8AC3E}">
        <p14:creationId xmlns:p14="http://schemas.microsoft.com/office/powerpoint/2010/main" val="3438987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A858B7BC-D215-498B-844F-8657C3F38206}" type="datetimeFigureOut">
              <a:rPr lang="en-GB" smtClean="0"/>
              <a:pPr/>
              <a:t>25/03/2024</a:t>
            </a:fld>
            <a:endParaRPr lang="en-GB"/>
          </a:p>
        </p:txBody>
      </p:sp>
      <p:cxnSp>
        <p:nvCxnSpPr>
          <p:cNvPr id="18" name="Straight Connector 17"/>
          <p:cNvCxnSpPr/>
          <p:nvPr/>
        </p:nvCxnSpPr>
        <p:spPr>
          <a:xfrm>
            <a:off x="1272176" y="3110230"/>
            <a:ext cx="9000000" cy="0"/>
          </a:xfrm>
          <a:prstGeom prst="line">
            <a:avLst/>
          </a:prstGeom>
          <a:ln w="38100">
            <a:solidFill>
              <a:schemeClr val="bg1">
                <a:alpha val="2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5008881" y="1674814"/>
            <a:ext cx="5263296" cy="455278"/>
          </a:xfrm>
        </p:spPr>
        <p:txBody>
          <a:bodyPr/>
          <a:lstStyle>
            <a:lvl1pPr marL="0" indent="0" algn="r">
              <a:buNone/>
              <a:defRPr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Thank you.</a:t>
            </a:r>
          </a:p>
        </p:txBody>
      </p:sp>
      <p:sp>
        <p:nvSpPr>
          <p:cNvPr id="24" name="Text Placeholder 19"/>
          <p:cNvSpPr>
            <a:spLocks noGrp="1"/>
          </p:cNvSpPr>
          <p:nvPr>
            <p:ph type="body" sz="quarter" idx="16" hasCustomPrompt="1"/>
          </p:nvPr>
        </p:nvSpPr>
        <p:spPr>
          <a:xfrm>
            <a:off x="5008881" y="2238375"/>
            <a:ext cx="5263296" cy="841222"/>
          </a:xfrm>
        </p:spPr>
        <p:txBody>
          <a:bodyPr>
            <a:normAutofit/>
          </a:bodyPr>
          <a:lstStyle>
            <a:lvl1pPr marL="0" indent="0" algn="r">
              <a:buNone/>
              <a:defRPr sz="2400" baseline="0">
                <a:solidFill>
                  <a:schemeClr val="bg1"/>
                </a:solidFill>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VRU@hampshire.police.uk</a:t>
            </a:r>
          </a:p>
        </p:txBody>
      </p:sp>
      <p:pic>
        <p:nvPicPr>
          <p:cNvPr id="16" name="Picture 15"/>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083" y="1127578"/>
            <a:ext cx="3812821" cy="195201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2235" y="3427435"/>
            <a:ext cx="3996153" cy="1623129"/>
          </a:xfrm>
          <a:prstGeom prst="rect">
            <a:avLst/>
          </a:prstGeom>
        </p:spPr>
      </p:pic>
    </p:spTree>
    <p:extLst>
      <p:ext uri="{BB962C8B-B14F-4D97-AF65-F5344CB8AC3E}">
        <p14:creationId xmlns:p14="http://schemas.microsoft.com/office/powerpoint/2010/main" val="2586385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A3A47"/>
        </a:solidFill>
        <a:effectLst/>
      </p:bgPr>
    </p:bg>
    <p:spTree>
      <p:nvGrpSpPr>
        <p:cNvPr id="1" name=""/>
        <p:cNvGrpSpPr/>
        <p:nvPr/>
      </p:nvGrpSpPr>
      <p:grpSpPr>
        <a:xfrm>
          <a:off x="0" y="0"/>
          <a:ext cx="0" cy="0"/>
          <a:chOff x="0" y="0"/>
          <a:chExt cx="0" cy="0"/>
        </a:xfrm>
      </p:grpSpPr>
      <p:cxnSp>
        <p:nvCxnSpPr>
          <p:cNvPr id="18" name="Straight Connector 17"/>
          <p:cNvCxnSpPr/>
          <p:nvPr userDrawn="1"/>
        </p:nvCxnSpPr>
        <p:spPr>
          <a:xfrm>
            <a:off x="1272176" y="3586480"/>
            <a:ext cx="9000000" cy="0"/>
          </a:xfrm>
          <a:prstGeom prst="line">
            <a:avLst/>
          </a:prstGeom>
          <a:ln w="38100">
            <a:solidFill>
              <a:schemeClr val="bg1">
                <a:alpha val="2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5008881" y="3779839"/>
            <a:ext cx="5263296" cy="455278"/>
          </a:xfrm>
        </p:spPr>
        <p:txBody>
          <a:bodyPr/>
          <a:lstStyle>
            <a:lvl1pPr marL="0" indent="0" algn="r">
              <a:buNone/>
              <a:defRPr baseline="0">
                <a:solidFill>
                  <a:schemeClr val="bg1"/>
                </a:solidFill>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PRESENTATION TITLE HERE</a:t>
            </a:r>
          </a:p>
        </p:txBody>
      </p:sp>
      <p:sp>
        <p:nvSpPr>
          <p:cNvPr id="24" name="Text Placeholder 19"/>
          <p:cNvSpPr>
            <a:spLocks noGrp="1"/>
          </p:cNvSpPr>
          <p:nvPr>
            <p:ph type="body" sz="quarter" idx="16" hasCustomPrompt="1"/>
          </p:nvPr>
        </p:nvSpPr>
        <p:spPr>
          <a:xfrm>
            <a:off x="5008881" y="4367394"/>
            <a:ext cx="5263296" cy="455278"/>
          </a:xfrm>
        </p:spPr>
        <p:txBody>
          <a:bodyPr>
            <a:normAutofit/>
          </a:bodyPr>
          <a:lstStyle>
            <a:lvl1pPr marL="0" indent="0" algn="r">
              <a:buNone/>
              <a:defRPr sz="2400" baseline="0">
                <a:solidFill>
                  <a:srgbClr val="00AEEF"/>
                </a:solidFill>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Presenter name/Team name</a:t>
            </a:r>
          </a:p>
        </p:txBody>
      </p:sp>
      <p:pic>
        <p:nvPicPr>
          <p:cNvPr id="16" name="Picture 15"/>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7027" y="1175379"/>
            <a:ext cx="4331854" cy="2217743"/>
          </a:xfrm>
          <a:prstGeom prst="rect">
            <a:avLst/>
          </a:prstGeom>
          <a:noFill/>
          <a:ln>
            <a:noFill/>
          </a:ln>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9897" y="3586480"/>
            <a:ext cx="2786113" cy="2810500"/>
          </a:xfrm>
          <a:prstGeom prst="rect">
            <a:avLst/>
          </a:prstGeom>
        </p:spPr>
      </p:pic>
    </p:spTree>
    <p:extLst>
      <p:ext uri="{BB962C8B-B14F-4D97-AF65-F5344CB8AC3E}">
        <p14:creationId xmlns:p14="http://schemas.microsoft.com/office/powerpoint/2010/main" val="2100454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solidFill>
                  <a:schemeClr val="bg1"/>
                </a:solidFill>
              </a:defRPr>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79883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5804216"/>
            <a:ext cx="12192000" cy="1145223"/>
          </a:xfrm>
          <a:prstGeom prst="rect">
            <a:avLst/>
          </a:prstGeom>
          <a:solidFill>
            <a:srgbClr val="2A3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958691" y="5759399"/>
            <a:ext cx="2324471" cy="1190040"/>
          </a:xfrm>
          <a:prstGeom prst="rect">
            <a:avLst/>
          </a:prstGeom>
          <a:noFill/>
          <a:ln>
            <a:noFill/>
          </a:ln>
        </p:spPr>
      </p:pic>
      <p:grpSp>
        <p:nvGrpSpPr>
          <p:cNvPr id="10" name="Group 9"/>
          <p:cNvGrpSpPr/>
          <p:nvPr userDrawn="1"/>
        </p:nvGrpSpPr>
        <p:grpSpPr>
          <a:xfrm>
            <a:off x="-429949" y="5711529"/>
            <a:ext cx="4044819" cy="1232303"/>
            <a:chOff x="1116841" y="3192021"/>
            <a:chExt cx="4809296" cy="1561686"/>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45718"/>
            <a:stretch/>
          </p:blipFill>
          <p:spPr>
            <a:xfrm>
              <a:off x="1116841" y="3192021"/>
              <a:ext cx="2785655" cy="1561686"/>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51883"/>
            <a:stretch/>
          </p:blipFill>
          <p:spPr>
            <a:xfrm>
              <a:off x="3140482" y="3437047"/>
              <a:ext cx="2785655" cy="1316660"/>
            </a:xfrm>
            <a:prstGeom prst="rect">
              <a:avLst/>
            </a:prstGeom>
          </p:spPr>
        </p:pic>
      </p:grpSp>
    </p:spTree>
    <p:extLst>
      <p:ext uri="{BB962C8B-B14F-4D97-AF65-F5344CB8AC3E}">
        <p14:creationId xmlns:p14="http://schemas.microsoft.com/office/powerpoint/2010/main" val="412937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67155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A858B7BC-D215-498B-844F-8657C3F38206}" type="datetimeFigureOut">
              <a:rPr lang="en-GB" smtClean="0"/>
              <a:t>25/03/2024</a:t>
            </a:fld>
            <a:endParaRPr lang="en-GB"/>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en-GB"/>
          </a:p>
        </p:txBody>
      </p:sp>
    </p:spTree>
    <p:extLst>
      <p:ext uri="{BB962C8B-B14F-4D97-AF65-F5344CB8AC3E}">
        <p14:creationId xmlns:p14="http://schemas.microsoft.com/office/powerpoint/2010/main" val="414909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99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7494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388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30100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9779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79642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07410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629536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721431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7108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479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266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106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0432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tangle 7"/>
          <p:cNvSpPr/>
          <p:nvPr/>
        </p:nvSpPr>
        <p:spPr>
          <a:xfrm>
            <a:off x="0" y="5804216"/>
            <a:ext cx="12192000" cy="1145223"/>
          </a:xfrm>
          <a:prstGeom prst="rect">
            <a:avLst/>
          </a:prstGeom>
          <a:solidFill>
            <a:srgbClr val="2A3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Placeholder 1"/>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7"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2218" y="5940097"/>
            <a:ext cx="2096679" cy="851614"/>
          </a:xfrm>
          <a:prstGeom prst="rect">
            <a:avLst/>
          </a:prstGeom>
        </p:spPr>
      </p:pic>
    </p:spTree>
    <p:extLst>
      <p:ext uri="{BB962C8B-B14F-4D97-AF65-F5344CB8AC3E}">
        <p14:creationId xmlns:p14="http://schemas.microsoft.com/office/powerpoint/2010/main" val="339365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8B7BC-D215-498B-844F-8657C3F38206}"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1835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6825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A3A47"/>
        </a:solidFill>
        <a:effectLst/>
      </p:bgPr>
    </p:bg>
    <p:spTree>
      <p:nvGrpSpPr>
        <p:cNvPr id="1" name=""/>
        <p:cNvGrpSpPr/>
        <p:nvPr/>
      </p:nvGrpSpPr>
      <p:grpSpPr>
        <a:xfrm>
          <a:off x="0" y="0"/>
          <a:ext cx="0" cy="0"/>
          <a:chOff x="0" y="0"/>
          <a:chExt cx="0" cy="0"/>
        </a:xfrm>
      </p:grpSpPr>
      <p:cxnSp>
        <p:nvCxnSpPr>
          <p:cNvPr id="18" name="Straight Connector 17"/>
          <p:cNvCxnSpPr/>
          <p:nvPr userDrawn="1"/>
        </p:nvCxnSpPr>
        <p:spPr>
          <a:xfrm>
            <a:off x="1272176" y="3110230"/>
            <a:ext cx="9000000" cy="0"/>
          </a:xfrm>
          <a:prstGeom prst="line">
            <a:avLst/>
          </a:prstGeom>
          <a:ln w="38100">
            <a:solidFill>
              <a:schemeClr val="bg1">
                <a:alpha val="2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5008881" y="1674814"/>
            <a:ext cx="5263296" cy="455278"/>
          </a:xfrm>
        </p:spPr>
        <p:txBody>
          <a:bodyPr/>
          <a:lstStyle>
            <a:lvl1pPr marL="0" indent="0" algn="r">
              <a:buNone/>
              <a:defRPr b="1"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Thank you.</a:t>
            </a:r>
          </a:p>
        </p:txBody>
      </p:sp>
      <p:sp>
        <p:nvSpPr>
          <p:cNvPr id="24" name="Text Placeholder 19"/>
          <p:cNvSpPr>
            <a:spLocks noGrp="1"/>
          </p:cNvSpPr>
          <p:nvPr>
            <p:ph type="body" sz="quarter" idx="16" hasCustomPrompt="1"/>
          </p:nvPr>
        </p:nvSpPr>
        <p:spPr>
          <a:xfrm>
            <a:off x="5008881" y="2238375"/>
            <a:ext cx="5263296" cy="841222"/>
          </a:xfrm>
        </p:spPr>
        <p:txBody>
          <a:bodyPr>
            <a:normAutofit/>
          </a:bodyPr>
          <a:lstStyle>
            <a:lvl1pPr marL="0" indent="0" algn="r">
              <a:buNone/>
              <a:defRPr sz="2400" baseline="0">
                <a:solidFill>
                  <a:srgbClr val="00AEEF"/>
                </a:solidFill>
                <a:latin typeface="Arial" panose="020B0604020202020204" pitchFamily="34" charset="0"/>
                <a:cs typeface="Arial" panose="020B0604020202020204" pitchFamily="34" charset="0"/>
              </a:defRPr>
            </a:lvl1pPr>
            <a:lvl2pPr marL="457200" indent="0" algn="r">
              <a:buNone/>
              <a:defRPr baseline="0">
                <a:solidFill>
                  <a:srgbClr val="00AEEF"/>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Final ask of presentation.</a:t>
            </a:r>
            <a:br>
              <a:rPr lang="en-US"/>
            </a:br>
            <a:r>
              <a:rPr lang="en-US"/>
              <a:t>Please visit… / Email me at… </a:t>
            </a:r>
          </a:p>
        </p:txBody>
      </p:sp>
      <p:pic>
        <p:nvPicPr>
          <p:cNvPr id="16" name="Picture 15"/>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72083" y="1115343"/>
            <a:ext cx="3736798" cy="1913097"/>
          </a:xfrm>
          <a:prstGeom prst="rect">
            <a:avLst/>
          </a:prstGeom>
          <a:noFill/>
          <a:ln>
            <a:noFill/>
          </a:ln>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60888" y="3028440"/>
            <a:ext cx="3159188" cy="3186841"/>
          </a:xfrm>
          <a:prstGeom prst="rect">
            <a:avLst/>
          </a:prstGeom>
        </p:spPr>
      </p:pic>
    </p:spTree>
    <p:extLst>
      <p:ext uri="{BB962C8B-B14F-4D97-AF65-F5344CB8AC3E}">
        <p14:creationId xmlns:p14="http://schemas.microsoft.com/office/powerpoint/2010/main" val="2788857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771946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679392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454921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01751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444645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94430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666263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17796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8B7BC-D215-498B-844F-8657C3F38206}" type="datetimeFigureOut">
              <a:rPr lang="en-GB" smtClean="0"/>
              <a:t>25/03/2024</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03995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317760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79894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5496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85458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5408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858B7BC-D215-498B-844F-8657C3F38206}" type="datetimeFigureOut">
              <a:rPr lang="en-GB" smtClean="0"/>
              <a:t>25/03/2024</a:t>
            </a:fld>
            <a:endParaRPr lang="en-GB"/>
          </a:p>
        </p:txBody>
      </p:sp>
      <p:sp>
        <p:nvSpPr>
          <p:cNvPr id="5"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59862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58B7BC-D215-498B-844F-8657C3F38206}" type="datetimeFigureOut">
              <a:rPr lang="en-GB" smtClean="0"/>
              <a:t>25/03/2024</a:t>
            </a:fld>
            <a:endParaRPr lang="en-GB"/>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1634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6.pn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3A47"/>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bg1"/>
                </a:solidFill>
                <a:latin typeface="Arial" panose="020B0604020202020204" pitchFamily="34" charset="0"/>
                <a:cs typeface="Arial" panose="020B0604020202020204" pitchFamily="34" charset="0"/>
              </a:defRPr>
            </a:lvl1pPr>
          </a:lstStyle>
          <a:p>
            <a:fld id="{A858B7BC-D215-498B-844F-8657C3F38206}" type="datetimeFigureOut">
              <a:rPr lang="en-GB" smtClean="0"/>
              <a:pPr/>
              <a:t>25/03/2024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bg1"/>
                </a:solidFill>
                <a:latin typeface="Arial" panose="020B0604020202020204" pitchFamily="34" charset="0"/>
                <a:cs typeface="Arial" panose="020B0604020202020204" pitchFamily="34" charset="0"/>
              </a:defRPr>
            </a:lvl1pPr>
          </a:lstStyle>
          <a:p>
            <a:endParaRPr lang="en-GB"/>
          </a:p>
        </p:txBody>
      </p:sp>
      <p:sp>
        <p:nvSpPr>
          <p:cNvPr id="15" name="object 4"/>
          <p:cNvSpPr/>
          <p:nvPr/>
        </p:nvSpPr>
        <p:spPr>
          <a:xfrm>
            <a:off x="11773225" y="0"/>
            <a:ext cx="418779" cy="6949439"/>
          </a:xfrm>
          <a:custGeom>
            <a:avLst/>
            <a:gdLst/>
            <a:ahLst/>
            <a:cxnLst/>
            <a:rect l="l" t="t" r="r" b="b"/>
            <a:pathLst>
              <a:path w="576580" h="10692130">
                <a:moveTo>
                  <a:pt x="0" y="0"/>
                </a:moveTo>
                <a:lnTo>
                  <a:pt x="0" y="10692003"/>
                </a:lnTo>
                <a:lnTo>
                  <a:pt x="575983" y="10692003"/>
                </a:lnTo>
                <a:lnTo>
                  <a:pt x="575983" y="0"/>
                </a:lnTo>
                <a:lnTo>
                  <a:pt x="0" y="0"/>
                </a:lnTo>
                <a:close/>
              </a:path>
            </a:pathLst>
          </a:custGeom>
          <a:solidFill>
            <a:srgbClr val="8B8C8C">
              <a:alpha val="50000"/>
            </a:srgbClr>
          </a:solidFill>
        </p:spPr>
        <p:txBody>
          <a:bodyPr wrap="square" lIns="0" tIns="0" rIns="0" bIns="0" rtlCol="0"/>
          <a:lstStyle/>
          <a:p>
            <a:endParaRPr>
              <a:solidFill>
                <a:schemeClr val="bg1"/>
              </a:solidFill>
            </a:endParaRPr>
          </a:p>
        </p:txBody>
      </p:sp>
      <p:sp>
        <p:nvSpPr>
          <p:cNvPr id="18" name="Rectangle 17"/>
          <p:cNvSpPr/>
          <p:nvPr/>
        </p:nvSpPr>
        <p:spPr>
          <a:xfrm>
            <a:off x="0" y="5804216"/>
            <a:ext cx="12192000" cy="1145223"/>
          </a:xfrm>
          <a:prstGeom prst="rect">
            <a:avLst/>
          </a:prstGeom>
          <a:solidFill>
            <a:srgbClr val="2A3A47"/>
          </a:solidFill>
          <a:ln w="19050">
            <a:solidFill>
              <a:srgbClr val="008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4" name="Picture 23"/>
          <p:cNvPicPr/>
          <p:nvPr userDrawn="1"/>
        </p:nvPicPr>
        <p:blipFill>
          <a:blip r:embed="rId23" cstate="print">
            <a:extLst>
              <a:ext uri="{28A0092B-C50C-407E-A947-70E740481C1C}">
                <a14:useLocalDpi xmlns:a14="http://schemas.microsoft.com/office/drawing/2010/main" val="0"/>
              </a:ext>
            </a:extLst>
          </a:blip>
          <a:stretch>
            <a:fillRect/>
          </a:stretch>
        </p:blipFill>
        <p:spPr bwMode="auto">
          <a:xfrm>
            <a:off x="0" y="5770884"/>
            <a:ext cx="2324471" cy="1190040"/>
          </a:xfrm>
          <a:prstGeom prst="rect">
            <a:avLst/>
          </a:prstGeom>
          <a:noFill/>
          <a:ln>
            <a:noFill/>
          </a:ln>
        </p:spPr>
      </p:pic>
      <p:pic>
        <p:nvPicPr>
          <p:cNvPr id="19" name="Picture 1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012218" y="5940097"/>
            <a:ext cx="2096679" cy="851614"/>
          </a:xfrm>
          <a:prstGeom prst="rect">
            <a:avLst/>
          </a:prstGeom>
        </p:spPr>
      </p:pic>
    </p:spTree>
    <p:extLst>
      <p:ext uri="{BB962C8B-B14F-4D97-AF65-F5344CB8AC3E}">
        <p14:creationId xmlns:p14="http://schemas.microsoft.com/office/powerpoint/2010/main" val="1796033314"/>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650" r:id="rId18"/>
    <p:sldLayoutId id="2147483658" r:id="rId19"/>
    <p:sldLayoutId id="2147483659"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4200" b="0" i="0" kern="120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A3A47"/>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p:nvSpPr>
        <p:spPr>
          <a:xfrm>
            <a:off x="0" y="5804216"/>
            <a:ext cx="12192000" cy="1145223"/>
          </a:xfrm>
          <a:prstGeom prst="rect">
            <a:avLst/>
          </a:prstGeom>
          <a:solidFill>
            <a:srgbClr val="2A3A47"/>
          </a:solidFill>
          <a:ln w="19050">
            <a:solidFill>
              <a:srgbClr val="008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4" name="Picture 23"/>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9974424" y="5781807"/>
            <a:ext cx="2324471" cy="1190040"/>
          </a:xfrm>
          <a:prstGeom prst="rect">
            <a:avLst/>
          </a:prstGeom>
          <a:noFill/>
          <a:ln>
            <a:noFill/>
          </a:ln>
        </p:spPr>
      </p:pic>
      <p:grpSp>
        <p:nvGrpSpPr>
          <p:cNvPr id="14" name="Group 13"/>
          <p:cNvGrpSpPr/>
          <p:nvPr userDrawn="1"/>
        </p:nvGrpSpPr>
        <p:grpSpPr>
          <a:xfrm>
            <a:off x="-426153" y="5717136"/>
            <a:ext cx="4044819" cy="1232303"/>
            <a:chOff x="1116841" y="3192021"/>
            <a:chExt cx="4809296" cy="1561686"/>
          </a:xfrm>
        </p:grpSpPr>
        <p:pic>
          <p:nvPicPr>
            <p:cNvPr id="16" name="Picture 15"/>
            <p:cNvPicPr>
              <a:picLocks noChangeAspect="1"/>
            </p:cNvPicPr>
            <p:nvPr userDrawn="1"/>
          </p:nvPicPr>
          <p:blipFill rotWithShape="1">
            <a:blip r:embed="rId25" cstate="print">
              <a:extLst>
                <a:ext uri="{28A0092B-C50C-407E-A947-70E740481C1C}">
                  <a14:useLocalDpi xmlns:a14="http://schemas.microsoft.com/office/drawing/2010/main" val="0"/>
                </a:ext>
              </a:extLst>
            </a:blip>
            <a:srcRect b="45718"/>
            <a:stretch/>
          </p:blipFill>
          <p:spPr>
            <a:xfrm>
              <a:off x="1116841" y="3192021"/>
              <a:ext cx="2785655" cy="1561686"/>
            </a:xfrm>
            <a:prstGeom prst="rect">
              <a:avLst/>
            </a:prstGeom>
          </p:spPr>
        </p:pic>
        <p:pic>
          <p:nvPicPr>
            <p:cNvPr id="20" name="Picture 19"/>
            <p:cNvPicPr>
              <a:picLocks noChangeAspect="1"/>
            </p:cNvPicPr>
            <p:nvPr userDrawn="1"/>
          </p:nvPicPr>
          <p:blipFill rotWithShape="1">
            <a:blip r:embed="rId26" cstate="print">
              <a:extLst>
                <a:ext uri="{28A0092B-C50C-407E-A947-70E740481C1C}">
                  <a14:useLocalDpi xmlns:a14="http://schemas.microsoft.com/office/drawing/2010/main" val="0"/>
                </a:ext>
              </a:extLst>
            </a:blip>
            <a:srcRect t="51883"/>
            <a:stretch/>
          </p:blipFill>
          <p:spPr>
            <a:xfrm>
              <a:off x="3140482" y="3437047"/>
              <a:ext cx="2785655" cy="1316660"/>
            </a:xfrm>
            <a:prstGeom prst="rect">
              <a:avLst/>
            </a:prstGeom>
          </p:spPr>
        </p:pic>
      </p:grpSp>
    </p:spTree>
    <p:extLst>
      <p:ext uri="{BB962C8B-B14F-4D97-AF65-F5344CB8AC3E}">
        <p14:creationId xmlns:p14="http://schemas.microsoft.com/office/powerpoint/2010/main" val="3444171092"/>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4200" b="0" i="0" kern="120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53726159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ampshire-pcc.gov.uk/vru-home/useful-document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gbr01.safelinks.protection.outlook.com/?url=https%3A%2F%2Fsurvey.alchemer.eu%2Fs3%2F90635289%2FVRP-Specified-and-Relevant-Authorities-Understanding-of-SV-Response-Role&amp;data=05%7C02%7Cjoanna.isaac%40hampshire.police.uk%7C39aeaaf3e40449f820b108dc4394ab64%7C23de4379957a41a69587165d6c6b4dbd%7C0%7C0%7C638459553011746409%7CUnknown%7CTWFpbGZsb3d8eyJWIjoiMC4wLjAwMDAiLCJQIjoiV2luMzIiLCJBTiI6Ik1haWwiLCJXVCI6Mn0%3D%7C0%7C%7C%7C&amp;sdata=YjW0ZNoPmJRXrCgA1wrg%2FzZYvemFEdlWijweruQFnU8%3D&amp;reserve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hampshire-pcc.gov.uk/vru-home/useful-documen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hampshire-pcc.gov.uk/vru-home"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567" y="266007"/>
            <a:ext cx="11421688" cy="5016758"/>
          </a:xfrm>
          <a:prstGeom prst="rect">
            <a:avLst/>
          </a:prstGeom>
        </p:spPr>
        <p:txBody>
          <a:bodyPr wrap="square">
            <a:spAutoFit/>
          </a:bodyPr>
          <a:lstStyle/>
          <a:p>
            <a:pPr algn="ctr"/>
            <a:endParaRPr lang="en-GB" sz="3200" b="1">
              <a:latin typeface="Arial" panose="020B0604020202020204" pitchFamily="34" charset="0"/>
              <a:cs typeface="Arial" panose="020B0604020202020204" pitchFamily="34" charset="0"/>
            </a:endParaRPr>
          </a:p>
          <a:p>
            <a:pPr algn="ctr"/>
            <a:r>
              <a:rPr lang="en-GB" sz="3200" b="1">
                <a:latin typeface="Arial" panose="020B0604020202020204" pitchFamily="34" charset="0"/>
                <a:cs typeface="Arial" panose="020B0604020202020204" pitchFamily="34" charset="0"/>
              </a:rPr>
              <a:t>Hampshire, Isle of Wight, </a:t>
            </a:r>
          </a:p>
          <a:p>
            <a:pPr algn="ctr"/>
            <a:r>
              <a:rPr lang="en-GB" sz="3200" b="1">
                <a:latin typeface="Arial" panose="020B0604020202020204" pitchFamily="34" charset="0"/>
                <a:cs typeface="Arial" panose="020B0604020202020204" pitchFamily="34" charset="0"/>
              </a:rPr>
              <a:t>Portsmouth &amp; Southampton</a:t>
            </a:r>
          </a:p>
          <a:p>
            <a:pPr algn="ctr"/>
            <a:endParaRPr lang="en-GB" sz="3200" b="1">
              <a:latin typeface="Arial" panose="020B0604020202020204" pitchFamily="34" charset="0"/>
              <a:cs typeface="Arial" panose="020B0604020202020204" pitchFamily="34" charset="0"/>
            </a:endParaRPr>
          </a:p>
          <a:p>
            <a:pPr algn="ctr"/>
            <a:r>
              <a:rPr lang="en-GB" sz="3200" b="1">
                <a:latin typeface="Arial" panose="020B0604020202020204" pitchFamily="34" charset="0"/>
                <a:cs typeface="Arial" panose="020B0604020202020204" pitchFamily="34" charset="0"/>
              </a:rPr>
              <a:t>Strategic Violence Reduction Partnership</a:t>
            </a:r>
          </a:p>
          <a:p>
            <a:pPr algn="ctr"/>
            <a:endParaRPr lang="en-GB" sz="3200" b="1">
              <a:latin typeface="Arial" panose="020B0604020202020204" pitchFamily="34" charset="0"/>
              <a:cs typeface="Arial" panose="020B0604020202020204" pitchFamily="34" charset="0"/>
            </a:endParaRPr>
          </a:p>
          <a:p>
            <a:pPr algn="ctr"/>
            <a:r>
              <a:rPr lang="en-GB" sz="3200" b="1">
                <a:latin typeface="Arial" panose="020B0604020202020204" pitchFamily="34" charset="0"/>
                <a:cs typeface="Arial" panose="020B0604020202020204" pitchFamily="34" charset="0"/>
              </a:rPr>
              <a:t>25/03/2024</a:t>
            </a:r>
          </a:p>
          <a:p>
            <a:pPr algn="ctr"/>
            <a:r>
              <a:rPr lang="en-GB" sz="3200" b="1">
                <a:latin typeface="Arial" panose="020B0604020202020204" pitchFamily="34" charset="0"/>
                <a:cs typeface="Arial" panose="020B0604020202020204" pitchFamily="34" charset="0"/>
              </a:rPr>
              <a:t>13:00 – 15:00 hours</a:t>
            </a:r>
          </a:p>
          <a:p>
            <a:pPr algn="ctr"/>
            <a:r>
              <a:rPr lang="en-GB" sz="3200" b="1">
                <a:latin typeface="Arial" panose="020B0604020202020204" pitchFamily="34" charset="0"/>
                <a:cs typeface="Arial" panose="020B0604020202020204" pitchFamily="34" charset="0"/>
              </a:rPr>
              <a:t>Chair: Police &amp; Crime Commissioner, </a:t>
            </a:r>
          </a:p>
          <a:p>
            <a:pPr algn="ctr"/>
            <a:r>
              <a:rPr lang="en-GB" sz="3200" b="1">
                <a:latin typeface="Arial" panose="020B0604020202020204" pitchFamily="34" charset="0"/>
                <a:cs typeface="Arial" panose="020B0604020202020204" pitchFamily="34" charset="0"/>
              </a:rPr>
              <a:t>Donna Jones</a:t>
            </a:r>
            <a:endParaRPr lang="en-GB" sz="3200"/>
          </a:p>
        </p:txBody>
      </p:sp>
    </p:spTree>
    <p:extLst>
      <p:ext uri="{BB962C8B-B14F-4D97-AF65-F5344CB8AC3E}">
        <p14:creationId xmlns:p14="http://schemas.microsoft.com/office/powerpoint/2010/main" val="1728185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13658"/>
            <a:ext cx="6361518" cy="4572000"/>
          </a:xfrm>
        </p:spPr>
        <p:txBody>
          <a:bodyPr>
            <a:normAutofit fontScale="92500" lnSpcReduction="20000"/>
          </a:bodyPr>
          <a:lstStyle/>
          <a:p>
            <a:pPr>
              <a:buFont typeface="Wingdings" panose="05000000000000000000" pitchFamily="2" charset="2"/>
              <a:buChar char="Ø"/>
            </a:pPr>
            <a:r>
              <a:rPr lang="en-GB" sz="1500"/>
              <a:t>Staff, Training and Recruitment – £465,525</a:t>
            </a:r>
          </a:p>
          <a:p>
            <a:pPr>
              <a:buFont typeface="Wingdings" panose="05000000000000000000" pitchFamily="2" charset="2"/>
              <a:buChar char="Ø"/>
            </a:pPr>
            <a:r>
              <a:rPr lang="en-GB" sz="1500"/>
              <a:t>Data Sharing – £51,328</a:t>
            </a:r>
          </a:p>
          <a:p>
            <a:pPr>
              <a:buFont typeface="Wingdings" panose="05000000000000000000" pitchFamily="2" charset="2"/>
              <a:buChar char="Ø"/>
            </a:pPr>
            <a:r>
              <a:rPr lang="en-GB" sz="1500"/>
              <a:t>Commissioned Interventions (VRU Core Budget) – £456,190</a:t>
            </a:r>
          </a:p>
          <a:p>
            <a:pPr lvl="1">
              <a:buClr>
                <a:schemeClr val="accent3"/>
              </a:buClr>
              <a:buFont typeface="Wingdings" panose="05000000000000000000" pitchFamily="2" charset="2"/>
              <a:buChar char="§"/>
            </a:pPr>
            <a:r>
              <a:rPr lang="en-GB" sz="1500">
                <a:solidFill>
                  <a:schemeClr val="accent3"/>
                </a:solidFill>
              </a:rPr>
              <a:t>Choices Year 6&amp;7 Schools Project (</a:t>
            </a:r>
            <a:r>
              <a:rPr lang="en-GB" sz="1500" err="1">
                <a:solidFill>
                  <a:schemeClr val="accent3"/>
                </a:solidFill>
              </a:rPr>
              <a:t>Artswork</a:t>
            </a:r>
            <a:r>
              <a:rPr lang="en-GB" sz="1500">
                <a:solidFill>
                  <a:schemeClr val="accent3"/>
                </a:solidFill>
              </a:rPr>
              <a:t>) </a:t>
            </a:r>
          </a:p>
          <a:p>
            <a:pPr lvl="1">
              <a:buClr>
                <a:schemeClr val="accent3"/>
              </a:buClr>
              <a:buFont typeface="Wingdings" panose="05000000000000000000" pitchFamily="2" charset="2"/>
              <a:buChar char="§"/>
            </a:pPr>
            <a:r>
              <a:rPr lang="en-GB" sz="1500">
                <a:solidFill>
                  <a:schemeClr val="accent3"/>
                </a:solidFill>
              </a:rPr>
              <a:t>A&amp;E Navigators (No Limits) </a:t>
            </a:r>
          </a:p>
          <a:p>
            <a:pPr lvl="1">
              <a:buClr>
                <a:schemeClr val="accent3"/>
              </a:buClr>
              <a:buFont typeface="Wingdings" panose="05000000000000000000" pitchFamily="2" charset="2"/>
              <a:buChar char="§"/>
            </a:pPr>
            <a:r>
              <a:rPr lang="en-GB" sz="1500">
                <a:solidFill>
                  <a:schemeClr val="accent3"/>
                </a:solidFill>
              </a:rPr>
              <a:t>RESET Custody Navigators Intervention (SSJ)</a:t>
            </a:r>
          </a:p>
          <a:p>
            <a:pPr lvl="1">
              <a:buClr>
                <a:schemeClr val="accent3"/>
              </a:buClr>
              <a:buFont typeface="Wingdings" panose="05000000000000000000" pitchFamily="2" charset="2"/>
              <a:buChar char="§"/>
            </a:pPr>
            <a:r>
              <a:rPr lang="en-GB" sz="1500">
                <a:solidFill>
                  <a:schemeClr val="accent3"/>
                </a:solidFill>
              </a:rPr>
              <a:t>Trauma Informed Practitioners (Rockpool) </a:t>
            </a:r>
          </a:p>
          <a:p>
            <a:pPr lvl="1">
              <a:buClr>
                <a:schemeClr val="accent3"/>
              </a:buClr>
              <a:buFont typeface="Wingdings" panose="05000000000000000000" pitchFamily="2" charset="2"/>
              <a:buChar char="§"/>
            </a:pPr>
            <a:r>
              <a:rPr lang="en-GB" sz="1500">
                <a:solidFill>
                  <a:schemeClr val="accent3"/>
                </a:solidFill>
              </a:rPr>
              <a:t>Pitch Up and Play Football (AFC Bournemouth)</a:t>
            </a:r>
          </a:p>
          <a:p>
            <a:pPr lvl="1">
              <a:buClr>
                <a:schemeClr val="accent3"/>
              </a:buClr>
              <a:buFont typeface="Wingdings" panose="05000000000000000000" pitchFamily="2" charset="2"/>
              <a:buChar char="§"/>
            </a:pPr>
            <a:r>
              <a:rPr lang="en-GB" sz="1500">
                <a:solidFill>
                  <a:schemeClr val="accent3"/>
                </a:solidFill>
              </a:rPr>
              <a:t>Mavericks (Music Fusion) </a:t>
            </a:r>
          </a:p>
          <a:p>
            <a:pPr lvl="1">
              <a:buClr>
                <a:schemeClr val="accent3"/>
              </a:buClr>
              <a:buFont typeface="Wingdings" panose="05000000000000000000" pitchFamily="2" charset="2"/>
              <a:buChar char="§"/>
            </a:pPr>
            <a:r>
              <a:rPr lang="en-GB" sz="1500">
                <a:solidFill>
                  <a:schemeClr val="accent3"/>
                </a:solidFill>
              </a:rPr>
              <a:t>Choices (Motiv8) – Gosport, Havant, Fareham, The Portsmouth Academy </a:t>
            </a:r>
          </a:p>
          <a:p>
            <a:pPr lvl="1">
              <a:buClr>
                <a:schemeClr val="accent3"/>
              </a:buClr>
              <a:buFont typeface="Wingdings" panose="05000000000000000000" pitchFamily="2" charset="2"/>
              <a:buChar char="§"/>
            </a:pPr>
            <a:r>
              <a:rPr lang="en-GB" sz="1500">
                <a:solidFill>
                  <a:schemeClr val="accent3"/>
                </a:solidFill>
              </a:rPr>
              <a:t>Safer Pathways (Youth Options) – Southampton, New Forest, Eastleigh </a:t>
            </a:r>
          </a:p>
          <a:p>
            <a:pPr lvl="1">
              <a:buClr>
                <a:schemeClr val="accent3"/>
              </a:buClr>
              <a:buFont typeface="Wingdings" panose="05000000000000000000" pitchFamily="2" charset="2"/>
              <a:buChar char="§"/>
            </a:pPr>
            <a:r>
              <a:rPr lang="en-GB" sz="1500">
                <a:solidFill>
                  <a:schemeClr val="accent3"/>
                </a:solidFill>
              </a:rPr>
              <a:t>New Beginnings (Southampton City Council) </a:t>
            </a:r>
          </a:p>
          <a:p>
            <a:pPr>
              <a:buFont typeface="Wingdings" panose="05000000000000000000" pitchFamily="2" charset="2"/>
              <a:buChar char="Ø"/>
            </a:pPr>
            <a:r>
              <a:rPr lang="en-GB" sz="1500"/>
              <a:t>Local Evaluation – £78,544</a:t>
            </a:r>
          </a:p>
          <a:p>
            <a:pPr>
              <a:buFont typeface="Wingdings" panose="05000000000000000000" pitchFamily="2" charset="2"/>
              <a:buChar char="Ø"/>
            </a:pPr>
            <a:r>
              <a:rPr lang="en-GB" sz="1500"/>
              <a:t>Other costs – £6,726</a:t>
            </a:r>
          </a:p>
          <a:p>
            <a:pPr marL="0" indent="0">
              <a:buNone/>
            </a:pPr>
            <a:endParaRPr lang="en-GB"/>
          </a:p>
        </p:txBody>
      </p:sp>
      <p:sp>
        <p:nvSpPr>
          <p:cNvPr id="4" name="Title 1"/>
          <p:cNvSpPr>
            <a:spLocks noGrp="1"/>
          </p:cNvSpPr>
          <p:nvPr>
            <p:ph type="title"/>
          </p:nvPr>
        </p:nvSpPr>
        <p:spPr>
          <a:xfrm>
            <a:off x="646111" y="452718"/>
            <a:ext cx="10534507" cy="760940"/>
          </a:xfrm>
        </p:spPr>
        <p:txBody>
          <a:bodyPr>
            <a:noAutofit/>
          </a:bodyPr>
          <a:lstStyle/>
          <a:p>
            <a:r>
              <a:rPr lang="en-GB" sz="3200" b="1"/>
              <a:t>Violence Reduction Unit Grant 2023 – 2024</a:t>
            </a:r>
            <a:br>
              <a:rPr lang="en-GB" sz="3200" b="1"/>
            </a:br>
            <a:endParaRPr lang="en-GB" sz="3200" b="1"/>
          </a:p>
        </p:txBody>
      </p:sp>
      <p:sp>
        <p:nvSpPr>
          <p:cNvPr id="5" name="Content Placeholder 2"/>
          <p:cNvSpPr txBox="1">
            <a:spLocks/>
          </p:cNvSpPr>
          <p:nvPr/>
        </p:nvSpPr>
        <p:spPr>
          <a:xfrm>
            <a:off x="6944811" y="1213658"/>
            <a:ext cx="4710896" cy="4572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endParaRPr lang="en-GB" sz="1400"/>
          </a:p>
          <a:p>
            <a:pPr marL="0" indent="0" algn="ctr">
              <a:buFont typeface="Wingdings 3" charset="2"/>
              <a:buNone/>
            </a:pPr>
            <a:endParaRPr lang="en-GB" sz="1400" b="1" i="1" u="sng"/>
          </a:p>
          <a:p>
            <a:pPr marL="0" indent="0" algn="ctr">
              <a:buFont typeface="Wingdings 3" charset="2"/>
              <a:buNone/>
            </a:pPr>
            <a:endParaRPr lang="en-GB" sz="1400" b="1" i="1" u="sng"/>
          </a:p>
          <a:p>
            <a:pPr marL="0" indent="0" algn="ctr">
              <a:buFont typeface="Wingdings 3" charset="2"/>
              <a:buNone/>
            </a:pPr>
            <a:endParaRPr lang="en-GB" sz="1400" b="1" i="1" u="sng"/>
          </a:p>
          <a:p>
            <a:pPr marL="0" indent="0" algn="ctr">
              <a:buFont typeface="Wingdings 3" charset="2"/>
              <a:buNone/>
            </a:pPr>
            <a:r>
              <a:rPr lang="en-GB" sz="2400" b="1" i="1"/>
              <a:t>Total expenditure for VRU Grant: £1,058,313</a:t>
            </a:r>
            <a:endParaRPr lang="en-GB" sz="2400"/>
          </a:p>
        </p:txBody>
      </p:sp>
      <p:sp>
        <p:nvSpPr>
          <p:cNvPr id="2" name="Rectangle 1"/>
          <p:cNvSpPr/>
          <p:nvPr/>
        </p:nvSpPr>
        <p:spPr>
          <a:xfrm>
            <a:off x="7298575" y="2560320"/>
            <a:ext cx="4164676" cy="8894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4735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452718"/>
            <a:ext cx="10534507" cy="760940"/>
          </a:xfrm>
        </p:spPr>
        <p:txBody>
          <a:bodyPr>
            <a:noAutofit/>
          </a:bodyPr>
          <a:lstStyle/>
          <a:p>
            <a:r>
              <a:rPr lang="en-GB" sz="3200" b="1"/>
              <a:t>SVD &amp; VRU Delivery Plans 2024 – 2025</a:t>
            </a:r>
            <a:br>
              <a:rPr lang="en-GB" sz="3200" b="1"/>
            </a:br>
            <a:endParaRPr lang="en-GB" sz="3200" b="1"/>
          </a:p>
        </p:txBody>
      </p:sp>
      <p:sp>
        <p:nvSpPr>
          <p:cNvPr id="5" name="Content Placeholder 2"/>
          <p:cNvSpPr>
            <a:spLocks noGrp="1"/>
          </p:cNvSpPr>
          <p:nvPr>
            <p:ph idx="1"/>
          </p:nvPr>
        </p:nvSpPr>
        <p:spPr>
          <a:xfrm>
            <a:off x="646113" y="1214438"/>
            <a:ext cx="5014854" cy="4397375"/>
          </a:xfrm>
          <a:ln w="3175">
            <a:solidFill>
              <a:schemeClr val="bg1"/>
            </a:solidFill>
          </a:ln>
        </p:spPr>
        <p:txBody>
          <a:bodyPr>
            <a:normAutofit fontScale="92500" lnSpcReduction="20000"/>
          </a:bodyPr>
          <a:lstStyle/>
          <a:p>
            <a:pPr marL="0" indent="0">
              <a:buNone/>
            </a:pPr>
            <a:r>
              <a:rPr lang="en-GB" sz="1500" b="1"/>
              <a:t>SVD Labour Costs: </a:t>
            </a:r>
          </a:p>
          <a:p>
            <a:pPr>
              <a:buFont typeface="Wingdings" panose="05000000000000000000" pitchFamily="2" charset="2"/>
              <a:buChar char="Ø"/>
            </a:pPr>
            <a:r>
              <a:rPr lang="en-GB" sz="1400"/>
              <a:t>Staff:</a:t>
            </a:r>
          </a:p>
          <a:p>
            <a:pPr lvl="1">
              <a:buClr>
                <a:schemeClr val="accent3"/>
              </a:buClr>
              <a:buFont typeface="Wingdings" panose="05000000000000000000" pitchFamily="2" charset="2"/>
              <a:buChar char="§"/>
            </a:pPr>
            <a:r>
              <a:rPr lang="en-GB" sz="1400">
                <a:solidFill>
                  <a:schemeClr val="accent3"/>
                </a:solidFill>
              </a:rPr>
              <a:t>Police Inspector to lead on VRP engagement for HIOWT – £89,000</a:t>
            </a:r>
          </a:p>
          <a:p>
            <a:pPr lvl="1">
              <a:buClr>
                <a:schemeClr val="accent3"/>
              </a:buClr>
              <a:buFont typeface="Wingdings" panose="05000000000000000000" pitchFamily="2" charset="2"/>
              <a:buChar char="§"/>
            </a:pPr>
            <a:r>
              <a:rPr lang="en-GB" sz="1400">
                <a:solidFill>
                  <a:schemeClr val="accent3"/>
                </a:solidFill>
              </a:rPr>
              <a:t>New VRU Evaluation and Data Officer – £40,000</a:t>
            </a:r>
          </a:p>
          <a:p>
            <a:pPr lvl="1">
              <a:buClr>
                <a:schemeClr val="accent3"/>
              </a:buClr>
              <a:buFont typeface="Wingdings" panose="05000000000000000000" pitchFamily="2" charset="2"/>
              <a:buChar char="§"/>
            </a:pPr>
            <a:r>
              <a:rPr lang="en-GB" sz="1400">
                <a:solidFill>
                  <a:schemeClr val="accent3"/>
                </a:solidFill>
              </a:rPr>
              <a:t>CSP Analysis to support SNA – £38,700</a:t>
            </a:r>
          </a:p>
          <a:p>
            <a:pPr lvl="1">
              <a:buClr>
                <a:schemeClr val="accent3"/>
              </a:buClr>
              <a:buFont typeface="Wingdings" panose="05000000000000000000" pitchFamily="2" charset="2"/>
              <a:buChar char="§"/>
            </a:pPr>
            <a:r>
              <a:rPr lang="en-GB" sz="1400">
                <a:solidFill>
                  <a:schemeClr val="accent3"/>
                </a:solidFill>
              </a:rPr>
              <a:t>VRU Comms and Engagement Officer – £54,000</a:t>
            </a:r>
          </a:p>
          <a:p>
            <a:pPr lvl="1">
              <a:buClr>
                <a:schemeClr val="accent3"/>
              </a:buClr>
              <a:buFont typeface="Wingdings" panose="05000000000000000000" pitchFamily="2" charset="2"/>
              <a:buChar char="§"/>
            </a:pPr>
            <a:r>
              <a:rPr lang="en-GB" sz="1400">
                <a:solidFill>
                  <a:schemeClr val="accent3"/>
                </a:solidFill>
              </a:rPr>
              <a:t>OPCC Commissioning Manager Support – £8,000</a:t>
            </a:r>
          </a:p>
          <a:p>
            <a:pPr lvl="1">
              <a:buClr>
                <a:schemeClr val="accent3"/>
              </a:buClr>
              <a:buFont typeface="Wingdings" panose="05000000000000000000" pitchFamily="2" charset="2"/>
              <a:buChar char="§"/>
            </a:pPr>
            <a:r>
              <a:rPr lang="en-GB" sz="1400" i="1">
                <a:solidFill>
                  <a:schemeClr val="accent3"/>
                </a:solidFill>
              </a:rPr>
              <a:t>Total: £231,125 (including £1,425 travel)</a:t>
            </a:r>
          </a:p>
          <a:p>
            <a:pPr marL="0" indent="0">
              <a:buNone/>
            </a:pPr>
            <a:r>
              <a:rPr lang="en-GB" sz="1400" b="1"/>
              <a:t>SVD Non-labour Costs: </a:t>
            </a:r>
          </a:p>
          <a:p>
            <a:pPr>
              <a:buFont typeface="Wingdings" panose="05000000000000000000" pitchFamily="2" charset="2"/>
              <a:buChar char="Ø"/>
            </a:pPr>
            <a:r>
              <a:rPr lang="en-GB" sz="1400"/>
              <a:t>Interventions:</a:t>
            </a:r>
          </a:p>
          <a:p>
            <a:pPr lvl="1">
              <a:buClr>
                <a:schemeClr val="accent3"/>
              </a:buClr>
              <a:buFont typeface="Wingdings" panose="05000000000000000000" pitchFamily="2" charset="2"/>
              <a:buChar char="§"/>
            </a:pPr>
            <a:r>
              <a:rPr lang="en-GB" sz="1400">
                <a:solidFill>
                  <a:schemeClr val="accent3"/>
                </a:solidFill>
              </a:rPr>
              <a:t>The Legacy Project (Yellow Brick Road Projects) – </a:t>
            </a:r>
            <a:r>
              <a:rPr lang="en-GB" sz="1400" i="1">
                <a:solidFill>
                  <a:schemeClr val="accent3"/>
                </a:solidFill>
              </a:rPr>
              <a:t>£4,000</a:t>
            </a:r>
          </a:p>
          <a:p>
            <a:pPr lvl="1">
              <a:buClr>
                <a:schemeClr val="accent3"/>
              </a:buClr>
              <a:buFont typeface="Wingdings" panose="05000000000000000000" pitchFamily="2" charset="2"/>
              <a:buChar char="§"/>
            </a:pPr>
            <a:r>
              <a:rPr lang="en-GB" sz="1400">
                <a:solidFill>
                  <a:schemeClr val="accent3"/>
                </a:solidFill>
              </a:rPr>
              <a:t>Next Steps (No Limits) – Basingstoke &amp; Deane, Southampton, Portsmouth and Isle of Wight – </a:t>
            </a:r>
            <a:r>
              <a:rPr lang="en-GB" sz="1400" i="1">
                <a:solidFill>
                  <a:schemeClr val="accent3"/>
                </a:solidFill>
              </a:rPr>
              <a:t>£16,142</a:t>
            </a:r>
            <a:endParaRPr lang="en-GB" sz="1400" b="1" i="1">
              <a:solidFill>
                <a:schemeClr val="accent3"/>
              </a:solidFill>
            </a:endParaRPr>
          </a:p>
          <a:p>
            <a:pPr marL="457200" lvl="1" indent="0">
              <a:buClr>
                <a:schemeClr val="accent3"/>
              </a:buClr>
              <a:buNone/>
            </a:pPr>
            <a:r>
              <a:rPr lang="en-GB" sz="1400" b="1" i="1"/>
              <a:t>Annual forecast for SVD Grant: £251,267</a:t>
            </a:r>
          </a:p>
          <a:p>
            <a:pPr marL="0" indent="0">
              <a:buNone/>
            </a:pPr>
            <a:endParaRPr lang="en-GB"/>
          </a:p>
          <a:p>
            <a:pPr marL="0" indent="0">
              <a:buNone/>
            </a:pPr>
            <a:endParaRPr lang="en-GB"/>
          </a:p>
        </p:txBody>
      </p:sp>
      <p:sp>
        <p:nvSpPr>
          <p:cNvPr id="6" name="Content Placeholder 2"/>
          <p:cNvSpPr txBox="1">
            <a:spLocks/>
          </p:cNvSpPr>
          <p:nvPr/>
        </p:nvSpPr>
        <p:spPr>
          <a:xfrm>
            <a:off x="5827221" y="1213658"/>
            <a:ext cx="5419899" cy="4398155"/>
          </a:xfrm>
          <a:prstGeom prst="rect">
            <a:avLst/>
          </a:prstGeom>
          <a:ln w="3175">
            <a:solidFill>
              <a:schemeClr val="bg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sz="1400" b="1"/>
              <a:t>VRU:</a:t>
            </a:r>
          </a:p>
          <a:p>
            <a:pPr>
              <a:buFont typeface="Wingdings" panose="05000000000000000000" pitchFamily="2" charset="2"/>
              <a:buChar char="Ø"/>
            </a:pPr>
            <a:r>
              <a:rPr lang="en-GB" sz="1400"/>
              <a:t>Staff, Training and Recruitment – £430,628</a:t>
            </a:r>
          </a:p>
          <a:p>
            <a:pPr>
              <a:buFont typeface="Wingdings" panose="05000000000000000000" pitchFamily="2" charset="2"/>
              <a:buChar char="Ø"/>
            </a:pPr>
            <a:r>
              <a:rPr lang="en-GB" sz="1400"/>
              <a:t>Data Sharing – £100,000</a:t>
            </a:r>
          </a:p>
          <a:p>
            <a:pPr>
              <a:buFont typeface="Wingdings" panose="05000000000000000000" pitchFamily="2" charset="2"/>
              <a:buChar char="Ø"/>
            </a:pPr>
            <a:r>
              <a:rPr lang="en-GB" sz="1400"/>
              <a:t>Commissioned Interventions (from VRU Core Budget) – £423,000</a:t>
            </a:r>
          </a:p>
          <a:p>
            <a:pPr lvl="1">
              <a:buClr>
                <a:schemeClr val="accent3"/>
              </a:buClr>
              <a:buFont typeface="Wingdings" panose="05000000000000000000" pitchFamily="2" charset="2"/>
              <a:buChar char="§"/>
            </a:pPr>
            <a:r>
              <a:rPr lang="en-GB" sz="1400">
                <a:solidFill>
                  <a:schemeClr val="accent3"/>
                </a:solidFill>
              </a:rPr>
              <a:t>Choices Years 6&amp;7 Schools Project (Artswork) – £55,000</a:t>
            </a:r>
          </a:p>
          <a:p>
            <a:pPr lvl="1">
              <a:buClr>
                <a:schemeClr val="accent3"/>
              </a:buClr>
              <a:buFont typeface="Wingdings" panose="05000000000000000000" pitchFamily="2" charset="2"/>
              <a:buChar char="§"/>
            </a:pPr>
            <a:r>
              <a:rPr lang="en-GB" sz="1400">
                <a:solidFill>
                  <a:schemeClr val="accent3"/>
                </a:solidFill>
              </a:rPr>
              <a:t>A&amp;E Navigators (No Limits) - £140,000</a:t>
            </a:r>
          </a:p>
          <a:p>
            <a:pPr lvl="1">
              <a:buClr>
                <a:schemeClr val="accent3"/>
              </a:buClr>
              <a:buFont typeface="Wingdings" panose="05000000000000000000" pitchFamily="2" charset="2"/>
              <a:buChar char="§"/>
            </a:pPr>
            <a:r>
              <a:rPr lang="en-GB" sz="1400">
                <a:solidFill>
                  <a:schemeClr val="accent3"/>
                </a:solidFill>
              </a:rPr>
              <a:t>RESET Custody Navigators Intervention (SSJ) – £150,000</a:t>
            </a:r>
          </a:p>
          <a:p>
            <a:pPr lvl="1">
              <a:buClr>
                <a:schemeClr val="accent3"/>
              </a:buClr>
              <a:buFont typeface="Wingdings" panose="05000000000000000000" pitchFamily="2" charset="2"/>
              <a:buChar char="§"/>
            </a:pPr>
            <a:r>
              <a:rPr lang="en-GB" sz="1400">
                <a:solidFill>
                  <a:schemeClr val="accent3"/>
                </a:solidFill>
              </a:rPr>
              <a:t>Trauma Informed Practitioners (Rockpool) – £58,000</a:t>
            </a:r>
          </a:p>
          <a:p>
            <a:pPr lvl="1">
              <a:buClr>
                <a:schemeClr val="accent3"/>
              </a:buClr>
              <a:buFont typeface="Wingdings" panose="05000000000000000000" pitchFamily="2" charset="2"/>
              <a:buChar char="§"/>
            </a:pPr>
            <a:r>
              <a:rPr lang="en-GB" sz="1400">
                <a:solidFill>
                  <a:schemeClr val="accent3"/>
                </a:solidFill>
              </a:rPr>
              <a:t>Choices: Fareham, Gosport, Havant, The Portsmouth Academy (Motiv8) – £20,000</a:t>
            </a:r>
          </a:p>
          <a:p>
            <a:pPr>
              <a:buClr>
                <a:schemeClr val="tx2"/>
              </a:buClr>
              <a:buFont typeface="Wingdings" panose="05000000000000000000" pitchFamily="2" charset="2"/>
              <a:buChar char="Ø"/>
            </a:pPr>
            <a:r>
              <a:rPr lang="en-GB" sz="1400"/>
              <a:t>Local Evaluation – £93,542</a:t>
            </a:r>
          </a:p>
          <a:p>
            <a:pPr marL="0" indent="0" algn="ctr">
              <a:buNone/>
            </a:pPr>
            <a:r>
              <a:rPr lang="en-GB" sz="1400" b="1" i="1"/>
              <a:t>Annual forecast for VRU Grant: £1,047,170</a:t>
            </a:r>
          </a:p>
        </p:txBody>
      </p:sp>
    </p:spTree>
    <p:extLst>
      <p:ext uri="{BB962C8B-B14F-4D97-AF65-F5344CB8AC3E}">
        <p14:creationId xmlns:p14="http://schemas.microsoft.com/office/powerpoint/2010/main" val="3687459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237393" y="452718"/>
            <a:ext cx="2943225" cy="1552575"/>
          </a:xfrm>
          <a:prstGeom prst="rect">
            <a:avLst/>
          </a:prstGeom>
          <a:ln w="19050">
            <a:solidFill>
              <a:schemeClr val="tx2"/>
            </a:solidFill>
          </a:ln>
        </p:spPr>
      </p:pic>
      <p:sp>
        <p:nvSpPr>
          <p:cNvPr id="4" name="Title 1"/>
          <p:cNvSpPr>
            <a:spLocks noGrp="1"/>
          </p:cNvSpPr>
          <p:nvPr>
            <p:ph type="title"/>
          </p:nvPr>
        </p:nvSpPr>
        <p:spPr>
          <a:xfrm>
            <a:off x="646111" y="452718"/>
            <a:ext cx="10534507" cy="760940"/>
          </a:xfrm>
        </p:spPr>
        <p:txBody>
          <a:bodyPr>
            <a:normAutofit/>
          </a:bodyPr>
          <a:lstStyle/>
          <a:p>
            <a:r>
              <a:rPr lang="en-GB" sz="3200" b="1"/>
              <a:t>Crest Recommendations</a:t>
            </a:r>
          </a:p>
        </p:txBody>
      </p:sp>
      <p:sp>
        <p:nvSpPr>
          <p:cNvPr id="3" name="Rectangle 2"/>
          <p:cNvSpPr/>
          <p:nvPr/>
        </p:nvSpPr>
        <p:spPr>
          <a:xfrm>
            <a:off x="646111" y="1213658"/>
            <a:ext cx="7708179" cy="4287840"/>
          </a:xfrm>
          <a:prstGeom prst="rect">
            <a:avLst/>
          </a:prstGeom>
        </p:spPr>
        <p:txBody>
          <a:bodyPr wrap="square">
            <a:spAutoFit/>
          </a:bodyPr>
          <a:lstStyle/>
          <a:p>
            <a:pPr marL="285750" lvl="0" indent="-285750">
              <a:lnSpc>
                <a:spcPct val="90000"/>
              </a:lnSpc>
              <a:spcBef>
                <a:spcPts val="1000"/>
              </a:spcBef>
              <a:buClr>
                <a:schemeClr val="tx2"/>
              </a:buClr>
              <a:buSzPct val="80000"/>
              <a:buFont typeface="Wingdings" panose="05000000000000000000" pitchFamily="2" charset="2"/>
              <a:buChar char="Ø"/>
            </a:pPr>
            <a:r>
              <a:rPr lang="en-GB">
                <a:solidFill>
                  <a:schemeClr val="tx2"/>
                </a:solidFill>
                <a:latin typeface="Arial" panose="020B0604020202020204" pitchFamily="34" charset="0"/>
                <a:cs typeface="Arial" panose="020B0604020202020204" pitchFamily="34" charset="0"/>
              </a:rPr>
              <a:t>In May 2023, 18 recommendations were published in the ‘Joint Readiness Assessment for Hampshire &amp; Isle of Wight’</a:t>
            </a:r>
          </a:p>
          <a:p>
            <a:pPr marL="285750" lvl="0" indent="-285750">
              <a:lnSpc>
                <a:spcPct val="90000"/>
              </a:lnSpc>
              <a:spcBef>
                <a:spcPts val="1000"/>
              </a:spcBef>
              <a:buClr>
                <a:schemeClr val="tx2"/>
              </a:buClr>
              <a:buSzPct val="80000"/>
              <a:buFont typeface="Wingdings" panose="05000000000000000000" pitchFamily="2" charset="2"/>
              <a:buChar char="Ø"/>
            </a:pPr>
            <a:r>
              <a:rPr lang="en-GB">
                <a:solidFill>
                  <a:schemeClr val="tx2"/>
                </a:solidFill>
                <a:latin typeface="Arial" panose="020B0604020202020204" pitchFamily="34" charset="0"/>
                <a:cs typeface="Arial" panose="020B0604020202020204" pitchFamily="34" charset="0"/>
              </a:rPr>
              <a:t>As of March 2024:</a:t>
            </a:r>
          </a:p>
          <a:p>
            <a:pPr marL="742950" lvl="1" indent="-285750">
              <a:lnSpc>
                <a:spcPct val="90000"/>
              </a:lnSpc>
              <a:spcBef>
                <a:spcPts val="500"/>
              </a:spcBef>
              <a:buClr>
                <a:srgbClr val="92D050"/>
              </a:buClr>
              <a:buSzPct val="80000"/>
              <a:buFont typeface="Wingdings" panose="05000000000000000000" pitchFamily="2" charset="2"/>
              <a:buChar char="§"/>
            </a:pPr>
            <a:r>
              <a:rPr lang="en-GB">
                <a:solidFill>
                  <a:srgbClr val="92D050"/>
                </a:solidFill>
                <a:latin typeface="Arial" panose="020B0604020202020204" pitchFamily="34" charset="0"/>
                <a:cs typeface="Arial" panose="020B0604020202020204" pitchFamily="34" charset="0"/>
              </a:rPr>
              <a:t>	44.4% (n. 8) of these recommendations have been </a:t>
            </a:r>
            <a:r>
              <a:rPr lang="en-GB" i="1">
                <a:solidFill>
                  <a:srgbClr val="92D050"/>
                </a:solidFill>
                <a:latin typeface="Arial" panose="020B0604020202020204" pitchFamily="34" charset="0"/>
                <a:cs typeface="Arial" panose="020B0604020202020204" pitchFamily="34" charset="0"/>
              </a:rPr>
              <a:t>evidenced</a:t>
            </a:r>
          </a:p>
          <a:p>
            <a:pPr marL="742950" lvl="1" indent="-285750">
              <a:lnSpc>
                <a:spcPct val="90000"/>
              </a:lnSpc>
              <a:spcBef>
                <a:spcPts val="500"/>
              </a:spcBef>
              <a:buClr>
                <a:srgbClr val="FFC000"/>
              </a:buClr>
              <a:buSzPct val="80000"/>
              <a:buFont typeface="Wingdings" panose="05000000000000000000" pitchFamily="2" charset="2"/>
              <a:buChar char="§"/>
            </a:pPr>
            <a:r>
              <a:rPr lang="en-GB">
                <a:solidFill>
                  <a:schemeClr val="tx2"/>
                </a:solidFill>
                <a:latin typeface="Arial" panose="020B0604020202020204" pitchFamily="34" charset="0"/>
                <a:cs typeface="Arial" panose="020B0604020202020204" pitchFamily="34" charset="0"/>
              </a:rPr>
              <a:t>	</a:t>
            </a:r>
            <a:r>
              <a:rPr lang="en-GB">
                <a:solidFill>
                  <a:srgbClr val="FFC000"/>
                </a:solidFill>
                <a:latin typeface="Arial" panose="020B0604020202020204" pitchFamily="34" charset="0"/>
                <a:cs typeface="Arial" panose="020B0604020202020204" pitchFamily="34" charset="0"/>
              </a:rPr>
              <a:t>55.6% (n. 10) of these recommendations are still </a:t>
            </a:r>
            <a:r>
              <a:rPr lang="en-GB" i="1">
                <a:solidFill>
                  <a:srgbClr val="FFC000"/>
                </a:solidFill>
                <a:latin typeface="Arial" panose="020B0604020202020204" pitchFamily="34" charset="0"/>
                <a:cs typeface="Arial" panose="020B0604020202020204" pitchFamily="34" charset="0"/>
              </a:rPr>
              <a:t>in progress</a:t>
            </a:r>
          </a:p>
          <a:p>
            <a:pPr marL="285750" lvl="0" indent="-285750">
              <a:lnSpc>
                <a:spcPct val="90000"/>
              </a:lnSpc>
              <a:spcBef>
                <a:spcPts val="1000"/>
              </a:spcBef>
              <a:buClr>
                <a:schemeClr val="tx2"/>
              </a:buClr>
              <a:buSzPct val="80000"/>
              <a:buFont typeface="Wingdings" panose="05000000000000000000" pitchFamily="2" charset="2"/>
              <a:buChar char="Ø"/>
            </a:pPr>
            <a:r>
              <a:rPr lang="en-GB">
                <a:solidFill>
                  <a:schemeClr val="tx2"/>
                </a:solidFill>
                <a:latin typeface="Arial" panose="020B0604020202020204" pitchFamily="34" charset="0"/>
                <a:cs typeface="Arial" panose="020B0604020202020204" pitchFamily="34" charset="0"/>
              </a:rPr>
              <a:t>The recommendations still </a:t>
            </a:r>
            <a:r>
              <a:rPr lang="en-GB" i="1">
                <a:solidFill>
                  <a:schemeClr val="tx2"/>
                </a:solidFill>
                <a:latin typeface="Arial" panose="020B0604020202020204" pitchFamily="34" charset="0"/>
                <a:cs typeface="Arial" panose="020B0604020202020204" pitchFamily="34" charset="0"/>
              </a:rPr>
              <a:t>in progress </a:t>
            </a:r>
            <a:r>
              <a:rPr lang="en-GB">
                <a:solidFill>
                  <a:schemeClr val="tx2"/>
                </a:solidFill>
                <a:latin typeface="Arial" panose="020B0604020202020204" pitchFamily="34" charset="0"/>
                <a:cs typeface="Arial" panose="020B0604020202020204" pitchFamily="34" charset="0"/>
              </a:rPr>
              <a:t>are being delivered through the relevant VRP Sub-group for partnership ownership and collaboration</a:t>
            </a:r>
          </a:p>
          <a:p>
            <a:pPr marL="285750" lvl="0" indent="-285750">
              <a:lnSpc>
                <a:spcPct val="90000"/>
              </a:lnSpc>
              <a:spcBef>
                <a:spcPts val="1000"/>
              </a:spcBef>
              <a:buClr>
                <a:schemeClr val="tx2"/>
              </a:buClr>
              <a:buSzPct val="80000"/>
              <a:buFont typeface="Wingdings" panose="05000000000000000000" pitchFamily="2" charset="2"/>
              <a:buChar char="Ø"/>
            </a:pPr>
            <a:r>
              <a:rPr lang="en-GB">
                <a:solidFill>
                  <a:schemeClr val="tx2"/>
                </a:solidFill>
                <a:latin typeface="Arial" panose="020B0604020202020204" pitchFamily="34" charset="0"/>
                <a:cs typeface="Arial" panose="020B0604020202020204" pitchFamily="34" charset="0"/>
              </a:rPr>
              <a:t>These recommendations have been agreed on the VRP Sub-groups’ Terms of Reference (ToR), in alignment with the:   </a:t>
            </a:r>
          </a:p>
          <a:p>
            <a:pPr marL="742950" lvl="1" indent="-285750">
              <a:lnSpc>
                <a:spcPct val="90000"/>
              </a:lnSpc>
              <a:spcBef>
                <a:spcPts val="500"/>
              </a:spcBef>
              <a:buClr>
                <a:schemeClr val="accent2"/>
              </a:buClr>
              <a:buSzPct val="80000"/>
              <a:buFont typeface="Wingdings" panose="05000000000000000000" pitchFamily="2" charset="2"/>
              <a:buChar char="§"/>
            </a:pPr>
            <a:r>
              <a:rPr lang="en-GB">
                <a:solidFill>
                  <a:schemeClr val="accent3"/>
                </a:solidFill>
                <a:latin typeface="Arial" panose="020B0604020202020204" pitchFamily="34" charset="0"/>
                <a:cs typeface="Arial" panose="020B0604020202020204" pitchFamily="34" charset="0"/>
              </a:rPr>
              <a:t>Theory of Change (ToC) Activity </a:t>
            </a:r>
          </a:p>
          <a:p>
            <a:pPr marL="742950" lvl="1" indent="-285750">
              <a:lnSpc>
                <a:spcPct val="90000"/>
              </a:lnSpc>
              <a:spcBef>
                <a:spcPts val="500"/>
              </a:spcBef>
              <a:buClr>
                <a:schemeClr val="accent2"/>
              </a:buClr>
              <a:buSzPct val="80000"/>
              <a:buFont typeface="Wingdings" panose="05000000000000000000" pitchFamily="2" charset="2"/>
              <a:buChar char="§"/>
            </a:pPr>
            <a:r>
              <a:rPr lang="en-GB">
                <a:solidFill>
                  <a:schemeClr val="accent3"/>
                </a:solidFill>
                <a:latin typeface="Arial" panose="020B0604020202020204" pitchFamily="34" charset="0"/>
                <a:cs typeface="Arial" panose="020B0604020202020204" pitchFamily="34" charset="0"/>
              </a:rPr>
              <a:t>Outcomes Based Performance Framework (OBPF)  </a:t>
            </a:r>
          </a:p>
          <a:p>
            <a:pPr marL="285750" indent="-285750">
              <a:lnSpc>
                <a:spcPct val="90000"/>
              </a:lnSpc>
              <a:spcBef>
                <a:spcPts val="500"/>
              </a:spcBef>
              <a:buClr>
                <a:schemeClr val="tx2"/>
              </a:buClr>
              <a:buSzPct val="80000"/>
              <a:buFont typeface="Wingdings" panose="05000000000000000000" pitchFamily="2" charset="2"/>
              <a:buChar char="Ø"/>
            </a:pPr>
            <a:r>
              <a:rPr lang="en-GB">
                <a:solidFill>
                  <a:schemeClr val="tx2"/>
                </a:solidFill>
                <a:latin typeface="Arial" panose="020B0604020202020204" pitchFamily="34" charset="0"/>
                <a:cs typeface="Arial" panose="020B0604020202020204" pitchFamily="34" charset="0"/>
              </a:rPr>
              <a:t>For further details of the specific recommendations and evidence of achievement please visit </a:t>
            </a:r>
            <a:r>
              <a:rPr lang="en-GB">
                <a:latin typeface="Arial" panose="020B0604020202020204" pitchFamily="34" charset="0"/>
                <a:cs typeface="Arial" panose="020B0604020202020204" pitchFamily="34" charset="0"/>
                <a:hlinkClick r:id="rId3"/>
              </a:rPr>
              <a:t>Useful Documents - Hampshire Police and Crime Commissioner (hampshire-pcc.gov.uk)</a:t>
            </a:r>
            <a:endParaRPr lang="en-GB">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657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Logo ,Blue Box ,shape ,card ,actionButton ,actionButton ,image. Please refer to the notes on this slide for details"/>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TVRP Cover Page</a:t>
            </a:r>
          </a:p>
        </p:txBody>
      </p:sp>
    </p:spTree>
    <p:extLst>
      <p:ext uri="{BB962C8B-B14F-4D97-AF65-F5344CB8AC3E}">
        <p14:creationId xmlns:p14="http://schemas.microsoft.com/office/powerpoint/2010/main" val="3043861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urrent Period ,Previous Period ,% Change ,HMIC Group ,pivotTable ,Card - Selected Dates ,Card - SPLY Dates ,card ,shape ,actionButton ,actionButton ,Text box - Title ,image. Please refer to the notes on this slide for details"/>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TVRP Slide 1</a:t>
            </a:r>
          </a:p>
        </p:txBody>
      </p:sp>
    </p:spTree>
    <p:extLst>
      <p:ext uri="{BB962C8B-B14F-4D97-AF65-F5344CB8AC3E}">
        <p14:creationId xmlns:p14="http://schemas.microsoft.com/office/powerpoint/2010/main" val="400358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actionButton ,Text box - Title ,Occurrences by Month ,shape ,% Change ,card ,pivotTable ,image. Please refer to the notes on this slide for details"/>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TVRP Slide 2</a:t>
            </a:r>
          </a:p>
        </p:txBody>
      </p:sp>
      <p:sp>
        <p:nvSpPr>
          <p:cNvPr id="5" name="TextBox 4"/>
          <p:cNvSpPr txBox="1"/>
          <p:nvPr/>
        </p:nvSpPr>
        <p:spPr>
          <a:xfrm>
            <a:off x="191589" y="1018902"/>
            <a:ext cx="8830491" cy="181588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a:latin typeface="Segoe UI" panose="020B0502040204020203" pitchFamily="34" charset="0"/>
                <a:cs typeface="Segoe UI" panose="020B0502040204020203" pitchFamily="34" charset="0"/>
              </a:rPr>
              <a:t>General trends across the months have been consistent with the previous year with the greatest increases seen in March (+21.4%) and June (+12.0%). February has seen the greatest decrease compared to the previous year (-14.9%).</a:t>
            </a:r>
          </a:p>
          <a:p>
            <a:pPr marL="285750" indent="-285750">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a:latin typeface="Segoe UI" panose="020B0502040204020203" pitchFamily="34" charset="0"/>
                <a:cs typeface="Segoe UI" panose="020B0502040204020203" pitchFamily="34" charset="0"/>
              </a:rPr>
              <a:t>The same period last year (SPLY) saw a more obvious summer peak, whereas 2023, volumes remained relatively stable from May through to October.</a:t>
            </a:r>
          </a:p>
          <a:p>
            <a:pPr marL="285750" indent="-285750">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a:latin typeface="Segoe UI" panose="020B0502040204020203" pitchFamily="34" charset="0"/>
                <a:cs typeface="Segoe UI" panose="020B0502040204020203" pitchFamily="34" charset="0"/>
              </a:rPr>
              <a:t>The overall volumes across the 12-month period have seen a -1.9% decrease.</a:t>
            </a:r>
          </a:p>
        </p:txBody>
      </p:sp>
    </p:spTree>
    <p:extLst>
      <p:ext uri="{BB962C8B-B14F-4D97-AF65-F5344CB8AC3E}">
        <p14:creationId xmlns:p14="http://schemas.microsoft.com/office/powerpoint/2010/main" val="1393156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 box - Title ,Percentage Change by District ,actionButton ,actionButton ,image ,Statistical Significance by Month. Please refer to the notes on this slide for details"/>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TVRP Slide 3</a:t>
            </a:r>
          </a:p>
        </p:txBody>
      </p:sp>
      <p:sp>
        <p:nvSpPr>
          <p:cNvPr id="5" name="TextBox 4"/>
          <p:cNvSpPr txBox="1"/>
          <p:nvPr/>
        </p:nvSpPr>
        <p:spPr>
          <a:xfrm>
            <a:off x="78377" y="1018901"/>
            <a:ext cx="2096651" cy="461664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a:latin typeface="Segoe UI" panose="020B0502040204020203" pitchFamily="34" charset="0"/>
                <a:cs typeface="Segoe UI" panose="020B0502040204020203" pitchFamily="34" charset="0"/>
              </a:rPr>
              <a:t>There has been an increase in serious violence in n. 6 of the districts. Fareham saw the greatest increase.</a:t>
            </a:r>
          </a:p>
          <a:p>
            <a:pPr marL="285750" indent="-285750">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a:latin typeface="Segoe UI" panose="020B0502040204020203" pitchFamily="34" charset="0"/>
                <a:cs typeface="Segoe UI" panose="020B0502040204020203" pitchFamily="34" charset="0"/>
              </a:rPr>
              <a:t>Seven (n. 7) districts have seen a decrease in serious violence with the largest seen in Gosport.</a:t>
            </a:r>
          </a:p>
          <a:p>
            <a:pPr marL="285750" indent="-285750">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400">
                <a:latin typeface="Segoe UI" panose="020B0502040204020203" pitchFamily="34" charset="0"/>
                <a:cs typeface="Segoe UI" panose="020B0502040204020203" pitchFamily="34" charset="0"/>
              </a:rPr>
              <a:t>Eastleigh saw no change in offences across the three month period but saw statistically significant decreases in December.</a:t>
            </a:r>
          </a:p>
        </p:txBody>
      </p:sp>
    </p:spTree>
    <p:extLst>
      <p:ext uri="{BB962C8B-B14F-4D97-AF65-F5344CB8AC3E}">
        <p14:creationId xmlns:p14="http://schemas.microsoft.com/office/powerpoint/2010/main" val="1083630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0" y="0"/>
            <a:ext cx="12015216" cy="6858000"/>
          </a:xfrm>
          <a:prstGeom prst="rect">
            <a:avLst/>
          </a:prstGeom>
        </p:spPr>
      </p:pic>
      <p:sp>
        <p:nvSpPr>
          <p:cNvPr id="4" name="Title" hidden="1"/>
          <p:cNvSpPr>
            <a:spLocks noGrp="1"/>
          </p:cNvSpPr>
          <p:nvPr>
            <p:ph type="title"/>
          </p:nvPr>
        </p:nvSpPr>
        <p:spPr/>
        <p:txBody>
          <a:bodyPr/>
          <a:lstStyle/>
          <a:p>
            <a:r>
              <a:t>TVRP Slide 5</a:t>
            </a:r>
          </a:p>
        </p:txBody>
      </p:sp>
      <p:sp>
        <p:nvSpPr>
          <p:cNvPr id="2" name="Rectangle 1"/>
          <p:cNvSpPr/>
          <p:nvPr/>
        </p:nvSpPr>
        <p:spPr>
          <a:xfrm>
            <a:off x="9410329" y="692458"/>
            <a:ext cx="124287" cy="6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40520" y="861765"/>
            <a:ext cx="9331952" cy="5262979"/>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the latest 12-month period (01/03/2023 – 29/02/2024), there were n. 20 top serious violence perpetrators accounting for n. 101 crimes.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The offences were in n. 7 different districts (SOUTHAMPTON, PORTSMOUTH, FAREHAM, EASTLEIGH, TEST VALLEY, NEW FOREST and HAVANT).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bladed implement was used in n. 39 offences.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8% (n. 8) of these offences were MSV (GBH and above).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65% (n. 13) of these nominals were identified as Habitual Knife Carriers (HKCs) in the latest refresh (January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80% (n. 16) of the nominals are aged under-18.</a:t>
            </a:r>
          </a:p>
        </p:txBody>
      </p:sp>
    </p:spTree>
    <p:extLst>
      <p:ext uri="{BB962C8B-B14F-4D97-AF65-F5344CB8AC3E}">
        <p14:creationId xmlns:p14="http://schemas.microsoft.com/office/powerpoint/2010/main" val="376902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Occurrences (Previous Period) ,shape ,Filter Button ,actionButton ,actionButton ,shape ,actionButton ,slicer ,slicer ,slicer ,slicer ,slicer ,slicer ,slicer ,slicer ,Percentage Change (%) ,Percentage Change by Hotspot ,Current Period by Hotspot ,Card - SPLY Dates ,Card - Selected Dates ,Occurrences (Current Period) ,Text box - Title. Please refer to the notes on this slide for details"/>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Quarters</a:t>
            </a:r>
          </a:p>
        </p:txBody>
      </p:sp>
    </p:spTree>
    <p:extLst>
      <p:ext uri="{BB962C8B-B14F-4D97-AF65-F5344CB8AC3E}">
        <p14:creationId xmlns:p14="http://schemas.microsoft.com/office/powerpoint/2010/main" val="405163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 box - Title ,Occurrences (Current Period) ,Card - Selected Dates ,Card - SPLY Dates ,Current Period by Hotspot ,Percentage Change by Hotspot ,Percentage Change (%) ,Occurrences (Previous Period) ,shape ,Filter Button ,actionButton ,actionButton ,slicer ,slicer ,slicer ,slicer ,slicer ,slicer ,slicer ,slicer ,shape ,actionButton. Please refer to the notes on this slide for details"/>
          <p:cNvPicPr>
            <a:picLocks noChangeAspect="1"/>
          </p:cNvPicPr>
          <p:nvPr/>
        </p:nvPicPr>
        <p:blipFill>
          <a:blip r:embed="rId3"/>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Quarters</a:t>
            </a:r>
          </a:p>
        </p:txBody>
      </p:sp>
    </p:spTree>
    <p:extLst>
      <p:ext uri="{BB962C8B-B14F-4D97-AF65-F5344CB8AC3E}">
        <p14:creationId xmlns:p14="http://schemas.microsoft.com/office/powerpoint/2010/main" val="1456554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205345"/>
            <a:ext cx="10867016" cy="4580313"/>
          </a:xfrm>
        </p:spPr>
        <p:txBody>
          <a:bodyPr>
            <a:normAutofit fontScale="92500" lnSpcReduction="20000"/>
          </a:bodyPr>
          <a:lstStyle/>
          <a:p>
            <a:pPr marL="457200" indent="-457200">
              <a:buClr>
                <a:schemeClr val="tx2"/>
              </a:buClr>
              <a:buSzPct val="100000"/>
              <a:buFont typeface="+mj-lt"/>
              <a:buAutoNum type="arabicParenR"/>
            </a:pPr>
            <a:r>
              <a:rPr lang="en-GB">
                <a:solidFill>
                  <a:schemeClr val="tx2"/>
                </a:solidFill>
              </a:rPr>
              <a:t>Welcome &amp; Introductions – Police &amp; Crime Commissioner, Donna Jones</a:t>
            </a:r>
          </a:p>
          <a:p>
            <a:pPr marL="457200" indent="-457200">
              <a:buClr>
                <a:schemeClr val="tx2"/>
              </a:buClr>
              <a:buSzPct val="100000"/>
              <a:buFont typeface="+mj-lt"/>
              <a:buAutoNum type="arabicParenR"/>
            </a:pPr>
            <a:r>
              <a:rPr lang="en-GB">
                <a:solidFill>
                  <a:schemeClr val="tx2"/>
                </a:solidFill>
              </a:rPr>
              <a:t>Actions from previous SVRP 02/11/2023 – Police &amp; Crime Commissioner, Donna Jones</a:t>
            </a:r>
          </a:p>
          <a:p>
            <a:pPr marL="457200" indent="-457200">
              <a:buClr>
                <a:schemeClr val="tx2"/>
              </a:buClr>
              <a:buSzPct val="100000"/>
              <a:buFont typeface="+mj-lt"/>
              <a:buAutoNum type="arabicParenR"/>
            </a:pPr>
            <a:r>
              <a:rPr lang="en-GB">
                <a:solidFill>
                  <a:schemeClr val="tx2"/>
                </a:solidFill>
              </a:rPr>
              <a:t>Home Office Update – Serious Violence Reduction Unit, Carl Binns</a:t>
            </a:r>
          </a:p>
          <a:p>
            <a:pPr marL="457200" indent="-457200">
              <a:buClr>
                <a:schemeClr val="tx2"/>
              </a:buClr>
              <a:buSzPct val="100000"/>
              <a:buFont typeface="+mj-lt"/>
              <a:buAutoNum type="arabicParenR"/>
            </a:pPr>
            <a:r>
              <a:rPr lang="en-GB">
                <a:solidFill>
                  <a:schemeClr val="tx2"/>
                </a:solidFill>
              </a:rPr>
              <a:t>Serious Violence Duty, Financial Update &amp; Delivery Plans – VRU Director, Jim Pegler</a:t>
            </a:r>
          </a:p>
          <a:p>
            <a:pPr marL="457200" indent="-457200">
              <a:buClr>
                <a:schemeClr val="tx2"/>
              </a:buClr>
              <a:buSzPct val="100000"/>
              <a:buFont typeface="+mj-lt"/>
              <a:buAutoNum type="arabicParenR"/>
            </a:pPr>
            <a:r>
              <a:rPr lang="en-GB">
                <a:solidFill>
                  <a:schemeClr val="tx2"/>
                </a:solidFill>
              </a:rPr>
              <a:t>Crest Recommendations – VRU Programmes and Project Officer, Mandeep Hamer</a:t>
            </a:r>
          </a:p>
          <a:p>
            <a:pPr marL="457200" indent="-457200">
              <a:buClr>
                <a:schemeClr val="tx2"/>
              </a:buClr>
              <a:buSzPct val="100000"/>
              <a:buFont typeface="+mj-lt"/>
              <a:buAutoNum type="arabicParenR"/>
            </a:pPr>
            <a:r>
              <a:rPr lang="en-GB">
                <a:solidFill>
                  <a:schemeClr val="tx2"/>
                </a:solidFill>
              </a:rPr>
              <a:t>Tactical Violence Reduction Partnership Update – Acting ACC, Clare Jenkins</a:t>
            </a:r>
          </a:p>
          <a:p>
            <a:pPr marL="457200" indent="-457200">
              <a:buClr>
                <a:schemeClr val="tx2"/>
              </a:buClr>
              <a:buSzPct val="100000"/>
              <a:buFont typeface="+mj-lt"/>
              <a:buAutoNum type="arabicParenR"/>
            </a:pPr>
            <a:r>
              <a:rPr lang="en-GB">
                <a:solidFill>
                  <a:schemeClr val="tx2"/>
                </a:solidFill>
              </a:rPr>
              <a:t>Data &amp; Analysis Update – Eastern VRU Manager, Sorrell Kenny</a:t>
            </a:r>
          </a:p>
          <a:p>
            <a:pPr marL="457200" indent="-457200">
              <a:buClr>
                <a:schemeClr val="tx2"/>
              </a:buClr>
              <a:buSzPct val="100000"/>
              <a:buFont typeface="+mj-lt"/>
              <a:buAutoNum type="arabicParenR"/>
            </a:pPr>
            <a:r>
              <a:rPr lang="en-GB">
                <a:solidFill>
                  <a:schemeClr val="tx2"/>
                </a:solidFill>
              </a:rPr>
              <a:t>Hampshire &amp; Isle of Wight Together Update – Inspector, Matt Gooding </a:t>
            </a:r>
          </a:p>
          <a:p>
            <a:pPr marL="457200" indent="-457200">
              <a:buClr>
                <a:schemeClr val="tx2"/>
              </a:buClr>
              <a:buSzPct val="100000"/>
              <a:buFont typeface="+mj-lt"/>
              <a:buAutoNum type="arabicParenR"/>
            </a:pPr>
            <a:r>
              <a:rPr lang="en-GB">
                <a:solidFill>
                  <a:schemeClr val="tx2"/>
                </a:solidFill>
              </a:rPr>
              <a:t>Engagement &amp; Communications Update – Western VRU Manager, Debbie Ashthorpe</a:t>
            </a:r>
          </a:p>
          <a:p>
            <a:pPr marL="457200" indent="-457200">
              <a:buClr>
                <a:schemeClr val="tx2"/>
              </a:buClr>
              <a:buSzPct val="100000"/>
              <a:buFont typeface="+mj-lt"/>
              <a:buAutoNum type="arabicParenR"/>
            </a:pPr>
            <a:r>
              <a:rPr lang="en-GB">
                <a:solidFill>
                  <a:schemeClr val="tx2"/>
                </a:solidFill>
              </a:rPr>
              <a:t>Interventions, Evaluations &amp; Opportunities Update – Northern VRU Manager, Elle Snookes</a:t>
            </a:r>
          </a:p>
          <a:p>
            <a:pPr marL="457200" indent="-457200">
              <a:buClr>
                <a:schemeClr val="tx2"/>
              </a:buClr>
              <a:buSzPct val="100000"/>
              <a:buFont typeface="+mj-lt"/>
              <a:buAutoNum type="arabicParenR"/>
            </a:pPr>
            <a:r>
              <a:rPr lang="en-GB">
                <a:solidFill>
                  <a:schemeClr val="tx2"/>
                </a:solidFill>
              </a:rPr>
              <a:t>Workforce Development – Northern VRU Manager, Elle Snookes</a:t>
            </a:r>
          </a:p>
          <a:p>
            <a:pPr marL="457200" indent="-457200">
              <a:buClr>
                <a:schemeClr val="tx2"/>
              </a:buClr>
              <a:buSzPct val="100000"/>
              <a:buFont typeface="+mj-lt"/>
              <a:buAutoNum type="arabicParenR"/>
            </a:pPr>
            <a:r>
              <a:rPr lang="en-GB">
                <a:solidFill>
                  <a:schemeClr val="tx2"/>
                </a:solidFill>
              </a:rPr>
              <a:t>Any Other Business – All Partners. </a:t>
            </a:r>
          </a:p>
          <a:p>
            <a:pPr marL="0" indent="0">
              <a:buNone/>
            </a:pPr>
            <a:endParaRPr lang="en-GB"/>
          </a:p>
        </p:txBody>
      </p:sp>
      <p:sp>
        <p:nvSpPr>
          <p:cNvPr id="4" name="Title 1"/>
          <p:cNvSpPr>
            <a:spLocks noGrp="1"/>
          </p:cNvSpPr>
          <p:nvPr>
            <p:ph type="title"/>
          </p:nvPr>
        </p:nvSpPr>
        <p:spPr>
          <a:xfrm>
            <a:off x="646111" y="452718"/>
            <a:ext cx="10517882" cy="627937"/>
          </a:xfrm>
        </p:spPr>
        <p:txBody>
          <a:bodyPr>
            <a:normAutofit/>
          </a:bodyPr>
          <a:lstStyle/>
          <a:p>
            <a:r>
              <a:rPr lang="en-GB" sz="3200" b="1"/>
              <a:t>Agenda</a:t>
            </a:r>
          </a:p>
        </p:txBody>
      </p:sp>
    </p:spTree>
    <p:extLst>
      <p:ext uri="{BB962C8B-B14F-4D97-AF65-F5344CB8AC3E}">
        <p14:creationId xmlns:p14="http://schemas.microsoft.com/office/powerpoint/2010/main" val="277439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1" y="381663"/>
            <a:ext cx="10740044" cy="469127"/>
          </a:xfrm>
        </p:spPr>
        <p:txBody>
          <a:bodyPr>
            <a:noAutofit/>
          </a:bodyPr>
          <a:lstStyle/>
          <a:p>
            <a:r>
              <a:rPr lang="en-GB" sz="3200" b="1"/>
              <a:t>Violent Crime Taskforce Update</a:t>
            </a:r>
          </a:p>
        </p:txBody>
      </p:sp>
      <p:sp>
        <p:nvSpPr>
          <p:cNvPr id="3" name="Subtitle 2"/>
          <p:cNvSpPr>
            <a:spLocks noGrp="1"/>
          </p:cNvSpPr>
          <p:nvPr>
            <p:ph type="subTitle" idx="1"/>
          </p:nvPr>
        </p:nvSpPr>
        <p:spPr>
          <a:xfrm>
            <a:off x="581891" y="1039090"/>
            <a:ext cx="9518073" cy="4599709"/>
          </a:xfrm>
        </p:spPr>
        <p:txBody>
          <a:bodyPr>
            <a:normAutofit/>
          </a:bodyPr>
          <a:lstStyle/>
          <a:p>
            <a:pPr marL="342900" indent="-342900">
              <a:buFont typeface="Wingdings" panose="05000000000000000000" pitchFamily="2" charset="2"/>
              <a:buChar char="Ø"/>
            </a:pPr>
            <a:r>
              <a:rPr lang="en-GB" sz="1600" cap="none"/>
              <a:t>Now aligned to areas in line with new model of Policing in Hampshire and the Isle of Wight</a:t>
            </a:r>
          </a:p>
          <a:p>
            <a:pPr marL="342900" indent="-342900">
              <a:buFont typeface="Wingdings" panose="05000000000000000000" pitchFamily="2" charset="2"/>
              <a:buChar char="Ø"/>
            </a:pPr>
            <a:r>
              <a:rPr lang="en-GB" sz="1600" cap="none"/>
              <a:t>Providing tactical advice and support in relation to Serious Violence Hotspots and the management of Serious Violence Perpetrators and Habitual Knife Carriers</a:t>
            </a:r>
          </a:p>
          <a:p>
            <a:pPr marL="342900" indent="-342900">
              <a:buFont typeface="Wingdings" panose="05000000000000000000" pitchFamily="2" charset="2"/>
              <a:buChar char="Ø"/>
            </a:pPr>
            <a:r>
              <a:rPr lang="en-GB" sz="1600" cap="none"/>
              <a:t>Attending internal Tactical Planning Meetings (TPMs) and Partnership meetings such as PAGs</a:t>
            </a:r>
          </a:p>
          <a:p>
            <a:pPr marL="342900" indent="-342900">
              <a:buFont typeface="Wingdings" panose="05000000000000000000" pitchFamily="2" charset="2"/>
              <a:buChar char="Ø"/>
            </a:pPr>
            <a:r>
              <a:rPr lang="en-GB" sz="1600" cap="none"/>
              <a:t>Working closely with partners and the Violence Reduction Unit to problem-solve in hotspots</a:t>
            </a:r>
          </a:p>
          <a:p>
            <a:pPr marL="342900" indent="-342900">
              <a:buFont typeface="Wingdings" panose="05000000000000000000" pitchFamily="2" charset="2"/>
              <a:buChar char="Ø"/>
            </a:pPr>
            <a:r>
              <a:rPr lang="en-GB" sz="1600" cap="none"/>
              <a:t>Current work includes: Working in St Marys, Southampton on a long-term robbery problem; in Havant to address long-term serious violence and ASB issues in the Greywell; and in Portsmouth on an escalation of serious violence.</a:t>
            </a:r>
          </a:p>
          <a:p>
            <a:r>
              <a:rPr lang="en-GB" sz="1600" b="1" cap="none"/>
              <a:t>Future Plans</a:t>
            </a:r>
          </a:p>
          <a:p>
            <a:pPr marL="342900" indent="-342900">
              <a:buFont typeface="Wingdings" panose="05000000000000000000" pitchFamily="2" charset="2"/>
              <a:buChar char="Ø"/>
            </a:pPr>
            <a:r>
              <a:rPr lang="en-GB" sz="1600" cap="none"/>
              <a:t>Op Sceptre 13</a:t>
            </a:r>
            <a:r>
              <a:rPr lang="en-GB" sz="1600" cap="none" baseline="30000"/>
              <a:t>th</a:t>
            </a:r>
            <a:r>
              <a:rPr lang="en-GB" sz="1600" cap="none"/>
              <a:t> – 19</a:t>
            </a:r>
            <a:r>
              <a:rPr lang="en-GB" sz="1600" cap="none" baseline="30000"/>
              <a:t>th</a:t>
            </a:r>
            <a:r>
              <a:rPr lang="en-GB" sz="1600" cap="none"/>
              <a:t> May. Working with the VRU to expand the opportunities for engagement with communities and partners to prevent knife crime</a:t>
            </a:r>
          </a:p>
          <a:p>
            <a:pPr marL="342900" indent="-342900">
              <a:buFont typeface="Wingdings" panose="05000000000000000000" pitchFamily="2" charset="2"/>
              <a:buChar char="Ø"/>
            </a:pPr>
            <a:r>
              <a:rPr lang="en-GB" sz="1600" cap="none"/>
              <a:t>3 Permanent Surrender bins to be placed in Southampton</a:t>
            </a:r>
          </a:p>
          <a:p>
            <a:pPr marL="342900" indent="-342900">
              <a:buFont typeface="Wingdings" panose="05000000000000000000" pitchFamily="2" charset="2"/>
              <a:buChar char="Ø"/>
            </a:pPr>
            <a:r>
              <a:rPr lang="en-GB" sz="1600" cap="none"/>
              <a:t>Working with Border Force to increase positive outcomes for the importation of knives and weapons.</a:t>
            </a:r>
          </a:p>
          <a:p>
            <a:pPr marL="342900" indent="-342900">
              <a:buFont typeface="Arial" panose="020B0604020202020204" pitchFamily="34" charset="0"/>
              <a:buChar char="•"/>
            </a:pPr>
            <a:endParaRPr lang="en-GB" cap="none"/>
          </a:p>
          <a:p>
            <a:pPr marL="342900" indent="-342900">
              <a:buFont typeface="Arial" panose="020B0604020202020204" pitchFamily="34" charset="0"/>
              <a:buChar char="•"/>
            </a:pPr>
            <a:endParaRPr lang="en-GB" cap="none"/>
          </a:p>
        </p:txBody>
      </p:sp>
      <p:pic>
        <p:nvPicPr>
          <p:cNvPr id="4" name="Picture 3"/>
          <p:cNvPicPr>
            <a:picLocks noChangeAspect="1"/>
          </p:cNvPicPr>
          <p:nvPr/>
        </p:nvPicPr>
        <p:blipFill>
          <a:blip r:embed="rId2"/>
          <a:stretch>
            <a:fillRect/>
          </a:stretch>
        </p:blipFill>
        <p:spPr>
          <a:xfrm>
            <a:off x="9576261" y="4422370"/>
            <a:ext cx="2145086" cy="1326240"/>
          </a:xfrm>
          <a:prstGeom prst="rect">
            <a:avLst/>
          </a:prstGeom>
        </p:spPr>
      </p:pic>
    </p:spTree>
    <p:extLst>
      <p:ext uri="{BB962C8B-B14F-4D97-AF65-F5344CB8AC3E}">
        <p14:creationId xmlns:p14="http://schemas.microsoft.com/office/powerpoint/2010/main" val="3786937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953" y="381664"/>
            <a:ext cx="10773294" cy="516112"/>
          </a:xfrm>
        </p:spPr>
        <p:txBody>
          <a:bodyPr>
            <a:noAutofit/>
          </a:bodyPr>
          <a:lstStyle/>
          <a:p>
            <a:r>
              <a:rPr lang="en-GB" sz="3200" b="1"/>
              <a:t>GRIP Funding Update</a:t>
            </a:r>
          </a:p>
        </p:txBody>
      </p:sp>
      <p:sp>
        <p:nvSpPr>
          <p:cNvPr id="3" name="Subtitle 2"/>
          <p:cNvSpPr>
            <a:spLocks noGrp="1"/>
          </p:cNvSpPr>
          <p:nvPr>
            <p:ph type="subTitle" idx="1"/>
          </p:nvPr>
        </p:nvSpPr>
        <p:spPr>
          <a:xfrm>
            <a:off x="556953" y="1014153"/>
            <a:ext cx="8853054" cy="4722544"/>
          </a:xfrm>
        </p:spPr>
        <p:txBody>
          <a:bodyPr>
            <a:normAutofit/>
          </a:bodyPr>
          <a:lstStyle/>
          <a:p>
            <a:pPr marL="342900" indent="-342900">
              <a:buFont typeface="Wingdings" panose="05000000000000000000" pitchFamily="2" charset="2"/>
              <a:buChar char="Ø"/>
            </a:pPr>
            <a:r>
              <a:rPr lang="en-GB" sz="1800" cap="none"/>
              <a:t>Hampshire and the Isle of Wight Constabulary will receive over £1.4 million for serious violence and ASB hotspot policing for 2024-5</a:t>
            </a:r>
          </a:p>
          <a:p>
            <a:pPr marL="342900" indent="-342900">
              <a:buFont typeface="Wingdings" panose="05000000000000000000" pitchFamily="2" charset="2"/>
              <a:buChar char="Ø"/>
            </a:pPr>
            <a:r>
              <a:rPr lang="en-GB" sz="1800" cap="none"/>
              <a:t>Current serious violence hotspots (Op Sentinel) will remain the same </a:t>
            </a:r>
          </a:p>
          <a:p>
            <a:pPr marL="342900" indent="-342900">
              <a:buFont typeface="Wingdings" panose="05000000000000000000" pitchFamily="2" charset="2"/>
              <a:buChar char="Ø"/>
            </a:pPr>
            <a:r>
              <a:rPr lang="en-GB" sz="1800" cap="none"/>
              <a:t>ASB data for the past 2 years from 01/01/22 – 21/12/23 has been analysed and a further 6 hotspots have been identified: 2 in Gosport, 3 in Portsmouth and 1 in Southampton</a:t>
            </a:r>
          </a:p>
          <a:p>
            <a:pPr marL="342900" indent="-342900">
              <a:buFont typeface="Wingdings" panose="05000000000000000000" pitchFamily="2" charset="2"/>
              <a:buChar char="Ø"/>
            </a:pPr>
            <a:r>
              <a:rPr lang="en-GB" sz="1800" cap="none"/>
              <a:t>Proposal has been sent to the Home Office for continued funding of serious violence hotspots with the additional request for 2 x Analysts for ASB, a Crime Prevention Advisor (CPA) and 3 x ASB Tactical Advisors</a:t>
            </a:r>
          </a:p>
          <a:p>
            <a:pPr marL="342900" indent="-342900">
              <a:buFont typeface="Wingdings" panose="05000000000000000000" pitchFamily="2" charset="2"/>
              <a:buChar char="Ø"/>
            </a:pPr>
            <a:r>
              <a:rPr lang="en-GB" sz="1800" cap="none"/>
              <a:t>The proposal includes £300K for partners for hotspot patrolling and forms have been sent out to CSP Managers for their bids and plans in line with the criteria, which includes: the need to be visible, to provide returns for the patrols and commit to an agreed patrol pattern. This amount is flexible and the proposal can be re purposed if bids exceed £300K.  </a:t>
            </a:r>
            <a:endParaRPr lang="en-GB" sz="1800"/>
          </a:p>
          <a:p>
            <a:pPr marL="342900" indent="-342900">
              <a:buFont typeface="Arial" panose="020B0604020202020204" pitchFamily="34" charset="0"/>
              <a:buChar char="•"/>
            </a:pPr>
            <a:endParaRPr lang="en-GB"/>
          </a:p>
        </p:txBody>
      </p:sp>
      <p:pic>
        <p:nvPicPr>
          <p:cNvPr id="4" name="Picture 3"/>
          <p:cNvPicPr>
            <a:picLocks noChangeAspect="1"/>
          </p:cNvPicPr>
          <p:nvPr/>
        </p:nvPicPr>
        <p:blipFill>
          <a:blip r:embed="rId2"/>
          <a:stretch>
            <a:fillRect/>
          </a:stretch>
        </p:blipFill>
        <p:spPr>
          <a:xfrm>
            <a:off x="9474961" y="4522124"/>
            <a:ext cx="2229359" cy="1214573"/>
          </a:xfrm>
          <a:prstGeom prst="rect">
            <a:avLst/>
          </a:prstGeom>
          <a:ln w="19050">
            <a:solidFill>
              <a:schemeClr val="tx2"/>
            </a:solidFill>
          </a:ln>
        </p:spPr>
      </p:pic>
    </p:spTree>
    <p:extLst>
      <p:ext uri="{BB962C8B-B14F-4D97-AF65-F5344CB8AC3E}">
        <p14:creationId xmlns:p14="http://schemas.microsoft.com/office/powerpoint/2010/main" val="540881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6111" y="1666480"/>
            <a:ext cx="5580121" cy="3477875"/>
          </a:xfrm>
          <a:prstGeom prst="rect">
            <a:avLst/>
          </a:prstGeom>
          <a:noFill/>
        </p:spPr>
        <p:txBody>
          <a:bodyPr wrap="square" rtlCol="0">
            <a:spAutoFit/>
          </a:bodyPr>
          <a:lstStyle/>
          <a:p>
            <a:pPr marL="800100" lvl="1" indent="-342900">
              <a:buClr>
                <a:schemeClr val="accent3"/>
              </a:buClr>
              <a:buSzPct val="80000"/>
              <a:buFont typeface="Wingdings" panose="05000000000000000000" pitchFamily="2" charset="2"/>
              <a:buChar char="§"/>
            </a:pPr>
            <a:r>
              <a:rPr lang="en-GB" sz="2000">
                <a:solidFill>
                  <a:schemeClr val="accent3"/>
                </a:solidFill>
                <a:latin typeface="Arial" panose="020B0604020202020204" pitchFamily="34" charset="0"/>
                <a:cs typeface="Arial" panose="020B0604020202020204" pitchFamily="34" charset="0"/>
              </a:rPr>
              <a:t>It’s everyone’s responsibility to understand the system and be part of the change</a:t>
            </a:r>
          </a:p>
          <a:p>
            <a:pPr marL="800100" lvl="1" indent="-342900">
              <a:buClr>
                <a:schemeClr val="accent3"/>
              </a:buClr>
              <a:buSzPct val="80000"/>
              <a:buFont typeface="Wingdings" panose="05000000000000000000" pitchFamily="2" charset="2"/>
              <a:buChar char="§"/>
            </a:pPr>
            <a:endParaRPr lang="en-GB" sz="2000">
              <a:solidFill>
                <a:schemeClr val="accent3"/>
              </a:solidFill>
              <a:latin typeface="Arial" panose="020B0604020202020204" pitchFamily="34" charset="0"/>
              <a:cs typeface="Arial" panose="020B0604020202020204" pitchFamily="34" charset="0"/>
            </a:endParaRPr>
          </a:p>
          <a:p>
            <a:pPr marL="800100" lvl="1" indent="-342900">
              <a:buClr>
                <a:schemeClr val="accent3"/>
              </a:buClr>
              <a:buSzPct val="80000"/>
              <a:buFont typeface="Wingdings" panose="05000000000000000000" pitchFamily="2" charset="2"/>
              <a:buChar char="§"/>
            </a:pPr>
            <a:r>
              <a:rPr lang="en-GB" sz="2000">
                <a:solidFill>
                  <a:schemeClr val="accent3"/>
                </a:solidFill>
                <a:latin typeface="Arial" panose="020B0604020202020204" pitchFamily="34" charset="0"/>
                <a:cs typeface="Arial" panose="020B0604020202020204" pitchFamily="34" charset="0"/>
              </a:rPr>
              <a:t>There is good practice within the system but partners recognise the need for improvement</a:t>
            </a:r>
          </a:p>
          <a:p>
            <a:pPr marL="800100" lvl="1" indent="-342900">
              <a:buClr>
                <a:schemeClr val="accent3"/>
              </a:buClr>
              <a:buSzPct val="80000"/>
              <a:buFont typeface="Wingdings" panose="05000000000000000000" pitchFamily="2" charset="2"/>
              <a:buChar char="§"/>
            </a:pPr>
            <a:endParaRPr lang="en-GB" sz="2000">
              <a:solidFill>
                <a:schemeClr val="accent3"/>
              </a:solidFill>
              <a:latin typeface="Arial" panose="020B0604020202020204" pitchFamily="34" charset="0"/>
              <a:cs typeface="Arial" panose="020B0604020202020204" pitchFamily="34" charset="0"/>
            </a:endParaRPr>
          </a:p>
          <a:p>
            <a:pPr marL="800100" lvl="1" indent="-342900">
              <a:buClr>
                <a:schemeClr val="accent3"/>
              </a:buClr>
              <a:buSzPct val="80000"/>
              <a:buFont typeface="Wingdings" panose="05000000000000000000" pitchFamily="2" charset="2"/>
              <a:buChar char="§"/>
            </a:pPr>
            <a:r>
              <a:rPr lang="en-GB" sz="2000">
                <a:solidFill>
                  <a:schemeClr val="accent3"/>
                </a:solidFill>
                <a:latin typeface="Arial" panose="020B0604020202020204" pitchFamily="34" charset="0"/>
                <a:cs typeface="Arial" panose="020B0604020202020204" pitchFamily="34" charset="0"/>
              </a:rPr>
              <a:t>One size does not fit all but some organisations may benefit from a consistent approach.</a:t>
            </a:r>
          </a:p>
        </p:txBody>
      </p:sp>
      <p:sp>
        <p:nvSpPr>
          <p:cNvPr id="4" name="Title 1"/>
          <p:cNvSpPr>
            <a:spLocks noGrp="1"/>
          </p:cNvSpPr>
          <p:nvPr>
            <p:ph type="title"/>
          </p:nvPr>
        </p:nvSpPr>
        <p:spPr>
          <a:xfrm>
            <a:off x="646111" y="452718"/>
            <a:ext cx="10534507" cy="760940"/>
          </a:xfrm>
        </p:spPr>
        <p:txBody>
          <a:bodyPr>
            <a:normAutofit/>
          </a:bodyPr>
          <a:lstStyle/>
          <a:p>
            <a:r>
              <a:rPr lang="en-GB" sz="3200" b="1"/>
              <a:t>Multi-agency and Systems Change</a:t>
            </a:r>
          </a:p>
        </p:txBody>
      </p:sp>
      <p:sp>
        <p:nvSpPr>
          <p:cNvPr id="5" name="Title 1"/>
          <p:cNvSpPr>
            <a:spLocks noGrp="1"/>
          </p:cNvSpPr>
          <p:nvPr>
            <p:ph idx="1"/>
          </p:nvPr>
        </p:nvSpPr>
        <p:spPr>
          <a:xfrm>
            <a:off x="646111" y="1280160"/>
            <a:ext cx="3876013" cy="385539"/>
          </a:xfrm>
        </p:spPr>
        <p:txBody>
          <a:bodyPr>
            <a:normAutofit lnSpcReduction="10000"/>
          </a:bodyPr>
          <a:lstStyle/>
          <a:p>
            <a:pPr>
              <a:buFont typeface="Wingdings" panose="05000000000000000000" pitchFamily="2" charset="2"/>
              <a:buChar char="Ø"/>
            </a:pPr>
            <a:r>
              <a:rPr lang="en-GB"/>
              <a:t>Partnership System Change:</a:t>
            </a:r>
          </a:p>
          <a:p>
            <a:pPr marL="0" indent="0">
              <a:buNone/>
            </a:pPr>
            <a:endParaRPr lang="en-GB"/>
          </a:p>
        </p:txBody>
      </p:sp>
      <p:pic>
        <p:nvPicPr>
          <p:cNvPr id="7" name="Picture 6"/>
          <p:cNvPicPr>
            <a:picLocks noChangeAspect="1"/>
          </p:cNvPicPr>
          <p:nvPr/>
        </p:nvPicPr>
        <p:blipFill>
          <a:blip r:embed="rId2"/>
          <a:stretch>
            <a:fillRect/>
          </a:stretch>
        </p:blipFill>
        <p:spPr>
          <a:xfrm>
            <a:off x="6059979" y="1665699"/>
            <a:ext cx="5694218" cy="3478656"/>
          </a:xfrm>
          <a:prstGeom prst="rect">
            <a:avLst/>
          </a:prstGeom>
        </p:spPr>
      </p:pic>
    </p:spTree>
    <p:extLst>
      <p:ext uri="{BB962C8B-B14F-4D97-AF65-F5344CB8AC3E}">
        <p14:creationId xmlns:p14="http://schemas.microsoft.com/office/powerpoint/2010/main" val="2875728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452718"/>
            <a:ext cx="10534507" cy="760940"/>
          </a:xfrm>
        </p:spPr>
        <p:txBody>
          <a:bodyPr>
            <a:normAutofit/>
          </a:bodyPr>
          <a:lstStyle/>
          <a:p>
            <a:r>
              <a:rPr lang="en-GB" sz="3200" b="1"/>
              <a:t>Multi-agency and Systems Change</a:t>
            </a:r>
          </a:p>
        </p:txBody>
      </p:sp>
      <p:sp>
        <p:nvSpPr>
          <p:cNvPr id="5" name="Title 1"/>
          <p:cNvSpPr>
            <a:spLocks noGrp="1"/>
          </p:cNvSpPr>
          <p:nvPr>
            <p:ph idx="1"/>
          </p:nvPr>
        </p:nvSpPr>
        <p:spPr>
          <a:xfrm>
            <a:off x="706582" y="1334898"/>
            <a:ext cx="10474036" cy="385539"/>
          </a:xfrm>
        </p:spPr>
        <p:txBody>
          <a:bodyPr>
            <a:normAutofit lnSpcReduction="10000"/>
          </a:bodyPr>
          <a:lstStyle/>
          <a:p>
            <a:pPr marL="0" indent="0">
              <a:buNone/>
            </a:pPr>
            <a:r>
              <a:rPr lang="en-GB" b="1">
                <a:solidFill>
                  <a:srgbClr val="00B0F0"/>
                </a:solidFill>
              </a:rPr>
              <a:t>Progress                                                            Ambition</a:t>
            </a:r>
          </a:p>
        </p:txBody>
      </p:sp>
      <p:sp>
        <p:nvSpPr>
          <p:cNvPr id="8" name="Content Placeholder 2"/>
          <p:cNvSpPr txBox="1">
            <a:spLocks/>
          </p:cNvSpPr>
          <p:nvPr/>
        </p:nvSpPr>
        <p:spPr>
          <a:xfrm>
            <a:off x="646111" y="1893728"/>
            <a:ext cx="5214362" cy="38171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GB" sz="1800"/>
              <a:t>Cohorts identified using police data and shared</a:t>
            </a:r>
          </a:p>
          <a:p>
            <a:pPr>
              <a:buFont typeface="Wingdings" panose="05000000000000000000" pitchFamily="2" charset="2"/>
              <a:buChar char="Ø"/>
            </a:pPr>
            <a:r>
              <a:rPr lang="en-GB" sz="1800"/>
              <a:t>Serious violence hotspots identified and data shared on these hotspots</a:t>
            </a:r>
          </a:p>
          <a:p>
            <a:pPr>
              <a:buFont typeface="Wingdings" panose="05000000000000000000" pitchFamily="2" charset="2"/>
              <a:buChar char="Ø"/>
            </a:pPr>
            <a:r>
              <a:rPr lang="en-GB" sz="1800"/>
              <a:t>Performance data is regularly shared</a:t>
            </a:r>
          </a:p>
          <a:p>
            <a:pPr>
              <a:buFont typeface="Wingdings" panose="05000000000000000000" pitchFamily="2" charset="2"/>
              <a:buChar char="Ø"/>
            </a:pPr>
            <a:r>
              <a:rPr lang="en-GB" sz="1800"/>
              <a:t>Violent Crime Taskforce Officers &amp; Crime Prevention Advisors in place to lead problem solving in partnership</a:t>
            </a:r>
          </a:p>
          <a:p>
            <a:pPr>
              <a:buFont typeface="Wingdings" panose="05000000000000000000" pitchFamily="2" charset="2"/>
              <a:buChar char="Ø"/>
            </a:pPr>
            <a:r>
              <a:rPr lang="en-GB" sz="1800"/>
              <a:t>VRU Mangers supporting practitioners</a:t>
            </a:r>
          </a:p>
          <a:p>
            <a:pPr>
              <a:buFont typeface="Wingdings" panose="05000000000000000000" pitchFamily="2" charset="2"/>
              <a:buChar char="Ø"/>
            </a:pPr>
            <a:r>
              <a:rPr lang="en-GB" sz="1800"/>
              <a:t>Violence Reduction Fund Grants responded to identified need at CSP level</a:t>
            </a:r>
          </a:p>
        </p:txBody>
      </p:sp>
      <p:sp>
        <p:nvSpPr>
          <p:cNvPr id="9" name="TextBox 8"/>
          <p:cNvSpPr txBox="1"/>
          <p:nvPr/>
        </p:nvSpPr>
        <p:spPr>
          <a:xfrm>
            <a:off x="5860473" y="1893728"/>
            <a:ext cx="5320145" cy="4031873"/>
          </a:xfrm>
          <a:prstGeom prst="rect">
            <a:avLst/>
          </a:prstGeom>
          <a:noFill/>
        </p:spPr>
        <p:txBody>
          <a:bodyPr wrap="square" rtlCol="0">
            <a:spAutoFit/>
          </a:bodyPr>
          <a:lstStyle/>
          <a:p>
            <a:pPr marL="342900" indent="-342900">
              <a:buSzPct val="80000"/>
              <a:buFont typeface="Wingdings" panose="05000000000000000000" pitchFamily="2" charset="2"/>
              <a:buChar char="Ø"/>
            </a:pPr>
            <a:r>
              <a:rPr lang="en-GB">
                <a:latin typeface="Arial" panose="020B0604020202020204" pitchFamily="34" charset="0"/>
                <a:cs typeface="Arial" panose="020B0604020202020204" pitchFamily="34" charset="0"/>
              </a:rPr>
              <a:t>Cohorts identified using partnership data – </a:t>
            </a:r>
          </a:p>
          <a:p>
            <a:pPr>
              <a:buSzPct val="80000"/>
            </a:pPr>
            <a:r>
              <a:rPr lang="en-GB">
                <a:latin typeface="Arial" panose="020B0604020202020204" pitchFamily="34" charset="0"/>
                <a:cs typeface="Arial" panose="020B0604020202020204" pitchFamily="34" charset="0"/>
              </a:rPr>
              <a:t>     not just high risk cohorts</a:t>
            </a:r>
          </a:p>
          <a:p>
            <a:pPr marL="342900" indent="-342900">
              <a:buSzPct val="80000"/>
              <a:buFont typeface="Wingdings" panose="05000000000000000000" pitchFamily="2" charset="2"/>
              <a:buChar char="Ø"/>
            </a:pPr>
            <a:endParaRPr lang="en-GB">
              <a:latin typeface="Arial" panose="020B0604020202020204" pitchFamily="34" charset="0"/>
              <a:cs typeface="Arial" panose="020B0604020202020204" pitchFamily="34" charset="0"/>
            </a:endParaRPr>
          </a:p>
          <a:p>
            <a:pPr marL="342900" indent="-342900">
              <a:buSzPct val="80000"/>
              <a:buFont typeface="Wingdings" panose="05000000000000000000" pitchFamily="2" charset="2"/>
              <a:buChar char="Ø"/>
            </a:pPr>
            <a:r>
              <a:rPr lang="en-GB">
                <a:latin typeface="Arial" panose="020B0604020202020204" pitchFamily="34" charset="0"/>
                <a:cs typeface="Arial" panose="020B0604020202020204" pitchFamily="34" charset="0"/>
              </a:rPr>
              <a:t>Partnership data available in reports to practitioners</a:t>
            </a:r>
          </a:p>
          <a:p>
            <a:pPr marL="342900" indent="-342900">
              <a:buSzPct val="80000"/>
              <a:buFont typeface="Wingdings" panose="05000000000000000000" pitchFamily="2" charset="2"/>
              <a:buChar char="Ø"/>
            </a:pPr>
            <a:endParaRPr lang="en-GB">
              <a:latin typeface="Arial" panose="020B0604020202020204" pitchFamily="34" charset="0"/>
              <a:cs typeface="Arial" panose="020B0604020202020204" pitchFamily="34" charset="0"/>
            </a:endParaRPr>
          </a:p>
          <a:p>
            <a:pPr marL="342900" indent="-342900">
              <a:buSzPct val="80000"/>
              <a:buFont typeface="Wingdings" panose="05000000000000000000" pitchFamily="2" charset="2"/>
              <a:buChar char="Ø"/>
            </a:pPr>
            <a:r>
              <a:rPr lang="en-GB">
                <a:latin typeface="Arial" panose="020B0604020202020204" pitchFamily="34" charset="0"/>
                <a:cs typeface="Arial" panose="020B0604020202020204" pitchFamily="34" charset="0"/>
              </a:rPr>
              <a:t>Partnership response to hotspots and individuals impacted by violence is business as usual</a:t>
            </a:r>
          </a:p>
          <a:p>
            <a:pPr marL="342900" indent="-342900">
              <a:buSzPct val="80000"/>
              <a:buFont typeface="Wingdings" panose="05000000000000000000" pitchFamily="2" charset="2"/>
              <a:buChar char="Ø"/>
            </a:pPr>
            <a:endParaRPr lang="en-GB">
              <a:latin typeface="Arial" panose="020B0604020202020204" pitchFamily="34" charset="0"/>
              <a:cs typeface="Arial" panose="020B0604020202020204" pitchFamily="34" charset="0"/>
            </a:endParaRPr>
          </a:p>
          <a:p>
            <a:pPr marL="342900" indent="-342900">
              <a:buSzPct val="80000"/>
              <a:buFont typeface="Wingdings" panose="05000000000000000000" pitchFamily="2" charset="2"/>
              <a:buChar char="Ø"/>
            </a:pPr>
            <a:r>
              <a:rPr lang="en-GB">
                <a:latin typeface="Arial" panose="020B0604020202020204" pitchFamily="34" charset="0"/>
                <a:cs typeface="Arial" panose="020B0604020202020204" pitchFamily="34" charset="0"/>
              </a:rPr>
              <a:t>Forums are de-conflicted, not reliant on specific individuals and outcomes focused.</a:t>
            </a:r>
          </a:p>
          <a:p>
            <a:pPr marL="342900" indent="-342900">
              <a:buFont typeface="Wingdings" panose="05000000000000000000" pitchFamily="2" charset="2"/>
              <a:buChar char="Ø"/>
            </a:pPr>
            <a:endParaRPr lang="en-GB" sz="200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970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13658"/>
            <a:ext cx="10534506" cy="4397433"/>
          </a:xfrm>
        </p:spPr>
        <p:txBody>
          <a:bodyPr>
            <a:normAutofit/>
          </a:bodyPr>
          <a:lstStyle/>
          <a:p>
            <a:pPr>
              <a:buFont typeface="Wingdings" panose="05000000000000000000" pitchFamily="2" charset="2"/>
              <a:buChar char="Ø"/>
            </a:pPr>
            <a:r>
              <a:rPr lang="en-GB" sz="1800"/>
              <a:t>STARR Model</a:t>
            </a:r>
          </a:p>
        </p:txBody>
      </p:sp>
      <p:sp>
        <p:nvSpPr>
          <p:cNvPr id="4" name="Title 1"/>
          <p:cNvSpPr>
            <a:spLocks noGrp="1"/>
          </p:cNvSpPr>
          <p:nvPr>
            <p:ph type="title"/>
          </p:nvPr>
        </p:nvSpPr>
        <p:spPr>
          <a:xfrm>
            <a:off x="646111" y="452718"/>
            <a:ext cx="10534507" cy="760940"/>
          </a:xfrm>
        </p:spPr>
        <p:txBody>
          <a:bodyPr>
            <a:normAutofit/>
          </a:bodyPr>
          <a:lstStyle/>
          <a:p>
            <a:r>
              <a:rPr lang="en-GB" sz="3200" b="1"/>
              <a:t>Multi-agency and Systems Change</a:t>
            </a:r>
          </a:p>
        </p:txBody>
      </p:sp>
      <p:pic>
        <p:nvPicPr>
          <p:cNvPr id="2" name="Picture 1"/>
          <p:cNvPicPr>
            <a:picLocks noChangeAspect="1"/>
          </p:cNvPicPr>
          <p:nvPr/>
        </p:nvPicPr>
        <p:blipFill rotWithShape="1">
          <a:blip r:embed="rId2"/>
          <a:srcRect l="20461" t="16503" r="8056" b="20864"/>
          <a:stretch/>
        </p:blipFill>
        <p:spPr>
          <a:xfrm>
            <a:off x="646111" y="1693333"/>
            <a:ext cx="8001000" cy="3917758"/>
          </a:xfrm>
          <a:prstGeom prst="rect">
            <a:avLst/>
          </a:prstGeom>
          <a:ln w="19050">
            <a:solidFill>
              <a:schemeClr val="tx2"/>
            </a:solidFill>
          </a:ln>
        </p:spPr>
      </p:pic>
    </p:spTree>
    <p:extLst>
      <p:ext uri="{BB962C8B-B14F-4D97-AF65-F5344CB8AC3E}">
        <p14:creationId xmlns:p14="http://schemas.microsoft.com/office/powerpoint/2010/main" val="3082146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452718"/>
            <a:ext cx="10534507" cy="760940"/>
          </a:xfrm>
        </p:spPr>
        <p:txBody>
          <a:bodyPr>
            <a:normAutofit/>
          </a:bodyPr>
          <a:lstStyle/>
          <a:p>
            <a:r>
              <a:rPr lang="en-GB" sz="3200" b="1"/>
              <a:t>SVRP Survey	</a:t>
            </a:r>
          </a:p>
        </p:txBody>
      </p:sp>
      <p:sp>
        <p:nvSpPr>
          <p:cNvPr id="5" name="Content Placeholder 4"/>
          <p:cNvSpPr>
            <a:spLocks noGrp="1"/>
          </p:cNvSpPr>
          <p:nvPr>
            <p:ph idx="1"/>
          </p:nvPr>
        </p:nvSpPr>
        <p:spPr>
          <a:xfrm>
            <a:off x="646111" y="1213658"/>
            <a:ext cx="9586854" cy="3811300"/>
          </a:xfrm>
          <a:prstGeom prst="rect">
            <a:avLst/>
          </a:prstGeom>
        </p:spPr>
        <p:txBody>
          <a:bodyPr wrap="square">
            <a:spAutoFit/>
          </a:bodyPr>
          <a:lstStyle/>
          <a:p>
            <a:pPr>
              <a:buFont typeface="Wingdings" panose="05000000000000000000" pitchFamily="2" charset="2"/>
              <a:buChar char="Ø"/>
            </a:pPr>
            <a:r>
              <a:rPr lang="en-GB"/>
              <a:t>The </a:t>
            </a:r>
            <a:r>
              <a:rPr lang="en-GB" i="1"/>
              <a:t>Outcomes Based Performance Framework </a:t>
            </a:r>
            <a:r>
              <a:rPr lang="en-GB"/>
              <a:t>is used for measuring progress towards partnership aims</a:t>
            </a:r>
          </a:p>
          <a:p>
            <a:pPr>
              <a:buFont typeface="Wingdings" panose="05000000000000000000" pitchFamily="2" charset="2"/>
              <a:buChar char="Ø"/>
            </a:pPr>
            <a:r>
              <a:rPr lang="en-GB" b="1"/>
              <a:t>Strategic objective</a:t>
            </a:r>
            <a:r>
              <a:rPr lang="en-GB"/>
              <a:t>: Multi-agency and Systems Change</a:t>
            </a:r>
          </a:p>
          <a:p>
            <a:pPr>
              <a:buFont typeface="Wingdings" panose="05000000000000000000" pitchFamily="2" charset="2"/>
              <a:buChar char="Ø"/>
            </a:pPr>
            <a:r>
              <a:rPr lang="en-GB" b="1"/>
              <a:t>Success measure</a:t>
            </a:r>
            <a:r>
              <a:rPr lang="en-GB"/>
              <a:t>: Specified and Relevant authorities have a good understanding of their role in key aspects of the response to serious violence</a:t>
            </a:r>
          </a:p>
          <a:p>
            <a:pPr>
              <a:buFont typeface="Wingdings" panose="05000000000000000000" pitchFamily="2" charset="2"/>
              <a:buChar char="Ø"/>
            </a:pPr>
            <a:r>
              <a:rPr lang="en-GB"/>
              <a:t>The survey will capture your understanding of your role in the partnership response and highlight areas that require further clarity and focus:</a:t>
            </a:r>
          </a:p>
          <a:p>
            <a:pPr>
              <a:buFont typeface="Wingdings" panose="05000000000000000000" pitchFamily="2" charset="2"/>
              <a:buChar char="Ø"/>
            </a:pPr>
            <a:r>
              <a:rPr lang="en-GB" u="sng">
                <a:solidFill>
                  <a:schemeClr val="accent3"/>
                </a:solidFill>
                <a:hlinkClick r:id="" action="ppaction://noaction"/>
              </a:rPr>
              <a:t>https</a:t>
            </a:r>
            <a:r>
              <a:rPr lang="en-GB" u="sng">
                <a:solidFill>
                  <a:schemeClr val="accent3"/>
                </a:solidFill>
                <a:hlinkClick r:id="rId2"/>
              </a:rPr>
              <a:t>://survey.alchemer.eu/s3/90635289/VRP-Specified-and-Relevant-Authorities-Understanding-of-SV-Response-Role</a:t>
            </a:r>
            <a:endParaRPr lang="en-GB">
              <a:solidFill>
                <a:schemeClr val="accent3"/>
              </a:solidFill>
            </a:endParaRPr>
          </a:p>
          <a:p>
            <a:pPr>
              <a:buFont typeface="Wingdings" panose="05000000000000000000" pitchFamily="2" charset="2"/>
              <a:buChar char="Ø"/>
            </a:pPr>
            <a:endParaRPr lang="en-GB"/>
          </a:p>
        </p:txBody>
      </p:sp>
      <p:pic>
        <p:nvPicPr>
          <p:cNvPr id="6" name="Picture 2" descr="https://widgixeu-library.s3.amazonaws.com/surveyqrcodes%2F90013636%2F90635289%2Fqrcode_5f6a3df8109ac47dc2e492887a9a9cab_12449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510" y="3848681"/>
            <a:ext cx="1952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2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1213658"/>
            <a:ext cx="5563494" cy="4397433"/>
          </a:xfrm>
        </p:spPr>
        <p:txBody>
          <a:bodyPr/>
          <a:lstStyle/>
          <a:p>
            <a:pPr>
              <a:buFont typeface="Wingdings" panose="05000000000000000000" pitchFamily="2" charset="2"/>
              <a:buChar char="Ø"/>
            </a:pPr>
            <a:r>
              <a:rPr lang="en-GB"/>
              <a:t>Following successful co-production of the Strategic Needs Assessment (SNA) in 2023 a meeting was held between partners to discuss what worked well, learning and aspirations for 2024</a:t>
            </a:r>
          </a:p>
          <a:p>
            <a:pPr>
              <a:buFont typeface="Wingdings" panose="05000000000000000000" pitchFamily="2" charset="2"/>
              <a:buChar char="Ø"/>
            </a:pPr>
            <a:r>
              <a:rPr lang="en-GB"/>
              <a:t>£38.7K has been allocated from the SVD Grant to support co-production of the 2024 SNA between the VRU, CSP and Public Health Analysts</a:t>
            </a:r>
          </a:p>
          <a:p>
            <a:pPr>
              <a:buFont typeface="Wingdings" panose="05000000000000000000" pitchFamily="2" charset="2"/>
              <a:buChar char="Ø"/>
            </a:pPr>
            <a:r>
              <a:rPr lang="en-GB"/>
              <a:t>The VRU Analyst role is currently vacant. HIOW Constabulary have agreed to recruit and second another Analyst to the VRU but current timeframes are unknown. </a:t>
            </a:r>
          </a:p>
          <a:p>
            <a:endParaRPr lang="en-GB"/>
          </a:p>
        </p:txBody>
      </p:sp>
      <p:sp>
        <p:nvSpPr>
          <p:cNvPr id="4" name="Title 1"/>
          <p:cNvSpPr>
            <a:spLocks noGrp="1"/>
          </p:cNvSpPr>
          <p:nvPr>
            <p:ph type="title"/>
          </p:nvPr>
        </p:nvSpPr>
        <p:spPr>
          <a:xfrm>
            <a:off x="646111" y="452718"/>
            <a:ext cx="10534507" cy="760940"/>
          </a:xfrm>
        </p:spPr>
        <p:txBody>
          <a:bodyPr>
            <a:normAutofit/>
          </a:bodyPr>
          <a:lstStyle/>
          <a:p>
            <a:r>
              <a:rPr lang="en-GB" sz="3200" b="1">
                <a:solidFill>
                  <a:schemeClr val="tx2"/>
                </a:solidFill>
              </a:rPr>
              <a:t>Data &amp; Analysis Update</a:t>
            </a:r>
            <a:endParaRPr lang="en-GB" sz="3200" b="1"/>
          </a:p>
        </p:txBody>
      </p:sp>
      <p:pic>
        <p:nvPicPr>
          <p:cNvPr id="2" name="Picture 1"/>
          <p:cNvPicPr>
            <a:picLocks noChangeAspect="1"/>
          </p:cNvPicPr>
          <p:nvPr/>
        </p:nvPicPr>
        <p:blipFill rotWithShape="1">
          <a:blip r:embed="rId2"/>
          <a:srcRect l="18703" t="27860" r="20556" b="11399"/>
          <a:stretch/>
        </p:blipFill>
        <p:spPr>
          <a:xfrm>
            <a:off x="6483927" y="1213658"/>
            <a:ext cx="4954385" cy="3270905"/>
          </a:xfrm>
          <a:prstGeom prst="rect">
            <a:avLst/>
          </a:prstGeom>
          <a:ln w="19050">
            <a:solidFill>
              <a:schemeClr val="tx2"/>
            </a:solidFill>
          </a:ln>
        </p:spPr>
      </p:pic>
    </p:spTree>
    <p:extLst>
      <p:ext uri="{BB962C8B-B14F-4D97-AF65-F5344CB8AC3E}">
        <p14:creationId xmlns:p14="http://schemas.microsoft.com/office/powerpoint/2010/main" val="3793286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13658"/>
            <a:ext cx="10534506" cy="4397433"/>
          </a:xfrm>
        </p:spPr>
        <p:txBody>
          <a:bodyPr/>
          <a:lstStyle/>
          <a:p>
            <a:pPr>
              <a:buFont typeface="Wingdings" panose="05000000000000000000" pitchFamily="2" charset="2"/>
              <a:buChar char="Ø"/>
            </a:pPr>
            <a:r>
              <a:rPr lang="en-GB"/>
              <a:t>The </a:t>
            </a:r>
            <a:r>
              <a:rPr lang="en-GB" i="1"/>
              <a:t>Partnership Data Tracker</a:t>
            </a:r>
            <a:r>
              <a:rPr lang="en-GB"/>
              <a:t> has been updated and contains all the data sources and locations included in the HIPS wide SNA</a:t>
            </a:r>
          </a:p>
          <a:p>
            <a:pPr>
              <a:buFont typeface="Wingdings" panose="05000000000000000000" pitchFamily="2" charset="2"/>
              <a:buChar char="Ø"/>
            </a:pPr>
            <a:r>
              <a:rPr lang="en-GB"/>
              <a:t>More than 40 partnership data sources were utilised in the HIPS-wide SNA and from across all the specified and relevant authorities in the HIPS area</a:t>
            </a:r>
            <a:endParaRPr lang="en-US"/>
          </a:p>
          <a:p>
            <a:pPr fontAlgn="base">
              <a:buFont typeface="Wingdings" panose="05000000000000000000" pitchFamily="2" charset="2"/>
              <a:buChar char="Ø"/>
            </a:pPr>
            <a:r>
              <a:rPr lang="en-GB"/>
              <a:t>There are increased numbers of specified and relevant authorities sharing data </a:t>
            </a:r>
            <a:r>
              <a:rPr lang="en-US"/>
              <a:t>​directly which is monitored through the </a:t>
            </a:r>
            <a:r>
              <a:rPr lang="en-US" i="1"/>
              <a:t>Outcomes Based Performance Framework</a:t>
            </a:r>
            <a:r>
              <a:rPr lang="en-US"/>
              <a:t>: </a:t>
            </a:r>
          </a:p>
          <a:p>
            <a:pPr lvl="1" fontAlgn="base">
              <a:buClr>
                <a:schemeClr val="accent3"/>
              </a:buClr>
              <a:buFont typeface="Wingdings" panose="05000000000000000000" pitchFamily="2" charset="2"/>
              <a:buChar char="§"/>
            </a:pPr>
            <a:r>
              <a:rPr lang="en-GB" sz="2000">
                <a:solidFill>
                  <a:schemeClr val="accent3"/>
                </a:solidFill>
              </a:rPr>
              <a:t>Q1:16%, Q2: 16%, Q3: 35%, </a:t>
            </a:r>
            <a:r>
              <a:rPr lang="en-US">
                <a:solidFill>
                  <a:schemeClr val="accent3"/>
                </a:solidFill>
              </a:rPr>
              <a:t>​Q4: 59%</a:t>
            </a:r>
          </a:p>
          <a:p>
            <a:pPr marL="457200" lvl="1" indent="0" fontAlgn="base">
              <a:buClr>
                <a:schemeClr val="accent3"/>
              </a:buClr>
              <a:buNone/>
            </a:pPr>
            <a:endParaRPr lang="en-US">
              <a:solidFill>
                <a:schemeClr val="accent3"/>
              </a:solidFill>
            </a:endParaRPr>
          </a:p>
          <a:p>
            <a:pPr fontAlgn="base">
              <a:buFont typeface="Wingdings" panose="05000000000000000000" pitchFamily="2" charset="2"/>
              <a:buChar char="Ø"/>
            </a:pPr>
            <a:r>
              <a:rPr lang="en-GB"/>
              <a:t>The updated </a:t>
            </a:r>
            <a:r>
              <a:rPr lang="en-GB" i="1"/>
              <a:t>Partnership Data Tracker </a:t>
            </a:r>
            <a:r>
              <a:rPr lang="en-GB"/>
              <a:t>has been uploaded to the VRP ‘Useful Documents’ page on the website </a:t>
            </a:r>
            <a:r>
              <a:rPr lang="en-GB">
                <a:hlinkClick r:id="rId2"/>
              </a:rPr>
              <a:t>Useful Documents - Hampshire Police and Crime Commissioner (hampshire-pcc.gov.uk)</a:t>
            </a:r>
            <a:endParaRPr lang="en-GB">
              <a:solidFill>
                <a:schemeClr val="tx2"/>
              </a:solidFill>
            </a:endParaRPr>
          </a:p>
          <a:p>
            <a:pPr fontAlgn="base">
              <a:buFont typeface="Wingdings" panose="05000000000000000000" pitchFamily="2" charset="2"/>
              <a:buChar char="Ø"/>
            </a:pPr>
            <a:endParaRPr lang="en-US"/>
          </a:p>
          <a:p>
            <a:pPr>
              <a:buFont typeface="Wingdings" panose="05000000000000000000" pitchFamily="2" charset="2"/>
              <a:buChar char="Ø"/>
            </a:pPr>
            <a:endParaRPr lang="en-GB"/>
          </a:p>
        </p:txBody>
      </p:sp>
      <p:sp>
        <p:nvSpPr>
          <p:cNvPr id="4" name="Title 1"/>
          <p:cNvSpPr>
            <a:spLocks noGrp="1"/>
          </p:cNvSpPr>
          <p:nvPr>
            <p:ph type="title"/>
          </p:nvPr>
        </p:nvSpPr>
        <p:spPr>
          <a:xfrm>
            <a:off x="646111" y="452718"/>
            <a:ext cx="10534507" cy="760940"/>
          </a:xfrm>
        </p:spPr>
        <p:txBody>
          <a:bodyPr>
            <a:normAutofit/>
          </a:bodyPr>
          <a:lstStyle/>
          <a:p>
            <a:r>
              <a:rPr lang="en-GB" sz="3200" b="1">
                <a:solidFill>
                  <a:schemeClr val="tx2"/>
                </a:solidFill>
              </a:rPr>
              <a:t>Data &amp; Analysis Update</a:t>
            </a:r>
            <a:endParaRPr lang="en-GB" sz="3200" b="1"/>
          </a:p>
        </p:txBody>
      </p:sp>
      <p:sp>
        <p:nvSpPr>
          <p:cNvPr id="2" name="Up Arrow 1"/>
          <p:cNvSpPr/>
          <p:nvPr/>
        </p:nvSpPr>
        <p:spPr>
          <a:xfrm>
            <a:off x="5913364" y="3412374"/>
            <a:ext cx="404309" cy="8603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8900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873" t="12642" r="7105" b="5046"/>
          <a:stretch/>
        </p:blipFill>
        <p:spPr>
          <a:xfrm>
            <a:off x="2096218" y="629729"/>
            <a:ext cx="7289321" cy="2527540"/>
          </a:xfrm>
          <a:prstGeom prst="rect">
            <a:avLst/>
          </a:prstGeom>
        </p:spPr>
      </p:pic>
      <p:sp>
        <p:nvSpPr>
          <p:cNvPr id="6" name="Rectangle 5"/>
          <p:cNvSpPr/>
          <p:nvPr/>
        </p:nvSpPr>
        <p:spPr>
          <a:xfrm>
            <a:off x="2441275" y="3155685"/>
            <a:ext cx="728932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Sharing data saves lives and reduces demand</a:t>
            </a:r>
          </a:p>
        </p:txBody>
      </p:sp>
    </p:spTree>
    <p:extLst>
      <p:ext uri="{BB962C8B-B14F-4D97-AF65-F5344CB8AC3E}">
        <p14:creationId xmlns:p14="http://schemas.microsoft.com/office/powerpoint/2010/main" val="1631942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52" y="215651"/>
            <a:ext cx="9107149" cy="1047883"/>
          </a:xfrm>
        </p:spPr>
        <p:txBody>
          <a:bodyPr>
            <a:normAutofit/>
          </a:bodyPr>
          <a:lstStyle/>
          <a:p>
            <a:r>
              <a:rPr lang="en-GB" sz="3200" b="1"/>
              <a:t>HIOWT Update</a:t>
            </a:r>
          </a:p>
        </p:txBody>
      </p:sp>
      <p:graphicFrame>
        <p:nvGraphicFramePr>
          <p:cNvPr id="3" name="Diagram 2"/>
          <p:cNvGraphicFramePr/>
          <p:nvPr>
            <p:extLst>
              <p:ext uri="{D42A27DB-BD31-4B8C-83A1-F6EECF244321}">
                <p14:modId xmlns:p14="http://schemas.microsoft.com/office/powerpoint/2010/main" val="4044674166"/>
              </p:ext>
            </p:extLst>
          </p:nvPr>
        </p:nvGraphicFramePr>
        <p:xfrm>
          <a:off x="6748249" y="1637607"/>
          <a:ext cx="4856318" cy="364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469552" y="1263534"/>
            <a:ext cx="5981123" cy="4330399"/>
          </a:xfrm>
          <a:prstGeom prst="rect">
            <a:avLst/>
          </a:prstGeom>
          <a:ln w="19050">
            <a:solidFill>
              <a:schemeClr val="tx2"/>
            </a:solidFill>
          </a:ln>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8389" y="4654916"/>
            <a:ext cx="2442286" cy="939017"/>
          </a:xfrm>
          <a:prstGeom prst="rect">
            <a:avLst/>
          </a:prstGeom>
        </p:spPr>
      </p:pic>
    </p:spTree>
    <p:extLst>
      <p:ext uri="{BB962C8B-B14F-4D97-AF65-F5344CB8AC3E}">
        <p14:creationId xmlns:p14="http://schemas.microsoft.com/office/powerpoint/2010/main" val="3565568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20155852"/>
              </p:ext>
            </p:extLst>
          </p:nvPr>
        </p:nvGraphicFramePr>
        <p:xfrm>
          <a:off x="789894" y="1335041"/>
          <a:ext cx="10390724" cy="3975770"/>
        </p:xfrm>
        <a:graphic>
          <a:graphicData uri="http://schemas.openxmlformats.org/drawingml/2006/table">
            <a:tbl>
              <a:tblPr>
                <a:tableStyleId>{F5AB1C69-6EDB-4FF4-983F-18BD219EF322}</a:tableStyleId>
              </a:tblPr>
              <a:tblGrid>
                <a:gridCol w="10390724">
                  <a:extLst>
                    <a:ext uri="{9D8B030D-6E8A-4147-A177-3AD203B41FA5}">
                      <a16:colId xmlns:a16="http://schemas.microsoft.com/office/drawing/2014/main" val="3190521019"/>
                    </a:ext>
                  </a:extLst>
                </a:gridCol>
              </a:tblGrid>
              <a:tr h="1769257">
                <a:tc>
                  <a:txBody>
                    <a:bodyPr/>
                    <a:lstStyle/>
                    <a:p>
                      <a:pPr algn="l" fontAlgn="t"/>
                      <a:r>
                        <a:rPr lang="en-GB" sz="2000" b="0" u="none" strike="noStrike">
                          <a:effectLst/>
                          <a:latin typeface="Arial" panose="020B0604020202020204" pitchFamily="34" charset="0"/>
                          <a:cs typeface="Arial" panose="020B0604020202020204" pitchFamily="34" charset="0"/>
                        </a:rPr>
                        <a:t>1) VRU (Mandeep Hamer)</a:t>
                      </a:r>
                      <a:r>
                        <a:rPr lang="en-GB" sz="2000" b="0" u="none" strike="noStrike" baseline="0">
                          <a:effectLst/>
                          <a:latin typeface="Arial" panose="020B0604020202020204" pitchFamily="34" charset="0"/>
                          <a:cs typeface="Arial" panose="020B0604020202020204" pitchFamily="34" charset="0"/>
                        </a:rPr>
                        <a:t> </a:t>
                      </a:r>
                      <a:r>
                        <a:rPr lang="en-GB" sz="2000" b="0" u="none" strike="noStrike">
                          <a:effectLst/>
                          <a:latin typeface="Arial" panose="020B0604020202020204" pitchFamily="34" charset="0"/>
                          <a:cs typeface="Arial" panose="020B0604020202020204" pitchFamily="34" charset="0"/>
                        </a:rPr>
                        <a:t>–</a:t>
                      </a:r>
                      <a:r>
                        <a:rPr lang="en-GB" sz="2000" b="0" u="none" strike="noStrike" baseline="0">
                          <a:effectLst/>
                          <a:latin typeface="Arial" panose="020B0604020202020204" pitchFamily="34" charset="0"/>
                          <a:cs typeface="Arial" panose="020B0604020202020204" pitchFamily="34" charset="0"/>
                        </a:rPr>
                        <a:t> To </a:t>
                      </a:r>
                      <a:r>
                        <a:rPr lang="en-GB" sz="2000" b="0" u="none" strike="noStrike">
                          <a:effectLst/>
                          <a:latin typeface="Arial" panose="020B0604020202020204" pitchFamily="34" charset="0"/>
                          <a:cs typeface="Arial" panose="020B0604020202020204" pitchFamily="34" charset="0"/>
                        </a:rPr>
                        <a:t>work</a:t>
                      </a:r>
                      <a:r>
                        <a:rPr lang="en-GB" sz="2000" b="0" u="none" strike="noStrike" baseline="0">
                          <a:effectLst/>
                          <a:latin typeface="Arial" panose="020B0604020202020204" pitchFamily="34" charset="0"/>
                          <a:cs typeface="Arial" panose="020B0604020202020204" pitchFamily="34" charset="0"/>
                        </a:rPr>
                        <a:t> with partners</a:t>
                      </a:r>
                      <a:r>
                        <a:rPr lang="en-GB" sz="2000" b="0" u="none" strike="noStrike">
                          <a:effectLst/>
                          <a:latin typeface="Arial" panose="020B0604020202020204" pitchFamily="34" charset="0"/>
                          <a:cs typeface="Arial" panose="020B0604020202020204" pitchFamily="34" charset="0"/>
                        </a:rPr>
                        <a:t> to develop a detailed statement that describes how they, as a Specified</a:t>
                      </a:r>
                      <a:r>
                        <a:rPr lang="en-GB" sz="2000" b="0" u="none" strike="noStrike" baseline="0">
                          <a:effectLst/>
                          <a:latin typeface="Arial" panose="020B0604020202020204" pitchFamily="34" charset="0"/>
                          <a:cs typeface="Arial" panose="020B0604020202020204" pitchFamily="34" charset="0"/>
                        </a:rPr>
                        <a:t> A</a:t>
                      </a:r>
                      <a:r>
                        <a:rPr lang="en-GB" sz="2000" b="0" u="none" strike="noStrike">
                          <a:effectLst/>
                          <a:latin typeface="Arial" panose="020B0604020202020204" pitchFamily="34" charset="0"/>
                          <a:cs typeface="Arial" panose="020B0604020202020204" pitchFamily="34" charset="0"/>
                        </a:rPr>
                        <a:t>uthority under the PCSC Act, are meeting the Serious</a:t>
                      </a:r>
                      <a:r>
                        <a:rPr lang="en-GB" sz="2000" b="0" u="none" strike="noStrike" baseline="0">
                          <a:effectLst/>
                          <a:latin typeface="Arial" panose="020B0604020202020204" pitchFamily="34" charset="0"/>
                          <a:cs typeface="Arial" panose="020B0604020202020204" pitchFamily="34" charset="0"/>
                        </a:rPr>
                        <a:t> Violence</a:t>
                      </a:r>
                      <a:r>
                        <a:rPr lang="en-GB" sz="2000" b="0" u="none" strike="noStrike">
                          <a:effectLst/>
                          <a:latin typeface="Arial" panose="020B0604020202020204" pitchFamily="34" charset="0"/>
                          <a:cs typeface="Arial" panose="020B0604020202020204" pitchFamily="34" charset="0"/>
                        </a:rPr>
                        <a:t> Duty.</a:t>
                      </a:r>
                    </a:p>
                    <a:p>
                      <a:pPr marL="800100" lvl="1" indent="-342900" algn="l" fontAlgn="t">
                        <a:buClr>
                          <a:schemeClr val="tx2"/>
                        </a:buClr>
                        <a:buSzPct val="80000"/>
                        <a:buFont typeface="Wingdings" panose="05000000000000000000" pitchFamily="2" charset="2"/>
                        <a:buChar char="Ø"/>
                      </a:pPr>
                      <a:r>
                        <a:rPr lang="en-GB" sz="2000" b="0" i="0" u="none" strike="noStrike">
                          <a:solidFill>
                            <a:schemeClr val="bg1"/>
                          </a:solidFill>
                          <a:effectLst/>
                          <a:latin typeface="Arial" panose="020B0604020202020204" pitchFamily="34" charset="0"/>
                          <a:cs typeface="Arial" panose="020B0604020202020204" pitchFamily="34" charset="0"/>
                        </a:rPr>
                        <a:t>VRP SVD Agreements</a:t>
                      </a:r>
                      <a:r>
                        <a:rPr lang="en-GB" sz="2000" b="0" i="0" u="none" strike="noStrike" baseline="0">
                          <a:solidFill>
                            <a:schemeClr val="bg1"/>
                          </a:solidFill>
                          <a:effectLst/>
                          <a:latin typeface="Arial" panose="020B0604020202020204" pitchFamily="34" charset="0"/>
                          <a:cs typeface="Arial" panose="020B0604020202020204" pitchFamily="34" charset="0"/>
                        </a:rPr>
                        <a:t> document drafted for review by the SVRP Board, prior to sign off.  </a:t>
                      </a:r>
                    </a:p>
                    <a:p>
                      <a:pPr marL="0" indent="0" algn="l" fontAlgn="t">
                        <a:buFont typeface="Wingdings" panose="05000000000000000000" pitchFamily="2" charset="2"/>
                        <a:buNone/>
                      </a:pPr>
                      <a:r>
                        <a:rPr lang="en-GB" sz="2000" b="0" i="0" u="none" strike="noStrike" baseline="0">
                          <a:solidFill>
                            <a:schemeClr val="bg1"/>
                          </a:solidFill>
                          <a:effectLst/>
                          <a:latin typeface="Arial" panose="020B0604020202020204" pitchFamily="34" charset="0"/>
                          <a:cs typeface="Arial" panose="020B0604020202020204" pitchFamily="34" charset="0"/>
                        </a:rPr>
                        <a:t> </a:t>
                      </a:r>
                      <a:endParaRPr lang="en-GB" sz="2000" b="0" i="0" u="none" strike="noStrike">
                        <a:solidFill>
                          <a:schemeClr val="bg1"/>
                        </a:solidFill>
                        <a:effectLst/>
                        <a:latin typeface="Arial" panose="020B0604020202020204" pitchFamily="34" charset="0"/>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A3A47"/>
                    </a:solidFill>
                  </a:tcPr>
                </a:tc>
                <a:extLst>
                  <a:ext uri="{0D108BD9-81ED-4DB2-BD59-A6C34878D82A}">
                    <a16:rowId xmlns:a16="http://schemas.microsoft.com/office/drawing/2014/main" val="782148305"/>
                  </a:ext>
                </a:extLst>
              </a:tr>
              <a:tr h="2146970">
                <a:tc>
                  <a:txBody>
                    <a:bodyPr/>
                    <a:lstStyle/>
                    <a:p>
                      <a:pPr algn="l" fontAlgn="t"/>
                      <a:r>
                        <a:rPr lang="en-GB" sz="2000" b="0" u="none" strike="noStrike">
                          <a:effectLst/>
                          <a:latin typeface="Arial" panose="020B0604020202020204" pitchFamily="34" charset="0"/>
                          <a:cs typeface="Arial" panose="020B0604020202020204" pitchFamily="34" charset="0"/>
                        </a:rPr>
                        <a:t>2) VRU (Jim Pegler)</a:t>
                      </a:r>
                      <a:r>
                        <a:rPr lang="en-GB" sz="2000" b="0" u="none" strike="noStrike" baseline="0">
                          <a:effectLst/>
                          <a:latin typeface="Arial" panose="020B0604020202020204" pitchFamily="34" charset="0"/>
                          <a:cs typeface="Arial" panose="020B0604020202020204" pitchFamily="34" charset="0"/>
                        </a:rPr>
                        <a:t> </a:t>
                      </a:r>
                      <a:r>
                        <a:rPr lang="en-GB" sz="2000" b="0" u="none" strike="noStrike">
                          <a:effectLst/>
                          <a:latin typeface="Arial" panose="020B0604020202020204" pitchFamily="34" charset="0"/>
                          <a:cs typeface="Arial" panose="020B0604020202020204" pitchFamily="34" charset="0"/>
                        </a:rPr>
                        <a:t>–</a:t>
                      </a:r>
                      <a:r>
                        <a:rPr lang="en-GB" sz="2000" b="0" u="none" strike="noStrike" baseline="0">
                          <a:effectLst/>
                          <a:latin typeface="Arial" panose="020B0604020202020204" pitchFamily="34" charset="0"/>
                          <a:cs typeface="Arial" panose="020B0604020202020204" pitchFamily="34" charset="0"/>
                        </a:rPr>
                        <a:t> To </a:t>
                      </a:r>
                      <a:r>
                        <a:rPr lang="en-GB" sz="2000" b="0" u="none" strike="noStrike">
                          <a:effectLst/>
                          <a:latin typeface="Arial" panose="020B0604020202020204" pitchFamily="34" charset="0"/>
                          <a:cs typeface="Arial" panose="020B0604020202020204" pitchFamily="34" charset="0"/>
                        </a:rPr>
                        <a:t>develop funding model options for the SVRP, that would maintain levels of strategic coordination for delivering the VRP Response Strategy.  </a:t>
                      </a:r>
                    </a:p>
                    <a:p>
                      <a:pPr marL="742950" lvl="1" indent="-285750">
                        <a:buClr>
                          <a:schemeClr val="tx2"/>
                        </a:buClr>
                        <a:buSzPct val="80000"/>
                        <a:buFont typeface="Wingdings" panose="05000000000000000000" pitchFamily="2" charset="2"/>
                        <a:buChar char="Ø"/>
                      </a:pPr>
                      <a:r>
                        <a:rPr lang="en-GB" sz="2000" kern="1200">
                          <a:solidFill>
                            <a:schemeClr val="bg1"/>
                          </a:solidFill>
                          <a:effectLst/>
                          <a:latin typeface="Arial" panose="020B0604020202020204" pitchFamily="34" charset="0"/>
                          <a:ea typeface="+mn-ea"/>
                          <a:cs typeface="Arial" panose="020B0604020202020204" pitchFamily="34" charset="0"/>
                        </a:rPr>
                        <a:t>Following consultation with the PCC, and in view of funding announcements,</a:t>
                      </a:r>
                      <a:r>
                        <a:rPr lang="en-GB" sz="2000" kern="1200" baseline="0">
                          <a:solidFill>
                            <a:schemeClr val="bg1"/>
                          </a:solidFill>
                          <a:effectLst/>
                          <a:latin typeface="Arial" panose="020B0604020202020204" pitchFamily="34" charset="0"/>
                          <a:ea typeface="+mn-ea"/>
                          <a:cs typeface="Arial" panose="020B0604020202020204" pitchFamily="34" charset="0"/>
                        </a:rPr>
                        <a:t> </a:t>
                      </a:r>
                      <a:r>
                        <a:rPr lang="en-GB" sz="2000" kern="1200">
                          <a:solidFill>
                            <a:schemeClr val="bg1"/>
                          </a:solidFill>
                          <a:effectLst/>
                          <a:latin typeface="Arial" panose="020B0604020202020204" pitchFamily="34" charset="0"/>
                          <a:ea typeface="+mn-ea"/>
                          <a:cs typeface="Arial" panose="020B0604020202020204" pitchFamily="34" charset="0"/>
                        </a:rPr>
                        <a:t>this has been delayed.</a:t>
                      </a:r>
                    </a:p>
                    <a:p>
                      <a:pPr marL="742950" lvl="1" indent="-285750">
                        <a:buClr>
                          <a:schemeClr val="tx2"/>
                        </a:buClr>
                        <a:buSzPct val="80000"/>
                        <a:buFont typeface="Wingdings" panose="05000000000000000000" pitchFamily="2" charset="2"/>
                        <a:buChar char="Ø"/>
                      </a:pPr>
                      <a:r>
                        <a:rPr lang="en-GB" sz="2000" kern="1200">
                          <a:solidFill>
                            <a:schemeClr val="bg1"/>
                          </a:solidFill>
                          <a:effectLst/>
                          <a:latin typeface="Arial" panose="020B0604020202020204" pitchFamily="34" charset="0"/>
                          <a:ea typeface="+mn-ea"/>
                          <a:cs typeface="Arial" panose="020B0604020202020204" pitchFamily="34" charset="0"/>
                        </a:rPr>
                        <a:t>After the</a:t>
                      </a:r>
                      <a:r>
                        <a:rPr lang="en-GB" sz="2000" kern="1200" baseline="0">
                          <a:solidFill>
                            <a:schemeClr val="bg1"/>
                          </a:solidFill>
                          <a:effectLst/>
                          <a:latin typeface="Arial" panose="020B0604020202020204" pitchFamily="34" charset="0"/>
                          <a:ea typeface="+mn-ea"/>
                          <a:cs typeface="Arial" panose="020B0604020202020204" pitchFamily="34" charset="0"/>
                        </a:rPr>
                        <a:t> </a:t>
                      </a:r>
                      <a:r>
                        <a:rPr lang="en-GB" sz="2000" kern="1200">
                          <a:solidFill>
                            <a:schemeClr val="bg1"/>
                          </a:solidFill>
                          <a:effectLst/>
                          <a:latin typeface="Arial" panose="020B0604020202020204" pitchFamily="34" charset="0"/>
                          <a:ea typeface="+mn-ea"/>
                          <a:cs typeface="Arial" panose="020B0604020202020204" pitchFamily="34" charset="0"/>
                        </a:rPr>
                        <a:t>elections,</a:t>
                      </a:r>
                      <a:r>
                        <a:rPr lang="en-GB" sz="2000" kern="1200" baseline="0">
                          <a:solidFill>
                            <a:schemeClr val="bg1"/>
                          </a:solidFill>
                          <a:effectLst/>
                          <a:latin typeface="Arial" panose="020B0604020202020204" pitchFamily="34" charset="0"/>
                          <a:ea typeface="+mn-ea"/>
                          <a:cs typeface="Arial" panose="020B0604020202020204" pitchFamily="34" charset="0"/>
                        </a:rPr>
                        <a:t> </a:t>
                      </a:r>
                      <a:r>
                        <a:rPr lang="en-GB" sz="2000" kern="1200">
                          <a:solidFill>
                            <a:schemeClr val="bg1"/>
                          </a:solidFill>
                          <a:effectLst/>
                          <a:latin typeface="Arial" panose="020B0604020202020204" pitchFamily="34" charset="0"/>
                          <a:ea typeface="+mn-ea"/>
                          <a:cs typeface="Arial" panose="020B0604020202020204" pitchFamily="34" charset="0"/>
                        </a:rPr>
                        <a:t>the PCC will consider functionality of the VRU that can be ‘mainstreamed’ into the OPCC.</a:t>
                      </a:r>
                      <a:r>
                        <a:rPr lang="en-GB" sz="2000" kern="1200" baseline="0">
                          <a:solidFill>
                            <a:schemeClr val="bg1"/>
                          </a:solidFill>
                          <a:effectLst/>
                          <a:latin typeface="Arial" panose="020B0604020202020204" pitchFamily="34" charset="0"/>
                          <a:ea typeface="+mn-ea"/>
                          <a:cs typeface="Arial" panose="020B0604020202020204" pitchFamily="34" charset="0"/>
                        </a:rPr>
                        <a:t> </a:t>
                      </a:r>
                      <a:r>
                        <a:rPr lang="en-GB" sz="2000" kern="1200">
                          <a:solidFill>
                            <a:schemeClr val="bg1"/>
                          </a:solidFill>
                          <a:effectLst/>
                          <a:latin typeface="Arial" panose="020B0604020202020204" pitchFamily="34" charset="0"/>
                          <a:ea typeface="+mn-ea"/>
                          <a:cs typeface="Arial" panose="020B0604020202020204" pitchFamily="34" charset="0"/>
                        </a:rPr>
                        <a:t>Once established,</a:t>
                      </a:r>
                      <a:r>
                        <a:rPr lang="en-GB" sz="2000" kern="1200" baseline="0">
                          <a:solidFill>
                            <a:schemeClr val="bg1"/>
                          </a:solidFill>
                          <a:effectLst/>
                          <a:latin typeface="Arial" panose="020B0604020202020204" pitchFamily="34" charset="0"/>
                          <a:ea typeface="+mn-ea"/>
                          <a:cs typeface="Arial" panose="020B0604020202020204" pitchFamily="34" charset="0"/>
                        </a:rPr>
                        <a:t> </a:t>
                      </a:r>
                      <a:r>
                        <a:rPr lang="en-GB" sz="2000" kern="1200">
                          <a:solidFill>
                            <a:schemeClr val="bg1"/>
                          </a:solidFill>
                          <a:effectLst/>
                          <a:latin typeface="Arial" panose="020B0604020202020204" pitchFamily="34" charset="0"/>
                          <a:ea typeface="+mn-ea"/>
                          <a:cs typeface="Arial" panose="020B0604020202020204" pitchFamily="34" charset="0"/>
                        </a:rPr>
                        <a:t>VRU ‘at risk’ activity (in terms of sustainability) can be identified and raised</a:t>
                      </a:r>
                      <a:r>
                        <a:rPr lang="en-GB" sz="2000" kern="1200" baseline="0">
                          <a:solidFill>
                            <a:schemeClr val="bg1"/>
                          </a:solidFill>
                          <a:effectLst/>
                          <a:latin typeface="Arial" panose="020B0604020202020204" pitchFamily="34" charset="0"/>
                          <a:ea typeface="+mn-ea"/>
                          <a:cs typeface="Arial" panose="020B0604020202020204" pitchFamily="34" charset="0"/>
                        </a:rPr>
                        <a:t> at </a:t>
                      </a:r>
                      <a:r>
                        <a:rPr lang="en-GB" sz="2000" kern="1200">
                          <a:solidFill>
                            <a:schemeClr val="bg1"/>
                          </a:solidFill>
                          <a:effectLst/>
                          <a:latin typeface="Arial" panose="020B0604020202020204" pitchFamily="34" charset="0"/>
                          <a:ea typeface="+mn-ea"/>
                          <a:cs typeface="Arial" panose="020B0604020202020204" pitchFamily="34" charset="0"/>
                        </a:rPr>
                        <a:t>SVRP</a:t>
                      </a:r>
                      <a:r>
                        <a:rPr lang="en-GB" sz="2000" kern="1200" baseline="0">
                          <a:solidFill>
                            <a:schemeClr val="bg1"/>
                          </a:solidFill>
                          <a:effectLst/>
                          <a:latin typeface="Arial" panose="020B0604020202020204" pitchFamily="34" charset="0"/>
                          <a:ea typeface="+mn-ea"/>
                          <a:cs typeface="Arial" panose="020B0604020202020204" pitchFamily="34" charset="0"/>
                        </a:rPr>
                        <a:t>. </a:t>
                      </a:r>
                      <a:endParaRPr lang="en-GB" sz="2000" kern="1200">
                        <a:solidFill>
                          <a:schemeClr val="bg1"/>
                        </a:solidFill>
                        <a:effectLst/>
                        <a:latin typeface="Arial" panose="020B0604020202020204" pitchFamily="34" charset="0"/>
                        <a:ea typeface="+mn-ea"/>
                        <a:cs typeface="Arial" panose="020B0604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A3A47"/>
                    </a:solidFill>
                  </a:tcPr>
                </a:tc>
                <a:extLst>
                  <a:ext uri="{0D108BD9-81ED-4DB2-BD59-A6C34878D82A}">
                    <a16:rowId xmlns:a16="http://schemas.microsoft.com/office/drawing/2014/main" val="600866670"/>
                  </a:ext>
                </a:extLst>
              </a:tr>
            </a:tbl>
          </a:graphicData>
        </a:graphic>
      </p:graphicFrame>
      <p:sp>
        <p:nvSpPr>
          <p:cNvPr id="4" name="Title 1"/>
          <p:cNvSpPr>
            <a:spLocks noGrp="1"/>
          </p:cNvSpPr>
          <p:nvPr>
            <p:ph type="title"/>
          </p:nvPr>
        </p:nvSpPr>
        <p:spPr>
          <a:xfrm>
            <a:off x="646111" y="452718"/>
            <a:ext cx="10534507" cy="760940"/>
          </a:xfrm>
        </p:spPr>
        <p:txBody>
          <a:bodyPr>
            <a:normAutofit/>
          </a:bodyPr>
          <a:lstStyle/>
          <a:p>
            <a:r>
              <a:rPr lang="en-GB" sz="3200" b="1"/>
              <a:t>Actions from previous SVRP 02/11/2023</a:t>
            </a:r>
            <a:r>
              <a:rPr lang="en-GB" sz="3200">
                <a:solidFill>
                  <a:schemeClr val="tx2"/>
                </a:solidFill>
              </a:rPr>
              <a:t> </a:t>
            </a:r>
            <a:endParaRPr lang="en-GB" sz="3200" b="1"/>
          </a:p>
        </p:txBody>
      </p:sp>
    </p:spTree>
    <p:extLst>
      <p:ext uri="{BB962C8B-B14F-4D97-AF65-F5344CB8AC3E}">
        <p14:creationId xmlns:p14="http://schemas.microsoft.com/office/powerpoint/2010/main" val="1822592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234" y="368051"/>
            <a:ext cx="9245800" cy="8705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Proposed Strategy 2024</a:t>
            </a:r>
            <a:r>
              <a:rPr kumimoji="0" lang="en-GB" sz="3200" b="1" i="0" u="none" strike="noStrike" kern="1200" cap="none" spc="0" normalizeH="0" noProof="0">
                <a:ln>
                  <a:noFill/>
                </a:ln>
                <a:solidFill>
                  <a:srgbClr val="FFFFFF"/>
                </a:solidFill>
                <a:effectLst/>
                <a:uLnTx/>
                <a:uFillTx/>
                <a:latin typeface="Arial" panose="020B0604020202020204" pitchFamily="34" charset="0"/>
                <a:ea typeface="+mj-ea"/>
                <a:cs typeface="Arial" panose="020B0604020202020204" pitchFamily="34" charset="0"/>
              </a:rPr>
              <a:t> – 2025</a:t>
            </a:r>
            <a:endParaRPr kumimoji="0" lang="en-GB"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9" name="Content Placeholder 2"/>
          <p:cNvSpPr txBox="1">
            <a:spLocks/>
          </p:cNvSpPr>
          <p:nvPr/>
        </p:nvSpPr>
        <p:spPr>
          <a:xfrm>
            <a:off x="500234" y="1358958"/>
            <a:ext cx="11270587" cy="4195481"/>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24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Enable the VRP to meet our data sharing obligations under the SVD</a:t>
            </a:r>
          </a:p>
          <a:p>
            <a:pPr marR="0" lvl="0"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24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Deliver a core suite of products cross-partnership</a:t>
            </a:r>
          </a:p>
          <a:p>
            <a:pPr marR="0" lvl="0"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24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Build a community of users across the partnership</a:t>
            </a:r>
          </a:p>
          <a:p>
            <a:pPr marR="0" lvl="0"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24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Demonstrate how HIOWT can support effective research into risk and protective factors</a:t>
            </a:r>
          </a:p>
          <a:p>
            <a:pPr marR="0" lvl="0"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24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Develop a sustainability plan for 2025</a:t>
            </a:r>
            <a:r>
              <a:rPr kumimoji="0" lang="en-GB" sz="2400" b="0" i="0" u="none" strike="noStrike" kern="1200" cap="none" spc="0" normalizeH="0" noProof="0">
                <a:ln>
                  <a:noFill/>
                </a:ln>
                <a:solidFill>
                  <a:srgbClr val="FFFFFF"/>
                </a:solidFill>
                <a:effectLst/>
                <a:uLnTx/>
                <a:uFillTx/>
                <a:latin typeface="Arial" panose="020B0604020202020204" pitchFamily="34" charset="0"/>
                <a:ea typeface="+mj-ea"/>
                <a:cs typeface="Arial" panose="020B0604020202020204" pitchFamily="34" charset="0"/>
              </a:rPr>
              <a:t> – 2026. </a:t>
            </a:r>
          </a:p>
          <a:p>
            <a:pPr marR="0" lvl="0"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23902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43036206"/>
              </p:ext>
            </p:extLst>
          </p:nvPr>
        </p:nvGraphicFramePr>
        <p:xfrm>
          <a:off x="427167" y="1005841"/>
          <a:ext cx="7270418" cy="4638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4079883436"/>
              </p:ext>
            </p:extLst>
          </p:nvPr>
        </p:nvGraphicFramePr>
        <p:xfrm>
          <a:off x="8094132" y="3100647"/>
          <a:ext cx="3685003" cy="25436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itle 1"/>
          <p:cNvSpPr>
            <a:spLocks noGrp="1"/>
          </p:cNvSpPr>
          <p:nvPr>
            <p:ph type="title"/>
          </p:nvPr>
        </p:nvSpPr>
        <p:spPr>
          <a:xfrm>
            <a:off x="427167" y="220122"/>
            <a:ext cx="7270418" cy="541878"/>
          </a:xfrm>
        </p:spPr>
        <p:txBody>
          <a:bodyPr>
            <a:noAutofit/>
          </a:bodyPr>
          <a:lstStyle/>
          <a:p>
            <a:r>
              <a:rPr lang="en-GB" sz="3200" b="1"/>
              <a:t>Steps to join HIOWT</a:t>
            </a:r>
          </a:p>
        </p:txBody>
      </p:sp>
      <p:sp>
        <p:nvSpPr>
          <p:cNvPr id="10" name="Content Placeholder 2"/>
          <p:cNvSpPr txBox="1">
            <a:spLocks/>
          </p:cNvSpPr>
          <p:nvPr/>
        </p:nvSpPr>
        <p:spPr>
          <a:xfrm>
            <a:off x="8094132" y="1005841"/>
            <a:ext cx="3793068" cy="1920238"/>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R="0" lvl="0" algn="just"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180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Organisation SPOC</a:t>
            </a:r>
          </a:p>
          <a:p>
            <a:pPr marR="0" lvl="0" algn="just"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180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Senior Lead</a:t>
            </a:r>
          </a:p>
          <a:p>
            <a:pPr marR="0" lvl="0" algn="just"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180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Technical POC</a:t>
            </a:r>
          </a:p>
          <a:p>
            <a:pPr marR="0" lvl="0" algn="just"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180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IG / Data Protection</a:t>
            </a:r>
          </a:p>
          <a:p>
            <a:pPr marR="0" lvl="0" algn="just" defTabSz="457200" rtl="0" eaLnBrk="1" fontAlgn="auto" latinLnBrk="0" hangingPunct="1">
              <a:lnSpc>
                <a:spcPct val="100000"/>
              </a:lnSpc>
              <a:spcBef>
                <a:spcPts val="1000"/>
              </a:spcBef>
              <a:spcAft>
                <a:spcPts val="0"/>
              </a:spcAft>
              <a:buClr>
                <a:srgbClr val="FFFFFF">
                  <a:lumMod val="40000"/>
                  <a:lumOff val="60000"/>
                </a:srgbClr>
              </a:buClr>
              <a:buSzPct val="80000"/>
              <a:buFont typeface="Wingdings" panose="05000000000000000000" pitchFamily="2" charset="2"/>
              <a:buChar char="Ø"/>
              <a:tabLst/>
              <a:defRPr/>
            </a:pPr>
            <a:r>
              <a:rPr kumimoji="0" lang="en-GB" sz="180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Reporting team / analyst</a:t>
            </a:r>
          </a:p>
        </p:txBody>
      </p:sp>
    </p:spTree>
    <p:extLst>
      <p:ext uri="{BB962C8B-B14F-4D97-AF65-F5344CB8AC3E}">
        <p14:creationId xmlns:p14="http://schemas.microsoft.com/office/powerpoint/2010/main" val="1996109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290946"/>
            <a:ext cx="11114117" cy="731520"/>
          </a:xfrm>
        </p:spPr>
        <p:txBody>
          <a:bodyPr>
            <a:normAutofit/>
          </a:bodyPr>
          <a:lstStyle/>
          <a:p>
            <a:r>
              <a:rPr lang="en-GB" sz="3200" b="1"/>
              <a:t>Engagement Update</a:t>
            </a:r>
          </a:p>
        </p:txBody>
      </p:sp>
      <p:sp>
        <p:nvSpPr>
          <p:cNvPr id="4" name="TextBox 3">
            <a:extLst>
              <a:ext uri="{FF2B5EF4-FFF2-40B4-BE49-F238E27FC236}">
                <a16:creationId xmlns:a16="http://schemas.microsoft.com/office/drawing/2014/main" id="{E7810286-DC73-AADE-E76A-A4B489FC5A78}"/>
              </a:ext>
            </a:extLst>
          </p:cNvPr>
          <p:cNvSpPr txBox="1"/>
          <p:nvPr/>
        </p:nvSpPr>
        <p:spPr>
          <a:xfrm>
            <a:off x="434223" y="1028520"/>
            <a:ext cx="3264942" cy="4487483"/>
          </a:xfrm>
          <a:prstGeom prst="rect">
            <a:avLst/>
          </a:prstGeom>
          <a:noFill/>
          <a:ln>
            <a:solidFill>
              <a:schemeClr val="tx2"/>
            </a:solidFill>
          </a:ln>
        </p:spPr>
        <p:txBody>
          <a:bodyPr wrap="square" lIns="91440" tIns="45720" rIns="91440" bIns="4572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tx2"/>
                </a:solidFill>
                <a:effectLst/>
                <a:uLnTx/>
                <a:uFillTx/>
                <a:latin typeface="Arial"/>
                <a:cs typeface="Arial"/>
              </a:rPr>
              <a:t>Short</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a:solidFill>
                <a:srgbClr val="92D050"/>
              </a:solidFill>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92D050"/>
                </a:solidFill>
                <a:effectLst/>
                <a:uLnTx/>
                <a:uFillTx/>
                <a:latin typeface="Arial"/>
                <a:cs typeface="Arial"/>
              </a:rPr>
              <a:t>Map existing partnership engagement with communities and </a:t>
            </a:r>
            <a:r>
              <a:rPr lang="en-GB" b="1" kern="0">
                <a:solidFill>
                  <a:srgbClr val="92D050"/>
                </a:solidFill>
                <a:latin typeface="Arial"/>
                <a:cs typeface="Arial"/>
              </a:rPr>
              <a:t>young people</a:t>
            </a:r>
            <a:endParaRPr kumimoji="0" lang="en-GB" sz="1800" b="1" i="0" u="none" strike="noStrike" kern="0" cap="none" spc="0" normalizeH="0" baseline="0" noProof="0">
              <a:ln>
                <a:noFill/>
              </a:ln>
              <a:solidFill>
                <a:srgbClr val="92D05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92D050"/>
                </a:solidFill>
                <a:effectLst/>
                <a:uLnTx/>
                <a:uFillTx/>
                <a:latin typeface="Arial" panose="020B0604020202020204" pitchFamily="34" charset="0"/>
                <a:cs typeface="Arial" panose="020B0604020202020204" pitchFamily="34" charset="0"/>
              </a:rPr>
              <a:t>Understand gaps and barriers, to ensure more meaningful, inclusive engagement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srgbClr val="92D05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92D050"/>
                </a:solidFill>
                <a:effectLst/>
                <a:uLnTx/>
                <a:uFillTx/>
                <a:latin typeface="Arial" panose="020B0604020202020204" pitchFamily="34" charset="0"/>
                <a:cs typeface="Arial" panose="020B0604020202020204" pitchFamily="34" charset="0"/>
              </a:rPr>
              <a:t>Localised engagement with communities and young people</a:t>
            </a:r>
            <a:endParaRPr kumimoji="0" lang="en-GB" sz="1800" b="0" i="0" u="none" strike="noStrike" kern="0" cap="none" spc="0" normalizeH="0" baseline="0" noProof="0">
              <a:ln>
                <a:noFill/>
              </a:ln>
              <a:solidFill>
                <a:srgbClr val="92D050"/>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BEE4AE-8F96-707B-431F-967AA9626B3F}"/>
              </a:ext>
            </a:extLst>
          </p:cNvPr>
          <p:cNvSpPr txBox="1"/>
          <p:nvPr/>
        </p:nvSpPr>
        <p:spPr>
          <a:xfrm>
            <a:off x="3965171" y="1022466"/>
            <a:ext cx="3466407" cy="4493537"/>
          </a:xfrm>
          <a:prstGeom prst="rect">
            <a:avLst/>
          </a:prstGeom>
          <a:noFill/>
          <a:ln>
            <a:solidFill>
              <a:schemeClr val="tx2"/>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Medium</a:t>
            </a:r>
          </a:p>
          <a:p>
            <a:pPr marL="0" marR="0" lvl="0" indent="0" defTabSz="914400" eaLnBrk="1" fontAlgn="auto" latinLnBrk="0" hangingPunct="1">
              <a:lnSpc>
                <a:spcPct val="100000"/>
              </a:lnSpc>
              <a:spcBef>
                <a:spcPts val="0"/>
              </a:spcBef>
              <a:spcAft>
                <a:spcPts val="0"/>
              </a:spcAft>
              <a:buClrTx/>
              <a:buSzTx/>
              <a:buFontTx/>
              <a:buNone/>
              <a:tabLst/>
              <a:defRPr/>
            </a:pPr>
            <a:endParaRPr lang="en-GB" b="1" kern="0">
              <a:solidFill>
                <a:srgbClr val="FFC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rPr>
              <a:t>Develop </a:t>
            </a:r>
            <a:r>
              <a:rPr lang="en-GB" b="1" kern="0">
                <a:solidFill>
                  <a:srgbClr val="FFC000"/>
                </a:solidFill>
                <a:latin typeface="Arial" panose="020B0604020202020204" pitchFamily="34" charset="0"/>
                <a:cs typeface="Arial" panose="020B0604020202020204" pitchFamily="34" charset="0"/>
              </a:rPr>
              <a:t>m</a:t>
            </a:r>
            <a:r>
              <a:rPr kumimoji="0" lang="en-GB" sz="1800" b="1"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rPr>
              <a:t>ethods of engagement to survey HIPS communities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rPr>
              <a:t>Ensure community voice captures cohorts most impacted by violence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rPr>
              <a:t>Use this data to develop an evidence base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rPr>
              <a:t>Consider key VCSE organisations to work with local communities</a:t>
            </a:r>
            <a:endParaRPr kumimoji="0" lang="en-GB" sz="1800" b="0" i="0" u="none" strike="noStrike" kern="0" cap="none" spc="0" normalizeH="0" baseline="0" noProof="0">
              <a:ln>
                <a:noFill/>
              </a:ln>
              <a:solidFill>
                <a:srgbClr val="FFC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7EC6384-15CE-8CD2-2EB2-B966EDCE13F1}"/>
              </a:ext>
            </a:extLst>
          </p:cNvPr>
          <p:cNvSpPr txBox="1"/>
          <p:nvPr/>
        </p:nvSpPr>
        <p:spPr>
          <a:xfrm>
            <a:off x="7697584" y="1022466"/>
            <a:ext cx="3674227" cy="4493538"/>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FFC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Consistent </a:t>
            </a:r>
            <a:r>
              <a:rPr lang="en-GB" b="1">
                <a:solidFill>
                  <a:srgbClr val="FFC000"/>
                </a:solidFill>
                <a:latin typeface="Arial" panose="020B0604020202020204" pitchFamily="34" charset="0"/>
                <a:cs typeface="Arial" panose="020B0604020202020204" pitchFamily="34" charset="0"/>
              </a:rPr>
              <a:t>m</a:t>
            </a:r>
            <a:r>
              <a:rPr kumimoji="0" lang="en-GB"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ethod to survey HIPS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Results inform SNA, activity and commissioned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Embed views into the Response Strategy</a:t>
            </a:r>
            <a:r>
              <a:rPr kumimoji="0" lang="en-GB" sz="18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&amp; </a:t>
            </a:r>
            <a:r>
              <a:rPr kumimoji="0" lang="en-GB"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governance arrangements, and communities should support design of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Partners develop community hubs </a:t>
            </a:r>
            <a:r>
              <a:rPr lang="en-GB" b="1">
                <a:solidFill>
                  <a:srgbClr val="FF0000"/>
                </a:solidFill>
                <a:latin typeface="Arial" panose="020B0604020202020204" pitchFamily="34" charset="0"/>
                <a:cs typeface="Arial" panose="020B0604020202020204" pitchFamily="34" charset="0"/>
              </a:rPr>
              <a:t>&amp; </a:t>
            </a:r>
            <a:r>
              <a:rPr kumimoji="0" lang="en-GB"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spaces</a:t>
            </a:r>
            <a:r>
              <a:rPr kumimoji="0" lang="en-GB" sz="18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and </a:t>
            </a:r>
            <a:r>
              <a:rPr kumimoji="0" lang="en-GB"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share community assets</a:t>
            </a:r>
            <a:endParaRPr kumimoji="0" lang="en-GB"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9755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9933" t="28790" r="7175" b="19252"/>
          <a:stretch/>
        </p:blipFill>
        <p:spPr>
          <a:xfrm>
            <a:off x="646111" y="1294646"/>
            <a:ext cx="10553026" cy="4146487"/>
          </a:xfrm>
          <a:prstGeom prst="rect">
            <a:avLst/>
          </a:prstGeom>
        </p:spPr>
      </p:pic>
      <p:sp>
        <p:nvSpPr>
          <p:cNvPr id="4" name="Title 1"/>
          <p:cNvSpPr>
            <a:spLocks noGrp="1"/>
          </p:cNvSpPr>
          <p:nvPr>
            <p:ph type="title"/>
          </p:nvPr>
        </p:nvSpPr>
        <p:spPr>
          <a:xfrm>
            <a:off x="646111" y="452718"/>
            <a:ext cx="10553026" cy="660858"/>
          </a:xfrm>
        </p:spPr>
        <p:txBody>
          <a:bodyPr>
            <a:normAutofit/>
          </a:bodyPr>
          <a:lstStyle/>
          <a:p>
            <a:r>
              <a:rPr lang="en-GB" sz="3200" b="1"/>
              <a:t>Engagement Model </a:t>
            </a:r>
          </a:p>
        </p:txBody>
      </p:sp>
    </p:spTree>
    <p:extLst>
      <p:ext uri="{BB962C8B-B14F-4D97-AF65-F5344CB8AC3E}">
        <p14:creationId xmlns:p14="http://schemas.microsoft.com/office/powerpoint/2010/main" val="180615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3" y="315884"/>
            <a:ext cx="10567756" cy="764771"/>
          </a:xfrm>
        </p:spPr>
        <p:txBody>
          <a:bodyPr>
            <a:noAutofit/>
          </a:bodyPr>
          <a:lstStyle/>
          <a:p>
            <a:r>
              <a:rPr lang="en-GB" sz="3200" b="1"/>
              <a:t>Communications Update</a:t>
            </a:r>
            <a:br>
              <a:rPr lang="en-GB" sz="3200" b="1"/>
            </a:br>
            <a:endParaRPr lang="en-GB" sz="3200" b="1"/>
          </a:p>
        </p:txBody>
      </p:sp>
      <p:sp>
        <p:nvSpPr>
          <p:cNvPr id="6" name="Content Placeholder 5">
            <a:extLst>
              <a:ext uri="{FF2B5EF4-FFF2-40B4-BE49-F238E27FC236}">
                <a16:creationId xmlns:a16="http://schemas.microsoft.com/office/drawing/2014/main" id="{E7810286-DC73-AADE-E76A-A4B489FC5A78}"/>
              </a:ext>
            </a:extLst>
          </p:cNvPr>
          <p:cNvSpPr txBox="1">
            <a:spLocks noGrp="1"/>
          </p:cNvSpPr>
          <p:nvPr>
            <p:ph idx="1"/>
          </p:nvPr>
        </p:nvSpPr>
        <p:spPr>
          <a:xfrm>
            <a:off x="646113" y="1081088"/>
            <a:ext cx="3077989" cy="3785219"/>
          </a:xfrm>
          <a:prstGeom prst="rect">
            <a:avLst/>
          </a:prstGeom>
          <a:noFill/>
          <a:ln>
            <a:solidFill>
              <a:schemeClr val="tx2"/>
            </a:solidFill>
          </a:ln>
        </p:spPr>
        <p:txBody>
          <a:bodyPr wrap="square" lIns="91440" tIns="45720" rIns="91440" bIns="4572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tx2"/>
                </a:solidFill>
                <a:effectLst/>
                <a:uLnTx/>
                <a:uFillTx/>
                <a:latin typeface="Arial"/>
                <a:cs typeface="Arial"/>
              </a:rPr>
              <a:t>Short</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800" b="1" kern="0">
              <a:solidFill>
                <a:schemeClr val="tx2"/>
              </a:solidFill>
              <a:latin typeface="Arial"/>
              <a:cs typeface="Arial"/>
            </a:endParaRPr>
          </a:p>
          <a:p>
            <a:pPr marL="0" indent="0" defTabSz="914400">
              <a:spcBef>
                <a:spcPts val="0"/>
              </a:spcBef>
              <a:buClrTx/>
              <a:buSzTx/>
              <a:buNone/>
              <a:defRPr/>
            </a:pPr>
            <a:r>
              <a:rPr lang="en-GB" sz="1800" b="1">
                <a:solidFill>
                  <a:srgbClr val="92D050"/>
                </a:solidFill>
              </a:rPr>
              <a:t>Create VRP brand</a:t>
            </a:r>
          </a:p>
          <a:p>
            <a:pPr marL="0" indent="0" defTabSz="914400">
              <a:spcBef>
                <a:spcPts val="0"/>
              </a:spcBef>
              <a:buClrTx/>
              <a:buSzTx/>
              <a:buNone/>
              <a:defRPr/>
            </a:pPr>
            <a:endParaRPr lang="en-GB" sz="800" b="1">
              <a:solidFill>
                <a:srgbClr val="92D050"/>
              </a:solidFill>
            </a:endParaRPr>
          </a:p>
          <a:p>
            <a:pPr marL="0" indent="0" defTabSz="914400">
              <a:spcBef>
                <a:spcPts val="0"/>
              </a:spcBef>
              <a:buClrTx/>
              <a:buSzTx/>
              <a:buNone/>
              <a:defRPr/>
            </a:pPr>
            <a:r>
              <a:rPr lang="en-GB" sz="1800" b="1">
                <a:solidFill>
                  <a:srgbClr val="FFC000"/>
                </a:solidFill>
              </a:rPr>
              <a:t>Comms &amp; Engagement working groups to develop Comms Strategy</a:t>
            </a:r>
          </a:p>
          <a:p>
            <a:pPr marL="0" indent="0" defTabSz="914400">
              <a:spcBef>
                <a:spcPts val="0"/>
              </a:spcBef>
              <a:buClrTx/>
              <a:buSzTx/>
              <a:buNone/>
              <a:defRPr/>
            </a:pPr>
            <a:endParaRPr lang="en-GB" sz="1800" b="1">
              <a:solidFill>
                <a:srgbClr val="92D05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tx2"/>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b="1" kern="0">
              <a:solidFill>
                <a:srgbClr val="92D050"/>
              </a:solidFill>
              <a:latin typeface="Arial"/>
              <a:cs typeface="Arial"/>
            </a:endParaRPr>
          </a:p>
        </p:txBody>
      </p:sp>
      <p:sp>
        <p:nvSpPr>
          <p:cNvPr id="7" name="TextBox 6">
            <a:extLst>
              <a:ext uri="{FF2B5EF4-FFF2-40B4-BE49-F238E27FC236}">
                <a16:creationId xmlns:a16="http://schemas.microsoft.com/office/drawing/2014/main" id="{04BEE4AE-8F96-707B-431F-967AA9626B3F}"/>
              </a:ext>
            </a:extLst>
          </p:cNvPr>
          <p:cNvSpPr txBox="1"/>
          <p:nvPr/>
        </p:nvSpPr>
        <p:spPr>
          <a:xfrm>
            <a:off x="4002578" y="1080655"/>
            <a:ext cx="3466407" cy="3785652"/>
          </a:xfrm>
          <a:prstGeom prst="rect">
            <a:avLst/>
          </a:prstGeom>
          <a:noFill/>
          <a:ln>
            <a:solidFill>
              <a:schemeClr val="tx2"/>
            </a:solidFill>
          </a:ln>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Medium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a:p>
            <a:pPr lvl="0">
              <a:defRPr/>
            </a:pPr>
            <a:r>
              <a:rPr lang="en-GB" b="1">
                <a:solidFill>
                  <a:srgbClr val="92D050"/>
                </a:solidFill>
                <a:latin typeface="Arial" panose="020B0604020202020204" pitchFamily="34" charset="0"/>
                <a:cs typeface="Arial" panose="020B0604020202020204" pitchFamily="34" charset="0"/>
              </a:rPr>
              <a:t>Create VRP website and launch this to communicate with partners and the public</a:t>
            </a:r>
          </a:p>
          <a:p>
            <a:pPr lvl="0">
              <a:defRPr/>
            </a:pPr>
            <a:endParaRPr lang="en-GB" sz="1050" b="1">
              <a:latin typeface="Arial" panose="020B0604020202020204" pitchFamily="34" charset="0"/>
              <a:cs typeface="Arial" panose="020B0604020202020204" pitchFamily="34" charset="0"/>
            </a:endParaRPr>
          </a:p>
          <a:p>
            <a:pPr lvl="0">
              <a:defRPr/>
            </a:pPr>
            <a:r>
              <a:rPr lang="en-GB" b="1">
                <a:solidFill>
                  <a:srgbClr val="FFC000"/>
                </a:solidFill>
                <a:latin typeface="Arial" panose="020B0604020202020204" pitchFamily="34" charset="0"/>
                <a:cs typeface="Arial" panose="020B0604020202020204" pitchFamily="34" charset="0"/>
              </a:rPr>
              <a:t>Highlight work of key partners in the VRP meeting the Serious Violence Duty</a:t>
            </a:r>
            <a:endParaRPr kumimoji="0" lang="en-GB" sz="1800" b="1"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b="1" kern="0">
              <a:solidFill>
                <a:srgbClr val="FFC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4BEE4AE-8F96-707B-431F-967AA9626B3F}"/>
              </a:ext>
            </a:extLst>
          </p:cNvPr>
          <p:cNvSpPr txBox="1"/>
          <p:nvPr/>
        </p:nvSpPr>
        <p:spPr>
          <a:xfrm>
            <a:off x="7747461" y="1080655"/>
            <a:ext cx="3466407" cy="3785652"/>
          </a:xfrm>
          <a:prstGeom prst="rect">
            <a:avLst/>
          </a:prstGeom>
          <a:noFill/>
          <a:ln>
            <a:solidFill>
              <a:schemeClr val="tx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a:solidFill>
                  <a:schemeClr val="tx2"/>
                </a:solidFill>
                <a:latin typeface="Arial" panose="020B0604020202020204" pitchFamily="34" charset="0"/>
                <a:cs typeface="Arial" panose="020B0604020202020204" pitchFamily="34" charset="0"/>
              </a:rPr>
              <a:t>Long</a:t>
            </a:r>
            <a:endParaRPr kumimoji="0" lang="en-GB" sz="1800" b="1"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b="1" kern="0">
              <a:solidFill>
                <a:srgbClr val="FFC000"/>
              </a:solidFill>
              <a:latin typeface="Arial" panose="020B0604020202020204" pitchFamily="34" charset="0"/>
              <a:cs typeface="Arial" panose="020B0604020202020204" pitchFamily="34" charset="0"/>
            </a:endParaRPr>
          </a:p>
          <a:p>
            <a:pPr lvl="0">
              <a:defRPr/>
            </a:pPr>
            <a:r>
              <a:rPr lang="en-GB" b="1">
                <a:solidFill>
                  <a:srgbClr val="FFC000"/>
                </a:solidFill>
                <a:latin typeface="Arial" panose="020B0604020202020204" pitchFamily="34" charset="0"/>
                <a:cs typeface="Arial" panose="020B0604020202020204" pitchFamily="34" charset="0"/>
              </a:rPr>
              <a:t>Celebrate the work of communities and VRP working together</a:t>
            </a:r>
          </a:p>
          <a:p>
            <a:pPr lvl="0">
              <a:defRPr/>
            </a:pPr>
            <a:endParaRPr lang="en-GB" sz="800" b="1">
              <a:latin typeface="Arial" panose="020B0604020202020204" pitchFamily="34" charset="0"/>
              <a:cs typeface="Arial" panose="020B0604020202020204" pitchFamily="34" charset="0"/>
            </a:endParaRPr>
          </a:p>
          <a:p>
            <a:pPr lvl="0">
              <a:defRPr/>
            </a:pPr>
            <a:r>
              <a:rPr lang="en-GB" b="1">
                <a:solidFill>
                  <a:srgbClr val="FF0000"/>
                </a:solidFill>
                <a:latin typeface="Arial" panose="020B0604020202020204" pitchFamily="34" charset="0"/>
                <a:cs typeface="Arial" panose="020B0604020202020204" pitchFamily="34" charset="0"/>
              </a:rPr>
              <a:t>Develop a strength-based counter-narrative, including opportunities for co-production with communities</a:t>
            </a:r>
          </a:p>
          <a:p>
            <a:pPr lvl="0">
              <a:defRPr/>
            </a:pPr>
            <a:endParaRPr lang="en-GB" sz="800" b="1">
              <a:solidFill>
                <a:srgbClr val="FF0000"/>
              </a:solidFill>
              <a:latin typeface="Arial" panose="020B0604020202020204" pitchFamily="34" charset="0"/>
              <a:cs typeface="Arial" panose="020B0604020202020204" pitchFamily="34" charset="0"/>
            </a:endParaRPr>
          </a:p>
          <a:p>
            <a:pPr lvl="0">
              <a:defRPr/>
            </a:pPr>
            <a:r>
              <a:rPr lang="en-GB" b="1">
                <a:solidFill>
                  <a:srgbClr val="FF0000"/>
                </a:solidFill>
                <a:latin typeface="Arial" panose="020B0604020202020204" pitchFamily="34" charset="0"/>
                <a:cs typeface="Arial" panose="020B0604020202020204" pitchFamily="34" charset="0"/>
              </a:rPr>
              <a:t>Develop a sustainable model for VRP Communications &amp; Engagement</a:t>
            </a:r>
            <a:endParaRPr lang="en-GB">
              <a:solidFill>
                <a:srgbClr val="FF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800" kern="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580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147156"/>
            <a:ext cx="10476317" cy="4347555"/>
          </a:xfrm>
        </p:spPr>
        <p:txBody>
          <a:bodyPr/>
          <a:lstStyle/>
          <a:p>
            <a:pPr marL="0" indent="0">
              <a:buNone/>
            </a:pPr>
            <a:r>
              <a:rPr lang="en-GB"/>
              <a:t>13</a:t>
            </a:r>
            <a:r>
              <a:rPr lang="en-GB" baseline="30000"/>
              <a:t>th</a:t>
            </a:r>
            <a:r>
              <a:rPr lang="en-GB"/>
              <a:t> – 19</a:t>
            </a:r>
            <a:r>
              <a:rPr lang="en-GB" baseline="30000"/>
              <a:t>th</a:t>
            </a:r>
            <a:r>
              <a:rPr lang="en-GB"/>
              <a:t> May 2024</a:t>
            </a:r>
          </a:p>
          <a:p>
            <a:pPr marL="0" indent="0">
              <a:buNone/>
            </a:pPr>
            <a:endParaRPr lang="en-GB"/>
          </a:p>
        </p:txBody>
      </p:sp>
      <p:sp>
        <p:nvSpPr>
          <p:cNvPr id="4" name="Title 1"/>
          <p:cNvSpPr>
            <a:spLocks noGrp="1"/>
          </p:cNvSpPr>
          <p:nvPr>
            <p:ph type="title"/>
          </p:nvPr>
        </p:nvSpPr>
        <p:spPr>
          <a:xfrm>
            <a:off x="646112" y="452718"/>
            <a:ext cx="8855336" cy="694438"/>
          </a:xfrm>
        </p:spPr>
        <p:txBody>
          <a:bodyPr>
            <a:noAutofit/>
          </a:bodyPr>
          <a:lstStyle/>
          <a:p>
            <a:r>
              <a:rPr lang="en-GB" sz="3200" b="1"/>
              <a:t>Op Sceptre Knife Crime Awareness Week </a:t>
            </a:r>
            <a:br>
              <a:rPr lang="en-GB" sz="3200" b="1"/>
            </a:br>
            <a:endParaRPr lang="en-GB" sz="3200" b="1"/>
          </a:p>
        </p:txBody>
      </p:sp>
      <p:pic>
        <p:nvPicPr>
          <p:cNvPr id="5" name="Picture 4"/>
          <p:cNvPicPr>
            <a:picLocks noChangeAspect="1"/>
          </p:cNvPicPr>
          <p:nvPr/>
        </p:nvPicPr>
        <p:blipFill>
          <a:blip r:embed="rId2"/>
          <a:stretch>
            <a:fillRect/>
          </a:stretch>
        </p:blipFill>
        <p:spPr>
          <a:xfrm>
            <a:off x="8859856" y="452718"/>
            <a:ext cx="2834886" cy="1859441"/>
          </a:xfrm>
          <a:prstGeom prst="rect">
            <a:avLst/>
          </a:prstGeom>
          <a:ln w="19050">
            <a:solidFill>
              <a:schemeClr val="tx2"/>
            </a:solidFill>
          </a:ln>
        </p:spPr>
      </p:pic>
      <p:pic>
        <p:nvPicPr>
          <p:cNvPr id="6" name="Picture 5"/>
          <p:cNvPicPr>
            <a:picLocks noChangeAspect="1"/>
          </p:cNvPicPr>
          <p:nvPr/>
        </p:nvPicPr>
        <p:blipFill rotWithShape="1">
          <a:blip r:embed="rId3"/>
          <a:srcRect l="23657" t="41829" r="14259" b="22469"/>
          <a:stretch/>
        </p:blipFill>
        <p:spPr>
          <a:xfrm>
            <a:off x="648700" y="2565366"/>
            <a:ext cx="8277660" cy="2929345"/>
          </a:xfrm>
          <a:prstGeom prst="rect">
            <a:avLst/>
          </a:prstGeom>
        </p:spPr>
      </p:pic>
    </p:spTree>
    <p:extLst>
      <p:ext uri="{BB962C8B-B14F-4D97-AF65-F5344CB8AC3E}">
        <p14:creationId xmlns:p14="http://schemas.microsoft.com/office/powerpoint/2010/main" val="379432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13658"/>
            <a:ext cx="10534506" cy="4397433"/>
          </a:xfrm>
        </p:spPr>
        <p:txBody>
          <a:bodyPr/>
          <a:lstStyle/>
          <a:p>
            <a:pPr>
              <a:buFont typeface="Wingdings" panose="05000000000000000000" pitchFamily="2" charset="2"/>
              <a:buChar char="Ø"/>
            </a:pPr>
            <a:r>
              <a:rPr lang="en-GB">
                <a:solidFill>
                  <a:schemeClr val="tx2"/>
                </a:solidFill>
              </a:rPr>
              <a:t>VRU &amp; SVD HIPS-wide grant funded interventions</a:t>
            </a:r>
            <a:br>
              <a:rPr lang="en-GB"/>
            </a:br>
            <a:r>
              <a:rPr lang="en-GB">
                <a:solidFill>
                  <a:schemeClr val="accent3"/>
                </a:solidFill>
              </a:rPr>
              <a:t>Choices – Year 6 &amp; 7 Schools Project</a:t>
            </a:r>
            <a:br>
              <a:rPr lang="en-GB">
                <a:solidFill>
                  <a:schemeClr val="accent3"/>
                </a:solidFill>
              </a:rPr>
            </a:br>
            <a:r>
              <a:rPr lang="en-GB">
                <a:solidFill>
                  <a:schemeClr val="accent3"/>
                </a:solidFill>
              </a:rPr>
              <a:t>RESET – Custody Navigators Intervention</a:t>
            </a:r>
            <a:br>
              <a:rPr lang="en-GB">
                <a:solidFill>
                  <a:schemeClr val="accent3"/>
                </a:solidFill>
              </a:rPr>
            </a:br>
            <a:r>
              <a:rPr lang="en-GB">
                <a:solidFill>
                  <a:schemeClr val="accent3"/>
                </a:solidFill>
              </a:rPr>
              <a:t>A &amp; E and ED111 Navigators</a:t>
            </a:r>
            <a:br>
              <a:rPr lang="en-GB">
                <a:solidFill>
                  <a:schemeClr val="accent3"/>
                </a:solidFill>
              </a:rPr>
            </a:br>
            <a:r>
              <a:rPr lang="en-GB">
                <a:solidFill>
                  <a:schemeClr val="accent3"/>
                </a:solidFill>
              </a:rPr>
              <a:t>TIPS – Trauma informed practitioners with Police</a:t>
            </a:r>
          </a:p>
        </p:txBody>
      </p:sp>
      <p:sp>
        <p:nvSpPr>
          <p:cNvPr id="4" name="Title 1"/>
          <p:cNvSpPr>
            <a:spLocks noGrp="1"/>
          </p:cNvSpPr>
          <p:nvPr>
            <p:ph type="title"/>
          </p:nvPr>
        </p:nvSpPr>
        <p:spPr>
          <a:xfrm>
            <a:off x="646111" y="452718"/>
            <a:ext cx="10534507" cy="760940"/>
          </a:xfrm>
        </p:spPr>
        <p:txBody>
          <a:bodyPr>
            <a:normAutofit/>
          </a:bodyPr>
          <a:lstStyle/>
          <a:p>
            <a:r>
              <a:rPr lang="en-GB" sz="3200" b="1">
                <a:solidFill>
                  <a:schemeClr val="tx2"/>
                </a:solidFill>
              </a:rPr>
              <a:t>Interventions, Evaluations &amp; Opportunities Update</a:t>
            </a:r>
            <a:endParaRPr lang="en-GB" sz="3200" b="1"/>
          </a:p>
        </p:txBody>
      </p:sp>
      <p:pic>
        <p:nvPicPr>
          <p:cNvPr id="2" name="Picture 1"/>
          <p:cNvPicPr>
            <a:picLocks noChangeAspect="1"/>
          </p:cNvPicPr>
          <p:nvPr/>
        </p:nvPicPr>
        <p:blipFill rotWithShape="1">
          <a:blip r:embed="rId2"/>
          <a:srcRect l="22454" t="38806" r="18103" b="24816"/>
          <a:stretch/>
        </p:blipFill>
        <p:spPr>
          <a:xfrm>
            <a:off x="646111" y="2851265"/>
            <a:ext cx="9113032" cy="2884517"/>
          </a:xfrm>
          <a:prstGeom prst="rect">
            <a:avLst/>
          </a:prstGeom>
        </p:spPr>
      </p:pic>
    </p:spTree>
    <p:extLst>
      <p:ext uri="{BB962C8B-B14F-4D97-AF65-F5344CB8AC3E}">
        <p14:creationId xmlns:p14="http://schemas.microsoft.com/office/powerpoint/2010/main" val="3860471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87136805"/>
              </p:ext>
            </p:extLst>
          </p:nvPr>
        </p:nvGraphicFramePr>
        <p:xfrm>
          <a:off x="748145" y="3441469"/>
          <a:ext cx="4547062" cy="1587732"/>
        </p:xfrm>
        <a:graphic>
          <a:graphicData uri="http://schemas.openxmlformats.org/drawingml/2006/table">
            <a:tbl>
              <a:tblPr/>
              <a:tblGrid>
                <a:gridCol w="1211048">
                  <a:extLst>
                    <a:ext uri="{9D8B030D-6E8A-4147-A177-3AD203B41FA5}">
                      <a16:colId xmlns:a16="http://schemas.microsoft.com/office/drawing/2014/main" val="1545266539"/>
                    </a:ext>
                  </a:extLst>
                </a:gridCol>
                <a:gridCol w="1059802">
                  <a:extLst>
                    <a:ext uri="{9D8B030D-6E8A-4147-A177-3AD203B41FA5}">
                      <a16:colId xmlns:a16="http://schemas.microsoft.com/office/drawing/2014/main" val="3745277996"/>
                    </a:ext>
                  </a:extLst>
                </a:gridCol>
                <a:gridCol w="1138106">
                  <a:extLst>
                    <a:ext uri="{9D8B030D-6E8A-4147-A177-3AD203B41FA5}">
                      <a16:colId xmlns:a16="http://schemas.microsoft.com/office/drawing/2014/main" val="2886217239"/>
                    </a:ext>
                  </a:extLst>
                </a:gridCol>
                <a:gridCol w="1138106">
                  <a:extLst>
                    <a:ext uri="{9D8B030D-6E8A-4147-A177-3AD203B41FA5}">
                      <a16:colId xmlns:a16="http://schemas.microsoft.com/office/drawing/2014/main" val="489576723"/>
                    </a:ext>
                  </a:extLst>
                </a:gridCol>
              </a:tblGrid>
              <a:tr h="345676">
                <a:tc>
                  <a:txBody>
                    <a:bodyPr/>
                    <a:lstStyle/>
                    <a:p>
                      <a:pPr>
                        <a:spcAft>
                          <a:spcPts val="0"/>
                        </a:spcAft>
                      </a:pPr>
                      <a:endParaRPr lang="en-GB" sz="1400">
                        <a:solidFill>
                          <a:srgbClr val="2A3A47"/>
                        </a:solidFill>
                        <a:effectLst/>
                        <a:latin typeface="Arial" panose="020B060402020202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b="1">
                          <a:solidFill>
                            <a:srgbClr val="2A3A47"/>
                          </a:solidFill>
                          <a:effectLst/>
                          <a:latin typeface="Arial" panose="020B0604020202020204" pitchFamily="34" charset="0"/>
                          <a:cs typeface="Arial" panose="020B0604020202020204" pitchFamily="34" charset="0"/>
                        </a:rPr>
                        <a:t>Schools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b="1">
                          <a:solidFill>
                            <a:srgbClr val="2A3A47"/>
                          </a:solidFill>
                          <a:effectLst/>
                          <a:latin typeface="Arial" panose="020B0604020202020204" pitchFamily="34" charset="0"/>
                          <a:cs typeface="Arial" panose="020B0604020202020204" pitchFamily="34" charset="0"/>
                        </a:rPr>
                        <a:t>Pupils</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r>
                        <a:rPr lang="en-GB" sz="1400" b="1">
                          <a:solidFill>
                            <a:srgbClr val="2A3A47"/>
                          </a:solidFill>
                          <a:latin typeface="Arial" panose="020B0604020202020204" pitchFamily="34" charset="0"/>
                          <a:cs typeface="Arial" panose="020B0604020202020204" pitchFamily="34" charset="0"/>
                        </a:rPr>
                        <a:t>Teachers</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991575539"/>
                  </a:ext>
                </a:extLst>
              </a:tr>
              <a:tr h="621028">
                <a:tc>
                  <a:txBody>
                    <a:bodyPr/>
                    <a:lstStyle/>
                    <a:p>
                      <a:pPr>
                        <a:spcAft>
                          <a:spcPts val="0"/>
                        </a:spcAft>
                      </a:pPr>
                      <a:r>
                        <a:rPr lang="en-GB" sz="1400" b="1">
                          <a:solidFill>
                            <a:srgbClr val="2A3A47"/>
                          </a:solidFill>
                          <a:effectLst/>
                          <a:latin typeface="Arial" panose="020B0604020202020204" pitchFamily="34" charset="0"/>
                          <a:cs typeface="Arial" panose="020B0604020202020204" pitchFamily="34" charset="0"/>
                        </a:rPr>
                        <a:t>Hotspot</a:t>
                      </a:r>
                    </a:p>
                  </a:txBody>
                  <a:tcPr marL="68580" marR="6858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a:solidFill>
                            <a:srgbClr val="2A3A47"/>
                          </a:solidFill>
                          <a:effectLst/>
                          <a:latin typeface="Arial" panose="020B0604020202020204" pitchFamily="34" charset="0"/>
                          <a:cs typeface="Arial" panose="020B0604020202020204" pitchFamily="34" charset="0"/>
                        </a:rPr>
                        <a:t>10</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a:solidFill>
                            <a:srgbClr val="2A3A47"/>
                          </a:solidFill>
                          <a:effectLst/>
                          <a:latin typeface="Arial" panose="020B0604020202020204" pitchFamily="34" charset="0"/>
                          <a:cs typeface="Arial" panose="020B0604020202020204" pitchFamily="34" charset="0"/>
                        </a:rPr>
                        <a:t>1575</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a:solidFill>
                            <a:srgbClr val="2A3A47"/>
                          </a:solidFill>
                          <a:effectLst/>
                          <a:latin typeface="Arial" panose="020B0604020202020204" pitchFamily="34" charset="0"/>
                          <a:cs typeface="Arial" panose="020B0604020202020204" pitchFamily="34" charset="0"/>
                        </a:rPr>
                        <a:t>45</a:t>
                      </a:r>
                    </a:p>
                  </a:txBody>
                  <a:tcPr marL="68580" marR="6858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21608938"/>
                  </a:ext>
                </a:extLst>
              </a:tr>
              <a:tr h="621028">
                <a:tc>
                  <a:txBody>
                    <a:bodyPr/>
                    <a:lstStyle/>
                    <a:p>
                      <a:pPr>
                        <a:spcAft>
                          <a:spcPts val="0"/>
                        </a:spcAft>
                      </a:pPr>
                      <a:r>
                        <a:rPr lang="en-GB" sz="1400" b="1">
                          <a:solidFill>
                            <a:srgbClr val="2A3A47"/>
                          </a:solidFill>
                          <a:effectLst/>
                          <a:latin typeface="Arial" panose="020B0604020202020204" pitchFamily="34" charset="0"/>
                          <a:cs typeface="Arial" panose="020B0604020202020204" pitchFamily="34" charset="0"/>
                        </a:rPr>
                        <a:t>Target Area</a:t>
                      </a:r>
                    </a:p>
                  </a:txBody>
                  <a:tcPr marL="68580" marR="6858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a:solidFill>
                            <a:srgbClr val="2A3A47"/>
                          </a:solidFill>
                          <a:effectLst/>
                          <a:latin typeface="Arial" panose="020B0604020202020204" pitchFamily="34" charset="0"/>
                          <a:cs typeface="Arial" panose="020B0604020202020204" pitchFamily="34" charset="0"/>
                        </a:rPr>
                        <a:t>11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a:solidFill>
                            <a:srgbClr val="2A3A47"/>
                          </a:solidFill>
                          <a:effectLst/>
                          <a:latin typeface="Arial" panose="020B0604020202020204" pitchFamily="34" charset="0"/>
                          <a:cs typeface="Arial" panose="020B0604020202020204" pitchFamily="34" charset="0"/>
                        </a:rPr>
                        <a:t>1562</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spcAft>
                          <a:spcPts val="0"/>
                        </a:spcAft>
                      </a:pPr>
                      <a:r>
                        <a:rPr lang="en-GB" sz="1400">
                          <a:solidFill>
                            <a:srgbClr val="2A3A47"/>
                          </a:solidFill>
                          <a:effectLst/>
                          <a:latin typeface="Arial" panose="020B0604020202020204" pitchFamily="34" charset="0"/>
                          <a:cs typeface="Arial" panose="020B0604020202020204" pitchFamily="34" charset="0"/>
                        </a:rPr>
                        <a:t>70</a:t>
                      </a:r>
                    </a:p>
                  </a:txBody>
                  <a:tcPr marL="68580" marR="6858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57849123"/>
                  </a:ext>
                </a:extLst>
              </a:tr>
            </a:tbl>
          </a:graphicData>
        </a:graphic>
      </p:graphicFrame>
      <p:sp>
        <p:nvSpPr>
          <p:cNvPr id="4" name="Title 1"/>
          <p:cNvSpPr>
            <a:spLocks noGrp="1"/>
          </p:cNvSpPr>
          <p:nvPr>
            <p:ph type="title"/>
          </p:nvPr>
        </p:nvSpPr>
        <p:spPr>
          <a:xfrm>
            <a:off x="646111" y="299258"/>
            <a:ext cx="10534507" cy="665018"/>
          </a:xfrm>
        </p:spPr>
        <p:txBody>
          <a:bodyPr>
            <a:normAutofit/>
          </a:bodyPr>
          <a:lstStyle/>
          <a:p>
            <a:r>
              <a:rPr lang="en-GB" sz="3200" b="1">
                <a:solidFill>
                  <a:schemeClr val="tx2"/>
                </a:solidFill>
              </a:rPr>
              <a:t>Interventions Update</a:t>
            </a:r>
            <a:endParaRPr lang="en-GB" sz="3200" b="1"/>
          </a:p>
        </p:txBody>
      </p:sp>
      <p:sp>
        <p:nvSpPr>
          <p:cNvPr id="6" name="Rectangle 5"/>
          <p:cNvSpPr/>
          <p:nvPr/>
        </p:nvSpPr>
        <p:spPr>
          <a:xfrm>
            <a:off x="646110" y="675019"/>
            <a:ext cx="10692450" cy="2631490"/>
          </a:xfrm>
          <a:prstGeom prst="rect">
            <a:avLst/>
          </a:prstGeom>
        </p:spPr>
        <p:txBody>
          <a:bodyPr wrap="square">
            <a:spAutoFit/>
          </a:bodyPr>
          <a:lstStyle/>
          <a:p>
            <a:pPr marL="342900" lvl="0" indent="-342900" defTabSz="457200">
              <a:spcBef>
                <a:spcPts val="1000"/>
              </a:spcBef>
              <a:buClr>
                <a:srgbClr val="FFFFFF">
                  <a:lumMod val="40000"/>
                  <a:lumOff val="60000"/>
                </a:srgbClr>
              </a:buClr>
              <a:buSzPct val="80000"/>
              <a:buFont typeface="Wingdings" panose="05000000000000000000" pitchFamily="2" charset="2"/>
              <a:buChar char="Ø"/>
            </a:pPr>
            <a:endParaRPr lang="en-GB" sz="800">
              <a:solidFill>
                <a:srgbClr val="FFFFFF"/>
              </a:solidFill>
              <a:latin typeface="Arial" panose="020B0604020202020204" pitchFamily="34" charset="0"/>
              <a:ea typeface="+mj-ea"/>
              <a:cs typeface="Arial" panose="020B0604020202020204" pitchFamily="34" charset="0"/>
            </a:endParaRPr>
          </a:p>
          <a:p>
            <a:pPr marL="342900" lvl="0" indent="-342900" defTabSz="457200">
              <a:spcBef>
                <a:spcPts val="1000"/>
              </a:spcBef>
              <a:buClr>
                <a:srgbClr val="FFFFFF">
                  <a:lumMod val="40000"/>
                  <a:lumOff val="60000"/>
                </a:srgbClr>
              </a:buClr>
              <a:buSzPct val="80000"/>
              <a:buFont typeface="Wingdings" panose="05000000000000000000" pitchFamily="2" charset="2"/>
              <a:buChar char="Ø"/>
            </a:pPr>
            <a:r>
              <a:rPr lang="en-GB" sz="2000">
                <a:solidFill>
                  <a:srgbClr val="FFFFFF"/>
                </a:solidFill>
                <a:latin typeface="Arial" panose="020B0604020202020204" pitchFamily="34" charset="0"/>
                <a:ea typeface="+mj-ea"/>
                <a:cs typeface="Arial" panose="020B0604020202020204" pitchFamily="34" charset="0"/>
              </a:rPr>
              <a:t>Choices – 70 schools booked in going into 2025, a reach of 7000 children. Incredibly positive feedback from teachers and children. Choices was on ITV which increased interest in the programme, some schools asking to come back next year.</a:t>
            </a:r>
          </a:p>
          <a:p>
            <a:pPr marL="742950" lvl="1" indent="-285750" defTabSz="457200">
              <a:spcBef>
                <a:spcPts val="1000"/>
              </a:spcBef>
              <a:buClr>
                <a:schemeClr val="accent3"/>
              </a:buClr>
              <a:buSzPct val="80000"/>
              <a:buFont typeface="Wingdings" panose="05000000000000000000" pitchFamily="2" charset="2"/>
              <a:buChar char="§"/>
            </a:pPr>
            <a:r>
              <a:rPr lang="en-GB">
                <a:solidFill>
                  <a:schemeClr val="accent3"/>
                </a:solidFill>
                <a:latin typeface="Arial" panose="020B0604020202020204" pitchFamily="34" charset="0"/>
                <a:ea typeface="+mj-ea"/>
                <a:cs typeface="Arial" panose="020B0604020202020204" pitchFamily="34" charset="0"/>
              </a:rPr>
              <a:t>Challenge – Schools in crisis due to sick leave (Covid &amp; stress) meaning not all planned staff commitment can go ahead, schools are not able to commit to the evaluation ask </a:t>
            </a:r>
          </a:p>
          <a:p>
            <a:pPr marL="742950" lvl="1" indent="-285750" defTabSz="457200">
              <a:spcBef>
                <a:spcPts val="1000"/>
              </a:spcBef>
              <a:buClr>
                <a:schemeClr val="accent3"/>
              </a:buClr>
              <a:buSzPct val="80000"/>
              <a:buFont typeface="Wingdings" panose="05000000000000000000" pitchFamily="2" charset="2"/>
              <a:buChar char="§"/>
            </a:pPr>
            <a:r>
              <a:rPr lang="en-GB">
                <a:solidFill>
                  <a:schemeClr val="accent3"/>
                </a:solidFill>
                <a:latin typeface="Arial" panose="020B0604020202020204" pitchFamily="34" charset="0"/>
                <a:cs typeface="Arial" panose="020B0604020202020204" pitchFamily="34" charset="0"/>
              </a:rPr>
              <a:t>Hotspot and target area bookings this academic year, since the freeze on generic referrals, have increased by the following: </a:t>
            </a:r>
            <a:endParaRPr lang="en-GB">
              <a:solidFill>
                <a:schemeClr val="accent3"/>
              </a:solidFill>
              <a:latin typeface="Arial" panose="020B0604020202020204" pitchFamily="34" charset="0"/>
              <a:ea typeface="+mj-ea"/>
              <a:cs typeface="Arial" panose="020B0604020202020204" pitchFamily="34" charset="0"/>
            </a:endParaRPr>
          </a:p>
        </p:txBody>
      </p:sp>
      <p:sp>
        <p:nvSpPr>
          <p:cNvPr id="7" name="Rectangle 6"/>
          <p:cNvSpPr/>
          <p:nvPr/>
        </p:nvSpPr>
        <p:spPr>
          <a:xfrm>
            <a:off x="646110" y="4855988"/>
            <a:ext cx="10925206" cy="707886"/>
          </a:xfrm>
          <a:prstGeom prst="rect">
            <a:avLst/>
          </a:prstGeom>
        </p:spPr>
        <p:txBody>
          <a:bodyPr wrap="square">
            <a:spAutoFit/>
          </a:bodyPr>
          <a:lstStyle/>
          <a:p>
            <a:endParaRPr lang="en-GB" sz="1100">
              <a:solidFill>
                <a:srgbClr val="242424"/>
              </a:solidFill>
              <a:latin typeface="Aptos"/>
            </a:endParaRPr>
          </a:p>
          <a:p>
            <a:endParaRPr lang="en-GB" sz="1100">
              <a:solidFill>
                <a:srgbClr val="242424"/>
              </a:solidFill>
              <a:latin typeface="Aptos"/>
            </a:endParaRPr>
          </a:p>
          <a:p>
            <a:pPr marL="628650" lvl="1" indent="-171450">
              <a:buFont typeface="Wingdings" panose="05000000000000000000" pitchFamily="2" charset="2"/>
              <a:buChar char="§"/>
            </a:pPr>
            <a:r>
              <a:rPr lang="en-GB">
                <a:solidFill>
                  <a:schemeClr val="accent3"/>
                </a:solidFill>
                <a:latin typeface="Arial" panose="020B0604020202020204" pitchFamily="34" charset="0"/>
                <a:cs typeface="Arial" panose="020B0604020202020204" pitchFamily="34" charset="0"/>
              </a:rPr>
              <a:t>A further 3 schools (310 pupils &amp; 12 teachers) from target areas have committed to participate. </a:t>
            </a:r>
            <a:endParaRPr lang="en-GB" b="0" i="0">
              <a:solidFill>
                <a:schemeClr val="accent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26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224444"/>
            <a:ext cx="10684137" cy="739832"/>
          </a:xfrm>
        </p:spPr>
        <p:txBody>
          <a:bodyPr>
            <a:noAutofit/>
          </a:bodyPr>
          <a:lstStyle/>
          <a:p>
            <a:r>
              <a:rPr lang="en-GB" sz="3200" b="1">
                <a:solidFill>
                  <a:schemeClr val="tx2"/>
                </a:solidFill>
              </a:rPr>
              <a:t>Interventions Update</a:t>
            </a:r>
            <a:br>
              <a:rPr lang="en-GB" sz="3200" b="1">
                <a:solidFill>
                  <a:schemeClr val="tx2"/>
                </a:solidFill>
              </a:rPr>
            </a:br>
            <a:br>
              <a:rPr lang="en-GB" sz="3200" b="1">
                <a:solidFill>
                  <a:schemeClr val="tx2"/>
                </a:solidFill>
              </a:rPr>
            </a:br>
            <a:endParaRPr lang="en-GB" sz="3200" b="1"/>
          </a:p>
        </p:txBody>
      </p:sp>
      <p:sp>
        <p:nvSpPr>
          <p:cNvPr id="5" name="Rectangle 4"/>
          <p:cNvSpPr/>
          <p:nvPr/>
        </p:nvSpPr>
        <p:spPr>
          <a:xfrm>
            <a:off x="646111" y="666706"/>
            <a:ext cx="11008333" cy="5047536"/>
          </a:xfrm>
          <a:prstGeom prst="rect">
            <a:avLst/>
          </a:prstGeom>
        </p:spPr>
        <p:txBody>
          <a:bodyPr wrap="square">
            <a:spAutoFit/>
          </a:bodyPr>
          <a:lstStyle/>
          <a:p>
            <a:pPr marL="342900" lvl="0" indent="-342900" defTabSz="457200">
              <a:spcBef>
                <a:spcPts val="1000"/>
              </a:spcBef>
              <a:buClr>
                <a:srgbClr val="FFFFFF">
                  <a:lumMod val="40000"/>
                  <a:lumOff val="60000"/>
                </a:srgbClr>
              </a:buClr>
              <a:buSzPct val="80000"/>
              <a:buFont typeface="Wingdings" panose="05000000000000000000" pitchFamily="2" charset="2"/>
              <a:buChar char="Ø"/>
            </a:pPr>
            <a:endParaRPr lang="en-GB" sz="800">
              <a:solidFill>
                <a:srgbClr val="FFFFFF"/>
              </a:solidFill>
              <a:latin typeface="Arial" panose="020B0604020202020204" pitchFamily="34" charset="0"/>
              <a:ea typeface="+mj-ea"/>
              <a:cs typeface="Arial" panose="020B0604020202020204" pitchFamily="34" charset="0"/>
            </a:endParaRPr>
          </a:p>
          <a:p>
            <a:pPr marL="285750" lvl="0" indent="-285750" defTabSz="457200">
              <a:spcBef>
                <a:spcPts val="1000"/>
              </a:spcBef>
              <a:buClr>
                <a:srgbClr val="FFFFFF">
                  <a:lumMod val="40000"/>
                  <a:lumOff val="60000"/>
                </a:srgbClr>
              </a:buClr>
              <a:buSzPct val="80000"/>
              <a:buFont typeface="Wingdings" panose="05000000000000000000" pitchFamily="2" charset="2"/>
              <a:buChar char="Ø"/>
            </a:pPr>
            <a:r>
              <a:rPr lang="en-GB" sz="1600">
                <a:solidFill>
                  <a:srgbClr val="FFFFFF"/>
                </a:solidFill>
                <a:latin typeface="Arial" panose="020B0604020202020204" pitchFamily="34" charset="0"/>
                <a:cs typeface="Arial" panose="020B0604020202020204" pitchFamily="34" charset="0"/>
              </a:rPr>
              <a:t>RESET (Custody Navigators) –  87 individuals supported across HIPS to date with an increase in Q4 expected.  </a:t>
            </a:r>
          </a:p>
          <a:p>
            <a:pPr marL="285750" lvl="0" indent="-285750" defTabSz="457200">
              <a:spcBef>
                <a:spcPts val="1000"/>
              </a:spcBef>
              <a:buClr>
                <a:srgbClr val="FFFFFF">
                  <a:lumMod val="40000"/>
                  <a:lumOff val="60000"/>
                </a:srgbClr>
              </a:buClr>
              <a:buSzPct val="80000"/>
              <a:buFont typeface="Wingdings" panose="05000000000000000000" pitchFamily="2" charset="2"/>
              <a:buChar char="Ø"/>
            </a:pPr>
            <a:endParaRPr lang="en-GB" sz="800">
              <a:latin typeface="Arial" panose="020B0604020202020204" pitchFamily="34" charset="0"/>
              <a:cs typeface="Arial" panose="020B0604020202020204" pitchFamily="34" charset="0"/>
            </a:endParaRPr>
          </a:p>
          <a:p>
            <a:pPr marL="285750" lvl="0" indent="-285750" defTabSz="457200">
              <a:spcBef>
                <a:spcPts val="1000"/>
              </a:spcBef>
              <a:buClr>
                <a:srgbClr val="FFFFFF">
                  <a:lumMod val="40000"/>
                  <a:lumOff val="60000"/>
                </a:srgbClr>
              </a:buClr>
              <a:buSzPct val="80000"/>
              <a:buFont typeface="Wingdings" panose="05000000000000000000" pitchFamily="2" charset="2"/>
              <a:buChar char="Ø"/>
            </a:pPr>
            <a:r>
              <a:rPr lang="en-GB" sz="1600">
                <a:latin typeface="Arial" panose="020B0604020202020204" pitchFamily="34" charset="0"/>
                <a:cs typeface="Arial" panose="020B0604020202020204" pitchFamily="34" charset="0"/>
              </a:rPr>
              <a:t>For the purposes of analysing the cohort of individuals offered support they are split into three groups, those who refused to engage on offer, those who agreed and met navigator but took it no further and finally, those who accepted support and continued outside of custody with Navigator support.</a:t>
            </a:r>
            <a:br>
              <a:rPr lang="en-GB" sz="1600">
                <a:latin typeface="Arial" panose="020B0604020202020204" pitchFamily="34" charset="0"/>
                <a:cs typeface="Arial" panose="020B0604020202020204" pitchFamily="34" charset="0"/>
              </a:rPr>
            </a:br>
            <a:endParaRPr lang="en-GB" sz="1600">
              <a:latin typeface="Arial" panose="020B0604020202020204" pitchFamily="34" charset="0"/>
              <a:cs typeface="Arial" panose="020B0604020202020204" pitchFamily="34" charset="0"/>
            </a:endParaRPr>
          </a:p>
          <a:p>
            <a:pPr marL="285750" lvl="0" indent="-285750" defTabSz="457200">
              <a:spcBef>
                <a:spcPts val="1000"/>
              </a:spcBef>
              <a:buClr>
                <a:srgbClr val="FFFFFF">
                  <a:lumMod val="40000"/>
                  <a:lumOff val="60000"/>
                </a:srgbClr>
              </a:buClr>
              <a:buSzPct val="80000"/>
              <a:buFont typeface="Wingdings" panose="05000000000000000000" pitchFamily="2" charset="2"/>
              <a:buChar char="Ø"/>
            </a:pPr>
            <a:r>
              <a:rPr lang="en-GB" sz="1600">
                <a:latin typeface="Arial" panose="020B0604020202020204" pitchFamily="34" charset="0"/>
                <a:cs typeface="Arial" panose="020B0604020202020204" pitchFamily="34" charset="0"/>
              </a:rPr>
              <a:t>Among the ten most common offence types, four offences fit into the serious violence definition, indicating there are large number of individuals referred to RESET who have engaged in serious violence offences. This is consistent with the most common offence types among the RESET age demographic. These results indicate that there are specific crime types of which individuals are more likely to engage with RESET. </a:t>
            </a:r>
            <a:r>
              <a:rPr lang="en-US" sz="1600">
                <a:latin typeface="Arial" panose="020B0604020202020204" pitchFamily="34" charset="0"/>
                <a:cs typeface="Arial" panose="020B0604020202020204" pitchFamily="34" charset="0"/>
              </a:rPr>
              <a:t>​</a:t>
            </a:r>
            <a:br>
              <a:rPr lang="en-US" sz="1600">
                <a:latin typeface="Arial" panose="020B0604020202020204" pitchFamily="34" charset="0"/>
                <a:cs typeface="Arial" panose="020B0604020202020204" pitchFamily="34" charset="0"/>
              </a:rPr>
            </a:br>
            <a:endParaRPr lang="en-GB" sz="1600">
              <a:latin typeface="Arial" panose="020B0604020202020204" pitchFamily="34" charset="0"/>
              <a:cs typeface="Arial" panose="020B0604020202020204" pitchFamily="34" charset="0"/>
            </a:endParaRPr>
          </a:p>
          <a:p>
            <a:pPr marL="285750" lvl="0" indent="-285750" defTabSz="457200">
              <a:spcBef>
                <a:spcPts val="1000"/>
              </a:spcBef>
              <a:buClr>
                <a:srgbClr val="FFFFFF">
                  <a:lumMod val="40000"/>
                  <a:lumOff val="60000"/>
                </a:srgbClr>
              </a:buClr>
              <a:buSzPct val="80000"/>
              <a:buFont typeface="Wingdings" panose="05000000000000000000" pitchFamily="2" charset="2"/>
              <a:buChar char="Ø"/>
            </a:pPr>
            <a:r>
              <a:rPr lang="en-GB" sz="1600">
                <a:latin typeface="Arial" panose="020B0604020202020204" pitchFamily="34" charset="0"/>
                <a:cs typeface="Arial" panose="020B0604020202020204" pitchFamily="34" charset="0"/>
              </a:rPr>
              <a:t>Early indications suggest there may be a general upper limit to the level of harm the average individual who accepts a RESET referral will have inflicted in the past twelve months in order for that ‘reachable, teachable’ moment to have the most impact.</a:t>
            </a:r>
            <a:br>
              <a:rPr lang="en-US" sz="1600">
                <a:latin typeface="Arial" panose="020B0604020202020204" pitchFamily="34" charset="0"/>
                <a:cs typeface="Arial" panose="020B0604020202020204" pitchFamily="34" charset="0"/>
              </a:rPr>
            </a:br>
            <a:endParaRPr lang="en-US" sz="1600">
              <a:latin typeface="Arial" panose="020B0604020202020204" pitchFamily="34" charset="0"/>
              <a:cs typeface="Arial" panose="020B0604020202020204" pitchFamily="34" charset="0"/>
            </a:endParaRPr>
          </a:p>
          <a:p>
            <a:pPr marL="285750" lvl="0" indent="-285750" defTabSz="457200">
              <a:spcBef>
                <a:spcPts val="1000"/>
              </a:spcBef>
              <a:buClr>
                <a:srgbClr val="FFFFFF">
                  <a:lumMod val="40000"/>
                  <a:lumOff val="60000"/>
                </a:srgbClr>
              </a:buClr>
              <a:buSzPct val="80000"/>
              <a:buFont typeface="Wingdings" panose="05000000000000000000" pitchFamily="2" charset="2"/>
              <a:buChar char="Ø"/>
            </a:pPr>
            <a:r>
              <a:rPr lang="en-US" sz="1600">
                <a:latin typeface="Arial" panose="020B0604020202020204" pitchFamily="34" charset="0"/>
                <a:cs typeface="Arial" panose="020B0604020202020204" pitchFamily="34" charset="0"/>
              </a:rPr>
              <a:t>The journey continues in collaboration with provider and the evidence base to ensure the service is targeted appropriately at individuals at higher risk of being impacted by serious violence.</a:t>
            </a:r>
            <a:endParaRPr lang="en-GB" sz="16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718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299258"/>
            <a:ext cx="10534507" cy="665018"/>
          </a:xfrm>
        </p:spPr>
        <p:txBody>
          <a:bodyPr>
            <a:noAutofit/>
          </a:bodyPr>
          <a:lstStyle/>
          <a:p>
            <a:r>
              <a:rPr lang="en-GB" sz="3200" b="1">
                <a:solidFill>
                  <a:schemeClr val="tx2"/>
                </a:solidFill>
              </a:rPr>
              <a:t>Interventions Update</a:t>
            </a:r>
            <a:br>
              <a:rPr lang="en-GB" sz="3200" b="1">
                <a:solidFill>
                  <a:schemeClr val="tx2"/>
                </a:solidFill>
              </a:rPr>
            </a:br>
            <a:br>
              <a:rPr lang="en-GB" sz="3200" b="1">
                <a:solidFill>
                  <a:schemeClr val="tx2"/>
                </a:solidFill>
              </a:rPr>
            </a:br>
            <a:endParaRPr lang="en-GB" sz="3200" b="1"/>
          </a:p>
        </p:txBody>
      </p:sp>
      <p:sp>
        <p:nvSpPr>
          <p:cNvPr id="5" name="Rectangle 4"/>
          <p:cNvSpPr/>
          <p:nvPr/>
        </p:nvSpPr>
        <p:spPr>
          <a:xfrm>
            <a:off x="646111" y="666706"/>
            <a:ext cx="10625947" cy="4113947"/>
          </a:xfrm>
          <a:prstGeom prst="rect">
            <a:avLst/>
          </a:prstGeom>
        </p:spPr>
        <p:txBody>
          <a:bodyPr wrap="square">
            <a:spAutoFit/>
          </a:bodyPr>
          <a:lstStyle/>
          <a:p>
            <a:pPr marL="342900" lvl="0" indent="-342900" defTabSz="457200">
              <a:spcBef>
                <a:spcPts val="1000"/>
              </a:spcBef>
              <a:buClr>
                <a:srgbClr val="FFFFFF">
                  <a:lumMod val="40000"/>
                  <a:lumOff val="60000"/>
                </a:srgbClr>
              </a:buClr>
              <a:buSzPct val="80000"/>
              <a:buFont typeface="Wingdings" panose="05000000000000000000" pitchFamily="2" charset="2"/>
              <a:buChar char="Ø"/>
            </a:pPr>
            <a:endParaRPr lang="en-GB" sz="800">
              <a:solidFill>
                <a:srgbClr val="FFFFFF"/>
              </a:solidFill>
              <a:latin typeface="Arial" panose="020B0604020202020204" pitchFamily="34" charset="0"/>
              <a:ea typeface="+mj-ea"/>
              <a:cs typeface="Arial" panose="020B0604020202020204" pitchFamily="34" charset="0"/>
            </a:endParaRPr>
          </a:p>
          <a:p>
            <a:pPr marL="342900" lvl="0" indent="-342900" defTabSz="457200">
              <a:spcBef>
                <a:spcPts val="1000"/>
              </a:spcBef>
              <a:buClr>
                <a:srgbClr val="FFFFFF">
                  <a:lumMod val="40000"/>
                  <a:lumOff val="60000"/>
                </a:srgbClr>
              </a:buClr>
              <a:buSzPct val="80000"/>
              <a:buFont typeface="Wingdings" panose="05000000000000000000" pitchFamily="2" charset="2"/>
              <a:buChar char="Ø"/>
            </a:pPr>
            <a:r>
              <a:rPr lang="en-GB" sz="2000">
                <a:solidFill>
                  <a:srgbClr val="FFFFFF"/>
                </a:solidFill>
                <a:latin typeface="Arial" panose="020B0604020202020204" pitchFamily="34" charset="0"/>
                <a:ea typeface="+mj-ea"/>
                <a:cs typeface="Arial" panose="020B0604020202020204" pitchFamily="34" charset="0"/>
              </a:rPr>
              <a:t>A&amp;E Navigators (</a:t>
            </a:r>
            <a:r>
              <a:rPr lang="en-GB" sz="2000">
                <a:solidFill>
                  <a:srgbClr val="FFFFFF"/>
                </a:solidFill>
                <a:latin typeface="Arial" panose="020B0604020202020204" pitchFamily="34" charset="0"/>
                <a:cs typeface="Arial" panose="020B0604020202020204" pitchFamily="34" charset="0"/>
              </a:rPr>
              <a:t>ED111) – 1</a:t>
            </a:r>
            <a:r>
              <a:rPr lang="en-GB" sz="2000">
                <a:solidFill>
                  <a:srgbClr val="FFFFFF"/>
                </a:solidFill>
                <a:latin typeface="Arial" panose="020B0604020202020204" pitchFamily="34" charset="0"/>
                <a:ea typeface="+mj-ea"/>
                <a:cs typeface="Arial" panose="020B0604020202020204" pitchFamily="34" charset="0"/>
              </a:rPr>
              <a:t>579 young people reached this year, with 83% of YP having improved scores on the Mental Health Pain Scale after interaction with youth worker. No Limits have begun to trial volunteers in A&amp;E and have increased social media targeted at young people</a:t>
            </a:r>
          </a:p>
          <a:p>
            <a:pPr marL="742950" lvl="1" indent="-285750" defTabSz="457200">
              <a:spcBef>
                <a:spcPts val="1000"/>
              </a:spcBef>
              <a:buClr>
                <a:schemeClr val="accent3"/>
              </a:buClr>
              <a:buSzPct val="80000"/>
              <a:buFont typeface="Wingdings" panose="05000000000000000000" pitchFamily="2" charset="2"/>
              <a:buChar char="§"/>
            </a:pPr>
            <a:r>
              <a:rPr lang="en-GB" sz="2000">
                <a:solidFill>
                  <a:schemeClr val="accent3"/>
                </a:solidFill>
                <a:latin typeface="Arial" panose="020B0604020202020204" pitchFamily="34" charset="0"/>
                <a:ea typeface="+mj-ea"/>
                <a:cs typeface="Arial" panose="020B0604020202020204" pitchFamily="34" charset="0"/>
              </a:rPr>
              <a:t>Challenge– lack of safe space for holding discussions with young people. Being addressed through partnership working.</a:t>
            </a:r>
          </a:p>
          <a:p>
            <a:pPr marL="342900" lvl="0" indent="-342900" defTabSz="457200">
              <a:spcBef>
                <a:spcPts val="1000"/>
              </a:spcBef>
              <a:buClr>
                <a:srgbClr val="FFFFFF">
                  <a:lumMod val="40000"/>
                  <a:lumOff val="60000"/>
                </a:srgbClr>
              </a:buClr>
              <a:buSzPct val="80000"/>
              <a:buFont typeface="Wingdings" panose="05000000000000000000" pitchFamily="2" charset="2"/>
              <a:buChar char="Ø"/>
            </a:pPr>
            <a:r>
              <a:rPr lang="en-GB" sz="2000">
                <a:solidFill>
                  <a:srgbClr val="FFFFFF"/>
                </a:solidFill>
                <a:latin typeface="Arial" panose="020B0604020202020204" pitchFamily="34" charset="0"/>
                <a:ea typeface="+mj-ea"/>
                <a:cs typeface="Arial" panose="020B0604020202020204" pitchFamily="34" charset="0"/>
              </a:rPr>
              <a:t>TIPS 330 young people under 25, 521 over 25 and 252 professionals trained – positive feedback from police staff and public on impact of TI learning. Home Office visited and were very impressed.</a:t>
            </a:r>
          </a:p>
          <a:p>
            <a:pPr marL="742950" lvl="1" indent="-285750" defTabSz="457200">
              <a:spcBef>
                <a:spcPts val="1000"/>
              </a:spcBef>
              <a:buClr>
                <a:schemeClr val="accent3"/>
              </a:buClr>
              <a:buSzPct val="80000"/>
              <a:buFont typeface="Wingdings" panose="05000000000000000000" pitchFamily="2" charset="2"/>
              <a:buChar char="§"/>
            </a:pPr>
            <a:r>
              <a:rPr lang="en-GB" sz="2000">
                <a:solidFill>
                  <a:schemeClr val="accent3"/>
                </a:solidFill>
                <a:latin typeface="Arial" panose="020B0604020202020204" pitchFamily="34" charset="0"/>
                <a:ea typeface="+mj-ea"/>
                <a:cs typeface="Arial" panose="020B0604020202020204" pitchFamily="34" charset="0"/>
              </a:rPr>
              <a:t>Challenge – there are quiet times where TIPs can’t support more busy teams, they are looking at reviewing and feeding back on PPNs in this time.</a:t>
            </a:r>
          </a:p>
        </p:txBody>
      </p:sp>
    </p:spTree>
    <p:extLst>
      <p:ext uri="{BB962C8B-B14F-4D97-AF65-F5344CB8AC3E}">
        <p14:creationId xmlns:p14="http://schemas.microsoft.com/office/powerpoint/2010/main" val="3646612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7465104" y="452718"/>
            <a:ext cx="3715515" cy="1901708"/>
          </a:xfrm>
          <a:prstGeom prst="rect">
            <a:avLst/>
          </a:prstGeom>
          <a:ln w="19050">
            <a:solidFill>
              <a:schemeClr val="tx2"/>
            </a:solidFill>
          </a:ln>
        </p:spPr>
      </p:pic>
      <p:sp>
        <p:nvSpPr>
          <p:cNvPr id="4" name="Title 1"/>
          <p:cNvSpPr>
            <a:spLocks noGrp="1"/>
          </p:cNvSpPr>
          <p:nvPr>
            <p:ph type="title"/>
          </p:nvPr>
        </p:nvSpPr>
        <p:spPr>
          <a:xfrm>
            <a:off x="646111" y="452718"/>
            <a:ext cx="10534508" cy="544809"/>
          </a:xfrm>
        </p:spPr>
        <p:txBody>
          <a:bodyPr>
            <a:noAutofit/>
          </a:bodyPr>
          <a:lstStyle/>
          <a:p>
            <a:pPr>
              <a:buClr>
                <a:schemeClr val="tx2"/>
              </a:buClr>
              <a:buSzPct val="80000"/>
            </a:pPr>
            <a:r>
              <a:rPr lang="en-GB" sz="2800" b="1"/>
              <a:t>Home Office Update</a:t>
            </a:r>
            <a:br>
              <a:rPr lang="en-GB" sz="2800" b="1"/>
            </a:br>
            <a:br>
              <a:rPr lang="en-GB" sz="2800" b="1"/>
            </a:br>
            <a:endParaRPr lang="en-GB" sz="2800" b="1"/>
          </a:p>
        </p:txBody>
      </p:sp>
      <p:pic>
        <p:nvPicPr>
          <p:cNvPr id="5" name="Picture 4"/>
          <p:cNvPicPr>
            <a:picLocks noChangeAspect="1"/>
          </p:cNvPicPr>
          <p:nvPr/>
        </p:nvPicPr>
        <p:blipFill>
          <a:blip r:embed="rId3"/>
          <a:stretch>
            <a:fillRect/>
          </a:stretch>
        </p:blipFill>
        <p:spPr>
          <a:xfrm>
            <a:off x="646111" y="1132276"/>
            <a:ext cx="4749196" cy="542591"/>
          </a:xfrm>
          <a:prstGeom prst="rect">
            <a:avLst/>
          </a:prstGeom>
        </p:spPr>
      </p:pic>
    </p:spTree>
    <p:extLst>
      <p:ext uri="{BB962C8B-B14F-4D97-AF65-F5344CB8AC3E}">
        <p14:creationId xmlns:p14="http://schemas.microsoft.com/office/powerpoint/2010/main" val="1974386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299258"/>
            <a:ext cx="10534507" cy="665018"/>
          </a:xfrm>
        </p:spPr>
        <p:txBody>
          <a:bodyPr>
            <a:noAutofit/>
          </a:bodyPr>
          <a:lstStyle/>
          <a:p>
            <a:r>
              <a:rPr lang="en-GB" sz="3200" b="1">
                <a:solidFill>
                  <a:schemeClr val="tx2"/>
                </a:solidFill>
              </a:rPr>
              <a:t>Evaluations Update</a:t>
            </a:r>
            <a:br>
              <a:rPr lang="en-GB" sz="3200" b="1">
                <a:solidFill>
                  <a:schemeClr val="tx2"/>
                </a:solidFill>
              </a:rPr>
            </a:br>
            <a:endParaRPr lang="en-GB" sz="3200" b="1"/>
          </a:p>
        </p:txBody>
      </p:sp>
      <p:sp>
        <p:nvSpPr>
          <p:cNvPr id="6" name="TextBox 5"/>
          <p:cNvSpPr txBox="1"/>
          <p:nvPr/>
        </p:nvSpPr>
        <p:spPr>
          <a:xfrm>
            <a:off x="646112" y="964276"/>
            <a:ext cx="4923416" cy="4708981"/>
          </a:xfrm>
          <a:prstGeom prst="rect">
            <a:avLst/>
          </a:prstGeom>
          <a:noFill/>
        </p:spPr>
        <p:txBody>
          <a:bodyPr wrap="square" rtlCol="0">
            <a:spAutoFit/>
          </a:bodyPr>
          <a:lstStyle/>
          <a:p>
            <a:pPr marL="342900" indent="-342900">
              <a:buClr>
                <a:schemeClr val="tx2"/>
              </a:buClr>
              <a:buSzPct val="80000"/>
              <a:buFont typeface="Wingdings" panose="05000000000000000000" pitchFamily="2" charset="2"/>
              <a:buChar char="Ø"/>
            </a:pPr>
            <a:r>
              <a:rPr lang="en-GB" sz="2000">
                <a:latin typeface="Arial" panose="020B0604020202020204" pitchFamily="34" charset="0"/>
                <a:cs typeface="Arial" panose="020B0604020202020204" pitchFamily="34" charset="0"/>
              </a:rPr>
              <a:t>Commissioning and Evaluation Approach – provides consistency across partnership</a:t>
            </a:r>
          </a:p>
          <a:p>
            <a:pPr marL="342900" indent="-342900">
              <a:buClr>
                <a:schemeClr val="tx2"/>
              </a:buClr>
              <a:buSzPct val="80000"/>
              <a:buFont typeface="Wingdings" panose="05000000000000000000" pitchFamily="2" charset="2"/>
              <a:buChar char="Ø"/>
            </a:pPr>
            <a:endParaRPr lang="en-GB" sz="2000">
              <a:latin typeface="Arial" panose="020B0604020202020204" pitchFamily="34" charset="0"/>
              <a:cs typeface="Arial" panose="020B0604020202020204" pitchFamily="34" charset="0"/>
            </a:endParaRPr>
          </a:p>
          <a:p>
            <a:pPr marL="342900" indent="-342900">
              <a:buClr>
                <a:schemeClr val="tx2"/>
              </a:buClr>
              <a:buSzPct val="80000"/>
              <a:buFont typeface="Wingdings" panose="05000000000000000000" pitchFamily="2" charset="2"/>
              <a:buChar char="Ø"/>
            </a:pPr>
            <a:r>
              <a:rPr lang="en-GB" sz="2000">
                <a:latin typeface="Arial" panose="020B0604020202020204" pitchFamily="34" charset="0"/>
                <a:cs typeface="Arial" panose="020B0604020202020204" pitchFamily="34" charset="0"/>
              </a:rPr>
              <a:t>VRP Theory of Change – Outlines the journey towards partnership outcomes</a:t>
            </a:r>
          </a:p>
          <a:p>
            <a:pPr marL="342900" indent="-342900">
              <a:buClr>
                <a:schemeClr val="tx2"/>
              </a:buClr>
              <a:buSzPct val="80000"/>
              <a:buFont typeface="Wingdings" panose="05000000000000000000" pitchFamily="2" charset="2"/>
              <a:buChar char="Ø"/>
            </a:pPr>
            <a:endParaRPr lang="en-GB" sz="2000">
              <a:latin typeface="Arial" panose="020B0604020202020204" pitchFamily="34" charset="0"/>
              <a:cs typeface="Arial" panose="020B0604020202020204" pitchFamily="34" charset="0"/>
            </a:endParaRPr>
          </a:p>
          <a:p>
            <a:pPr marL="342900" indent="-342900">
              <a:buClr>
                <a:schemeClr val="tx2"/>
              </a:buClr>
              <a:buSzPct val="80000"/>
              <a:buFont typeface="Wingdings" panose="05000000000000000000" pitchFamily="2" charset="2"/>
              <a:buChar char="Ø"/>
            </a:pPr>
            <a:r>
              <a:rPr lang="en-GB" sz="2000">
                <a:latin typeface="Arial" panose="020B0604020202020204" pitchFamily="34" charset="0"/>
                <a:cs typeface="Arial" panose="020B0604020202020204" pitchFamily="34" charset="0"/>
              </a:rPr>
              <a:t>Outcomes Based Performance Framework – Monitors progress towards the VRP outcomes </a:t>
            </a:r>
          </a:p>
          <a:p>
            <a:pPr marL="342900" indent="-342900">
              <a:buClr>
                <a:schemeClr val="tx2"/>
              </a:buClr>
              <a:buSzPct val="80000"/>
              <a:buFont typeface="Wingdings" panose="05000000000000000000" pitchFamily="2" charset="2"/>
              <a:buChar char="Ø"/>
            </a:pPr>
            <a:endParaRPr lang="en-GB" sz="2000">
              <a:latin typeface="Arial" panose="020B0604020202020204" pitchFamily="34" charset="0"/>
              <a:cs typeface="Arial" panose="020B0604020202020204" pitchFamily="34" charset="0"/>
            </a:endParaRPr>
          </a:p>
          <a:p>
            <a:pPr marL="342900" indent="-342900">
              <a:buClr>
                <a:schemeClr val="tx2"/>
              </a:buClr>
              <a:buSzPct val="80000"/>
              <a:buFont typeface="Wingdings" panose="05000000000000000000" pitchFamily="2" charset="2"/>
              <a:buChar char="Ø"/>
            </a:pPr>
            <a:r>
              <a:rPr lang="en-GB" sz="2000">
                <a:latin typeface="Arial" panose="020B0604020202020204" pitchFamily="34" charset="0"/>
                <a:cs typeface="Arial" panose="020B0604020202020204" pitchFamily="34" charset="0"/>
              </a:rPr>
              <a:t>Commissioned evaluations (Liverpool John Moores University) – Process and impact evaluations of commissioned interventions. </a:t>
            </a:r>
            <a:endParaRPr lang="en-GB"/>
          </a:p>
        </p:txBody>
      </p:sp>
      <p:pic>
        <p:nvPicPr>
          <p:cNvPr id="3" name="Picture 2"/>
          <p:cNvPicPr>
            <a:picLocks noChangeAspect="1"/>
          </p:cNvPicPr>
          <p:nvPr/>
        </p:nvPicPr>
        <p:blipFill rotWithShape="1">
          <a:blip r:embed="rId2"/>
          <a:srcRect l="17917" t="13868" r="20231" b="8107"/>
          <a:stretch/>
        </p:blipFill>
        <p:spPr>
          <a:xfrm>
            <a:off x="5469774" y="964276"/>
            <a:ext cx="6192981" cy="4708981"/>
          </a:xfrm>
          <a:prstGeom prst="rect">
            <a:avLst/>
          </a:prstGeom>
          <a:ln w="19050">
            <a:solidFill>
              <a:schemeClr val="tx2"/>
            </a:solidFill>
          </a:ln>
        </p:spPr>
      </p:pic>
    </p:spTree>
    <p:extLst>
      <p:ext uri="{BB962C8B-B14F-4D97-AF65-F5344CB8AC3E}">
        <p14:creationId xmlns:p14="http://schemas.microsoft.com/office/powerpoint/2010/main" val="3050250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290946"/>
            <a:ext cx="10700761" cy="482138"/>
          </a:xfrm>
        </p:spPr>
        <p:txBody>
          <a:bodyPr>
            <a:normAutofit fontScale="90000"/>
          </a:bodyPr>
          <a:lstStyle/>
          <a:p>
            <a:r>
              <a:rPr lang="en-GB" sz="3200" b="1">
                <a:solidFill>
                  <a:schemeClr val="tx2"/>
                </a:solidFill>
              </a:rPr>
              <a:t>Workforce Development</a:t>
            </a:r>
            <a:endParaRPr lang="en-GB" sz="3200" b="1"/>
          </a:p>
        </p:txBody>
      </p:sp>
      <p:pic>
        <p:nvPicPr>
          <p:cNvPr id="5" name="Content Placeholder 4"/>
          <p:cNvPicPr>
            <a:picLocks noGrp="1" noChangeAspect="1"/>
          </p:cNvPicPr>
          <p:nvPr>
            <p:ph idx="1"/>
          </p:nvPr>
        </p:nvPicPr>
        <p:blipFill rotWithShape="1">
          <a:blip r:embed="rId2"/>
          <a:srcRect l="18384" t="22197" r="58556" b="25478"/>
          <a:stretch/>
        </p:blipFill>
        <p:spPr>
          <a:xfrm>
            <a:off x="4195645" y="889461"/>
            <a:ext cx="7151227" cy="4779817"/>
          </a:xfrm>
          <a:prstGeom prst="rect">
            <a:avLst/>
          </a:prstGeom>
          <a:ln w="19050">
            <a:solidFill>
              <a:schemeClr val="tx2"/>
            </a:solidFill>
          </a:ln>
        </p:spPr>
      </p:pic>
      <p:sp>
        <p:nvSpPr>
          <p:cNvPr id="3" name="TextBox 2"/>
          <p:cNvSpPr txBox="1"/>
          <p:nvPr/>
        </p:nvSpPr>
        <p:spPr>
          <a:xfrm>
            <a:off x="646111" y="922714"/>
            <a:ext cx="3169431" cy="1477328"/>
          </a:xfrm>
          <a:prstGeom prst="rect">
            <a:avLst/>
          </a:prstGeom>
          <a:noFill/>
        </p:spPr>
        <p:txBody>
          <a:bodyPr wrap="square" rtlCol="0">
            <a:spAutoFit/>
          </a:bodyPr>
          <a:lstStyle/>
          <a:p>
            <a:pPr marL="285750" indent="-285750">
              <a:buClr>
                <a:schemeClr val="tx2"/>
              </a:buClr>
              <a:buSzPct val="80000"/>
              <a:buFont typeface="Wingdings" panose="05000000000000000000" pitchFamily="2" charset="2"/>
              <a:buChar char="Ø"/>
            </a:pPr>
            <a:r>
              <a:rPr lang="en-GB">
                <a:latin typeface="Arial" panose="020B0604020202020204" pitchFamily="34" charset="0"/>
                <a:cs typeface="Arial" panose="020B0604020202020204" pitchFamily="34" charset="0"/>
              </a:rPr>
              <a:t>The Serious Violence Toolkit was launched on the 19/03/2024 and reached almost 600 partners. </a:t>
            </a:r>
          </a:p>
        </p:txBody>
      </p:sp>
    </p:spTree>
    <p:extLst>
      <p:ext uri="{BB962C8B-B14F-4D97-AF65-F5344CB8AC3E}">
        <p14:creationId xmlns:p14="http://schemas.microsoft.com/office/powerpoint/2010/main" val="3877995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08880" y="2238375"/>
            <a:ext cx="5689599" cy="841222"/>
          </a:xfrm>
        </p:spPr>
        <p:txBody>
          <a:bodyPr>
            <a:normAutofit fontScale="85000" lnSpcReduction="10000"/>
          </a:bodyPr>
          <a:lstStyle/>
          <a:p>
            <a:pPr algn="l"/>
            <a:r>
              <a:rPr lang="en-GB">
                <a:hlinkClick r:id="rId2"/>
              </a:rPr>
              <a:t>Violence Reduction Unit - Hampshire Police and Crime Commissioner (hampshire-pcc.gov.uk)</a:t>
            </a:r>
            <a:r>
              <a:rPr lang="en-GB"/>
              <a:t>  </a:t>
            </a:r>
          </a:p>
        </p:txBody>
      </p:sp>
      <p:sp>
        <p:nvSpPr>
          <p:cNvPr id="5" name="Rectangle 4"/>
          <p:cNvSpPr/>
          <p:nvPr/>
        </p:nvSpPr>
        <p:spPr>
          <a:xfrm flipH="1">
            <a:off x="5008876" y="1396538"/>
            <a:ext cx="2564017" cy="584775"/>
          </a:xfrm>
          <a:prstGeom prst="rect">
            <a:avLst/>
          </a:prstGeom>
        </p:spPr>
        <p:txBody>
          <a:bodyPr wrap="square">
            <a:spAutoFit/>
          </a:bodyPr>
          <a:lstStyle/>
          <a:p>
            <a:pPr lvl="0" defTabSz="457200">
              <a:spcBef>
                <a:spcPts val="1000"/>
              </a:spcBef>
              <a:buClr>
                <a:srgbClr val="FFFFFF">
                  <a:lumMod val="40000"/>
                  <a:lumOff val="60000"/>
                </a:srgbClr>
              </a:buClr>
              <a:buSzPct val="80000"/>
            </a:pPr>
            <a:r>
              <a:rPr lang="en-GB" sz="3200" b="1">
                <a:solidFill>
                  <a:srgbClr val="FFFFFF"/>
                </a:solidFill>
                <a:latin typeface="Arial" panose="020B0604020202020204" pitchFamily="34" charset="0"/>
                <a:ea typeface="+mj-ea"/>
                <a:cs typeface="Arial" panose="020B0604020202020204" pitchFamily="34" charset="0"/>
              </a:rPr>
              <a:t>Thank you!</a:t>
            </a:r>
          </a:p>
        </p:txBody>
      </p:sp>
    </p:spTree>
    <p:extLst>
      <p:ext uri="{BB962C8B-B14F-4D97-AF65-F5344CB8AC3E}">
        <p14:creationId xmlns:p14="http://schemas.microsoft.com/office/powerpoint/2010/main" val="3804958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282635"/>
            <a:ext cx="10534508" cy="648392"/>
          </a:xfrm>
        </p:spPr>
        <p:txBody>
          <a:bodyPr>
            <a:normAutofit fontScale="90000"/>
          </a:bodyPr>
          <a:lstStyle/>
          <a:p>
            <a:pPr>
              <a:buClr>
                <a:schemeClr val="tx2"/>
              </a:buClr>
              <a:buSzPct val="80000"/>
            </a:pPr>
            <a:r>
              <a:rPr lang="en-GB" sz="3600" b="1"/>
              <a:t>VRP Response Strategy</a:t>
            </a:r>
            <a:br>
              <a:rPr lang="en-GB" sz="3200" b="1"/>
            </a:br>
            <a:endParaRPr lang="en-GB" sz="3200" b="1"/>
          </a:p>
        </p:txBody>
      </p:sp>
      <p:pic>
        <p:nvPicPr>
          <p:cNvPr id="6" name="Content Placeholder 5"/>
          <p:cNvPicPr>
            <a:picLocks noGrp="1" noChangeAspect="1"/>
          </p:cNvPicPr>
          <p:nvPr>
            <p:ph idx="1"/>
          </p:nvPr>
        </p:nvPicPr>
        <p:blipFill rotWithShape="1">
          <a:blip r:embed="rId2"/>
          <a:srcRect l="21342" t="13939" r="23626" b="16612"/>
          <a:stretch/>
        </p:blipFill>
        <p:spPr>
          <a:xfrm>
            <a:off x="646111" y="864524"/>
            <a:ext cx="7450485" cy="4788131"/>
          </a:xfrm>
          <a:prstGeom prst="rect">
            <a:avLst/>
          </a:prstGeom>
          <a:ln w="19050">
            <a:solidFill>
              <a:schemeClr val="tx2"/>
            </a:solidFill>
          </a:ln>
        </p:spPr>
      </p:pic>
    </p:spTree>
    <p:extLst>
      <p:ext uri="{BB962C8B-B14F-4D97-AF65-F5344CB8AC3E}">
        <p14:creationId xmlns:p14="http://schemas.microsoft.com/office/powerpoint/2010/main" val="3129142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13658"/>
            <a:ext cx="10534506" cy="4397433"/>
          </a:xfrm>
        </p:spPr>
        <p:txBody>
          <a:bodyPr/>
          <a:lstStyle/>
          <a:p>
            <a:pPr>
              <a:buFont typeface="Wingdings" panose="05000000000000000000" pitchFamily="2" charset="2"/>
              <a:buChar char="Ø"/>
            </a:pPr>
            <a:r>
              <a:rPr lang="en-GB"/>
              <a:t>The VRU supports the duty holders in the VRP</a:t>
            </a:r>
          </a:p>
          <a:p>
            <a:pPr marL="0" indent="0">
              <a:buNone/>
            </a:pPr>
            <a:endParaRPr lang="en-GB"/>
          </a:p>
        </p:txBody>
      </p:sp>
      <p:sp>
        <p:nvSpPr>
          <p:cNvPr id="4" name="Title 1"/>
          <p:cNvSpPr>
            <a:spLocks noGrp="1"/>
          </p:cNvSpPr>
          <p:nvPr>
            <p:ph type="title"/>
          </p:nvPr>
        </p:nvSpPr>
        <p:spPr>
          <a:xfrm>
            <a:off x="646111" y="452718"/>
            <a:ext cx="10534507" cy="760940"/>
          </a:xfrm>
        </p:spPr>
        <p:txBody>
          <a:bodyPr>
            <a:normAutofit/>
          </a:bodyPr>
          <a:lstStyle/>
          <a:p>
            <a:r>
              <a:rPr lang="en-GB" sz="3200" b="1"/>
              <a:t>Serious Violence Duty (SVD)</a:t>
            </a:r>
          </a:p>
        </p:txBody>
      </p:sp>
      <p:pic>
        <p:nvPicPr>
          <p:cNvPr id="5" name="Picture 4"/>
          <p:cNvPicPr>
            <a:picLocks noChangeAspect="1"/>
          </p:cNvPicPr>
          <p:nvPr/>
        </p:nvPicPr>
        <p:blipFill rotWithShape="1">
          <a:blip r:embed="rId2"/>
          <a:srcRect l="25972" t="42098" r="17130" b="23778"/>
          <a:stretch/>
        </p:blipFill>
        <p:spPr>
          <a:xfrm>
            <a:off x="646111" y="1859742"/>
            <a:ext cx="10405533" cy="3510280"/>
          </a:xfrm>
          <a:prstGeom prst="rect">
            <a:avLst/>
          </a:prstGeom>
        </p:spPr>
      </p:pic>
    </p:spTree>
    <p:extLst>
      <p:ext uri="{BB962C8B-B14F-4D97-AF65-F5344CB8AC3E}">
        <p14:creationId xmlns:p14="http://schemas.microsoft.com/office/powerpoint/2010/main" val="2774029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6111" y="452718"/>
            <a:ext cx="10534507" cy="760940"/>
          </a:xfrm>
        </p:spPr>
        <p:txBody>
          <a:bodyPr>
            <a:normAutofit/>
          </a:bodyPr>
          <a:lstStyle/>
          <a:p>
            <a:r>
              <a:rPr lang="en-GB" sz="3200" b="1"/>
              <a:t>Serious Violence Duty</a:t>
            </a:r>
          </a:p>
        </p:txBody>
      </p:sp>
      <p:sp>
        <p:nvSpPr>
          <p:cNvPr id="5" name="Title 1"/>
          <p:cNvSpPr>
            <a:spLocks noGrp="1"/>
          </p:cNvSpPr>
          <p:nvPr>
            <p:ph idx="1"/>
          </p:nvPr>
        </p:nvSpPr>
        <p:spPr>
          <a:xfrm>
            <a:off x="646113" y="1214438"/>
            <a:ext cx="10534505" cy="4397375"/>
          </a:xfrm>
        </p:spPr>
        <p:txBody>
          <a:bodyPr>
            <a:normAutofit/>
          </a:bodyPr>
          <a:lstStyle/>
          <a:p>
            <a:pPr>
              <a:buFont typeface="Wingdings" panose="05000000000000000000" pitchFamily="2" charset="2"/>
              <a:buChar char="Ø"/>
            </a:pPr>
            <a:r>
              <a:rPr lang="en-GB"/>
              <a:t>The VRP has 23 partners (specified authorities) with different geographic responsibility, resources and challenges</a:t>
            </a:r>
          </a:p>
          <a:p>
            <a:pPr marL="0" indent="0">
              <a:buNone/>
            </a:pPr>
            <a:endParaRPr lang="en-GB"/>
          </a:p>
        </p:txBody>
      </p:sp>
      <p:sp>
        <p:nvSpPr>
          <p:cNvPr id="6" name="Content Placeholder 2"/>
          <p:cNvSpPr txBox="1">
            <a:spLocks/>
          </p:cNvSpPr>
          <p:nvPr/>
        </p:nvSpPr>
        <p:spPr>
          <a:xfrm>
            <a:off x="646112" y="1928554"/>
            <a:ext cx="10534506" cy="38487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Ø"/>
            </a:pPr>
            <a:r>
              <a:rPr lang="en-GB"/>
              <a:t>Local Delivery through CSPs will be where individual outcomes can be achieved</a:t>
            </a:r>
          </a:p>
          <a:p>
            <a:pPr>
              <a:buFont typeface="Wingdings" panose="05000000000000000000" pitchFamily="2" charset="2"/>
              <a:buChar char="Ø"/>
            </a:pPr>
            <a:r>
              <a:rPr lang="en-GB"/>
              <a:t>CSPs need a place to work tactically together on individuals impacted by serious violence and geographic hotspots</a:t>
            </a:r>
          </a:p>
          <a:p>
            <a:pPr>
              <a:buFont typeface="Wingdings" panose="05000000000000000000" pitchFamily="2" charset="2"/>
              <a:buChar char="Ø"/>
            </a:pPr>
            <a:r>
              <a:rPr lang="en-GB"/>
              <a:t>Education are a key enabler for local partnership work</a:t>
            </a:r>
          </a:p>
          <a:p>
            <a:pPr>
              <a:buFont typeface="Wingdings" panose="05000000000000000000" pitchFamily="2" charset="2"/>
              <a:buChar char="Ø"/>
            </a:pPr>
            <a:r>
              <a:rPr lang="en-GB"/>
              <a:t>At a Police Force Level, Local Authorities are partners to each other</a:t>
            </a:r>
          </a:p>
          <a:p>
            <a:pPr>
              <a:buFont typeface="Wingdings" panose="05000000000000000000" pitchFamily="2" charset="2"/>
              <a:buChar char="Ø"/>
            </a:pPr>
            <a:r>
              <a:rPr lang="en-GB"/>
              <a:t>The VRP should build additional capability not replicate what exists</a:t>
            </a:r>
          </a:p>
          <a:p>
            <a:pPr>
              <a:buFont typeface="Wingdings" panose="05000000000000000000" pitchFamily="2" charset="2"/>
              <a:buChar char="Ø"/>
            </a:pPr>
            <a:r>
              <a:rPr lang="en-GB"/>
              <a:t>The challenge is to remain focused on longer term strategic objectives that can be delivered through the VRP, despite the financial challenges. </a:t>
            </a:r>
          </a:p>
          <a:p>
            <a:pPr>
              <a:buFont typeface="Wingdings" panose="05000000000000000000" pitchFamily="2" charset="2"/>
              <a:buChar char="Ø"/>
            </a:pPr>
            <a:endParaRPr lang="en-GB"/>
          </a:p>
          <a:p>
            <a:endParaRPr lang="en-GB"/>
          </a:p>
        </p:txBody>
      </p:sp>
    </p:spTree>
    <p:extLst>
      <p:ext uri="{BB962C8B-B14F-4D97-AF65-F5344CB8AC3E}">
        <p14:creationId xmlns:p14="http://schemas.microsoft.com/office/powerpoint/2010/main" val="1432974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305098"/>
            <a:ext cx="6361518" cy="4480560"/>
          </a:xfrm>
        </p:spPr>
        <p:txBody>
          <a:bodyPr>
            <a:normAutofit/>
          </a:bodyPr>
          <a:lstStyle/>
          <a:p>
            <a:pPr>
              <a:buFont typeface="Wingdings" panose="05000000000000000000" pitchFamily="2" charset="2"/>
              <a:buChar char="Ø"/>
            </a:pPr>
            <a:r>
              <a:rPr lang="en-GB"/>
              <a:t>Staff, Training and Recruitment – £173,091</a:t>
            </a:r>
          </a:p>
          <a:p>
            <a:pPr>
              <a:buFont typeface="Wingdings" panose="05000000000000000000" pitchFamily="2" charset="2"/>
              <a:buChar char="Ø"/>
            </a:pPr>
            <a:r>
              <a:rPr lang="en-GB"/>
              <a:t>Data Sharing &amp; Analysis – £66,930</a:t>
            </a:r>
          </a:p>
          <a:p>
            <a:pPr>
              <a:buFont typeface="Wingdings" panose="05000000000000000000" pitchFamily="2" charset="2"/>
              <a:buChar char="Ø"/>
            </a:pPr>
            <a:r>
              <a:rPr lang="en-GB"/>
              <a:t>Commissioned Interventions – £39,712</a:t>
            </a:r>
          </a:p>
          <a:p>
            <a:pPr lvl="1">
              <a:buClr>
                <a:schemeClr val="accent3"/>
              </a:buClr>
              <a:buFont typeface="Wingdings" panose="05000000000000000000" pitchFamily="2" charset="2"/>
              <a:buChar char="§"/>
            </a:pPr>
            <a:r>
              <a:rPr lang="en-GB" sz="2000">
                <a:solidFill>
                  <a:schemeClr val="accent3"/>
                </a:solidFill>
              </a:rPr>
              <a:t>The Legacy Project (Yellow Brick Road Projects) – Test Valley (Romsey)</a:t>
            </a:r>
          </a:p>
          <a:p>
            <a:pPr lvl="1">
              <a:buClr>
                <a:schemeClr val="accent3"/>
              </a:buClr>
              <a:buFont typeface="Wingdings" panose="05000000000000000000" pitchFamily="2" charset="2"/>
              <a:buChar char="§"/>
            </a:pPr>
            <a:r>
              <a:rPr lang="en-GB" sz="2000">
                <a:solidFill>
                  <a:schemeClr val="accent3"/>
                </a:solidFill>
              </a:rPr>
              <a:t>Next Steps (No Limits) – Basingstoke &amp; Deane, Southampton, Portsmouth and Isle of Wight</a:t>
            </a:r>
          </a:p>
          <a:p>
            <a:pPr>
              <a:buFont typeface="Wingdings" panose="05000000000000000000" pitchFamily="2" charset="2"/>
              <a:buChar char="Ø"/>
            </a:pPr>
            <a:r>
              <a:rPr lang="en-GB"/>
              <a:t>Other costs – £2,768</a:t>
            </a:r>
          </a:p>
          <a:p>
            <a:pPr marL="0" indent="0">
              <a:buNone/>
            </a:pPr>
            <a:endParaRPr lang="en-GB"/>
          </a:p>
        </p:txBody>
      </p:sp>
      <p:sp>
        <p:nvSpPr>
          <p:cNvPr id="4" name="Title 1"/>
          <p:cNvSpPr>
            <a:spLocks noGrp="1"/>
          </p:cNvSpPr>
          <p:nvPr>
            <p:ph type="title"/>
          </p:nvPr>
        </p:nvSpPr>
        <p:spPr>
          <a:xfrm>
            <a:off x="646111" y="452718"/>
            <a:ext cx="10534507" cy="760940"/>
          </a:xfrm>
        </p:spPr>
        <p:txBody>
          <a:bodyPr>
            <a:noAutofit/>
          </a:bodyPr>
          <a:lstStyle/>
          <a:p>
            <a:r>
              <a:rPr lang="en-GB" sz="3200" b="1"/>
              <a:t>SVD Grant 2023 – 2024</a:t>
            </a:r>
            <a:br>
              <a:rPr lang="en-GB" sz="3200" b="1"/>
            </a:br>
            <a:endParaRPr lang="en-GB" sz="3200" b="1"/>
          </a:p>
        </p:txBody>
      </p:sp>
      <p:sp>
        <p:nvSpPr>
          <p:cNvPr id="5" name="Content Placeholder 2"/>
          <p:cNvSpPr txBox="1">
            <a:spLocks/>
          </p:cNvSpPr>
          <p:nvPr/>
        </p:nvSpPr>
        <p:spPr>
          <a:xfrm>
            <a:off x="6944811" y="1213658"/>
            <a:ext cx="4710896" cy="4572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bg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bg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bg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bg1"/>
                </a:solidFill>
                <a:latin typeface="Arial" panose="020B0604020202020204" pitchFamily="34" charset="0"/>
                <a:ea typeface="+mj-ea"/>
                <a:cs typeface="Arial" panose="020B0604020202020204" pitchFamily="34" charset="0"/>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Arial" panose="020B0604020202020204" pitchFamily="34" charset="0"/>
              <a:buChar char="•"/>
            </a:pPr>
            <a:endParaRPr lang="en-GB" sz="1400"/>
          </a:p>
          <a:p>
            <a:pPr marL="0" indent="0" algn="ctr">
              <a:buFont typeface="Wingdings 3" charset="2"/>
              <a:buNone/>
            </a:pPr>
            <a:endParaRPr lang="en-GB" sz="1400" b="1" i="1" u="sng"/>
          </a:p>
          <a:p>
            <a:pPr marL="0" indent="0" algn="ctr">
              <a:buFont typeface="Wingdings 3" charset="2"/>
              <a:buNone/>
            </a:pPr>
            <a:endParaRPr lang="en-GB" sz="1400" b="1" i="1" u="sng"/>
          </a:p>
          <a:p>
            <a:pPr marL="0" indent="0" algn="ctr">
              <a:buFont typeface="Wingdings 3" charset="2"/>
              <a:buNone/>
            </a:pPr>
            <a:endParaRPr lang="en-GB" sz="1400" b="1" i="1" u="sng"/>
          </a:p>
          <a:p>
            <a:pPr marL="0" indent="0" algn="ctr">
              <a:buFont typeface="Wingdings 3" charset="2"/>
              <a:buNone/>
            </a:pPr>
            <a:r>
              <a:rPr lang="en-GB" sz="2400" b="1" i="1"/>
              <a:t>Total expenditure for SVD Grant: £282,501</a:t>
            </a:r>
            <a:endParaRPr lang="en-GB" sz="2400"/>
          </a:p>
        </p:txBody>
      </p:sp>
      <p:sp>
        <p:nvSpPr>
          <p:cNvPr id="2" name="Rectangle 1"/>
          <p:cNvSpPr/>
          <p:nvPr/>
        </p:nvSpPr>
        <p:spPr>
          <a:xfrm>
            <a:off x="7298575" y="2560320"/>
            <a:ext cx="4164676" cy="8894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27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0363" y="274320"/>
            <a:ext cx="10741695" cy="573578"/>
          </a:xfrm>
        </p:spPr>
        <p:txBody>
          <a:bodyPr>
            <a:noAutofit/>
          </a:bodyPr>
          <a:lstStyle/>
          <a:p>
            <a:r>
              <a:rPr lang="en-GB" sz="3200" b="1"/>
              <a:t>SVD Grant 2023 – 2024</a:t>
            </a:r>
            <a:br>
              <a:rPr lang="en-GB" sz="3200" b="1"/>
            </a:br>
            <a:endParaRPr lang="en-GB" sz="3200" b="1"/>
          </a:p>
        </p:txBody>
      </p:sp>
      <p:pic>
        <p:nvPicPr>
          <p:cNvPr id="5" name="Picture 4"/>
          <p:cNvPicPr>
            <a:picLocks noChangeAspect="1"/>
          </p:cNvPicPr>
          <p:nvPr/>
        </p:nvPicPr>
        <p:blipFill>
          <a:blip r:embed="rId2"/>
          <a:stretch>
            <a:fillRect/>
          </a:stretch>
        </p:blipFill>
        <p:spPr>
          <a:xfrm>
            <a:off x="605179" y="921662"/>
            <a:ext cx="8788203" cy="4855683"/>
          </a:xfrm>
          <a:prstGeom prst="rect">
            <a:avLst/>
          </a:prstGeom>
          <a:ln>
            <a:noFill/>
          </a:ln>
        </p:spPr>
      </p:pic>
      <p:sp>
        <p:nvSpPr>
          <p:cNvPr id="6" name="Rectangle 5"/>
          <p:cNvSpPr/>
          <p:nvPr/>
        </p:nvSpPr>
        <p:spPr>
          <a:xfrm>
            <a:off x="9692640" y="3013502"/>
            <a:ext cx="1737360" cy="2246769"/>
          </a:xfrm>
          <a:prstGeom prst="rect">
            <a:avLst/>
          </a:prstGeom>
        </p:spPr>
        <p:txBody>
          <a:bodyPr wrap="square">
            <a:spAutoFit/>
          </a:bodyPr>
          <a:lstStyle/>
          <a:p>
            <a:pPr lvl="0" algn="ctr"/>
            <a:r>
              <a:rPr lang="en-GB" sz="2000" b="1" i="1">
                <a:solidFill>
                  <a:srgbClr val="FFFFFF"/>
                </a:solidFill>
                <a:latin typeface="Arial" panose="020B0604020202020204" pitchFamily="34" charset="0"/>
                <a:cs typeface="Arial" panose="020B0604020202020204" pitchFamily="34" charset="0"/>
              </a:rPr>
              <a:t>Total payments to Specified Authorities from SVD Grant: £63,287.90</a:t>
            </a:r>
            <a:endParaRPr lang="en-GB" sz="2000">
              <a:solidFill>
                <a:srgbClr val="FFFFFF"/>
              </a:solidFill>
              <a:latin typeface="Arial" panose="020B0604020202020204" pitchFamily="34" charset="0"/>
              <a:cs typeface="Arial" panose="020B0604020202020204" pitchFamily="34" charset="0"/>
            </a:endParaRPr>
          </a:p>
        </p:txBody>
      </p:sp>
      <p:sp>
        <p:nvSpPr>
          <p:cNvPr id="7" name="Rectangle 6"/>
          <p:cNvSpPr/>
          <p:nvPr/>
        </p:nvSpPr>
        <p:spPr>
          <a:xfrm>
            <a:off x="9676015" y="2984269"/>
            <a:ext cx="1778923" cy="22776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811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
      <a:dk1>
        <a:srgbClr val="FFFFFF"/>
      </a:dk1>
      <a:lt1>
        <a:srgbClr val="FFFFFF"/>
      </a:lt1>
      <a:dk2>
        <a:srgbClr val="FFFFFF"/>
      </a:dk2>
      <a:lt2>
        <a:srgbClr val="FFFFFF"/>
      </a:lt2>
      <a:accent1>
        <a:srgbClr val="00B0F0"/>
      </a:accent1>
      <a:accent2>
        <a:srgbClr val="73FFB5"/>
      </a:accent2>
      <a:accent3>
        <a:srgbClr val="9DFFCB"/>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URDAH - VRP Template" id="{5DEFE0B6-32CD-4879-8E0F-43DEB0D29F36}" vid="{3E6DD485-78B9-4E05-97AD-237DCCF799FB}"/>
    </a:ext>
  </a:extLst>
</a:theme>
</file>

<file path=ppt/theme/theme2.xml><?xml version="1.0" encoding="utf-8"?>
<a:theme xmlns:a="http://schemas.openxmlformats.org/drawingml/2006/main" name="1_Theme1">
  <a:themeElements>
    <a:clrScheme name="Custom 1">
      <a:dk1>
        <a:srgbClr val="FFFFFF"/>
      </a:dk1>
      <a:lt1>
        <a:srgbClr val="FFFFFF"/>
      </a:lt1>
      <a:dk2>
        <a:srgbClr val="FFFFFF"/>
      </a:dk2>
      <a:lt2>
        <a:srgbClr val="FFFFFF"/>
      </a:lt2>
      <a:accent1>
        <a:srgbClr val="00B0F0"/>
      </a:accent1>
      <a:accent2>
        <a:srgbClr val="73FFB5"/>
      </a:accent2>
      <a:accent3>
        <a:srgbClr val="9DFFCB"/>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C8ABEF8D-1411-46C8-9A27-51294FEE48E9}" vid="{A9BF95D8-4102-46CC-A2D8-021CE7FDEDB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dad578b-4cad-4c78-bd1e-ca81766ba2fa">
      <Value>1</Value>
    </TaxCatchAll>
    <lcf76f155ced4ddcb4097134ff3c332f xmlns="893ade71-d0ae-4f82-a8d7-068dcc7d6416">
      <Terms xmlns="http://schemas.microsoft.com/office/infopath/2007/PartnerControls"/>
    </lcf76f155ced4ddcb4097134ff3c332f>
    <f33f6dd315e64f1983daa51dbbf9ad96 xmlns="7dad578b-4cad-4c78-bd1e-ca81766ba2fa">
      <Terms xmlns="http://schemas.microsoft.com/office/infopath/2007/PartnerControls">
        <TermInfo xmlns="http://schemas.microsoft.com/office/infopath/2007/PartnerControls">
          <TermName xmlns="http://schemas.microsoft.com/office/infopath/2007/PartnerControls">141</TermName>
          <TermId xmlns="http://schemas.microsoft.com/office/infopath/2007/PartnerControls">14d6900f-afa5-473a-8b3b-9022f91abfc9</TermId>
        </TermInfo>
      </Terms>
    </f33f6dd315e64f1983daa51dbbf9ad96>
    <g17138eb1ae7499dbeec3b30fff57f14 xmlns="7dad578b-4cad-4c78-bd1e-ca81766ba2fa">
      <Terms xmlns="http://schemas.microsoft.com/office/infopath/2007/PartnerControls"/>
    </g17138eb1ae7499dbeec3b30fff57f14>
    <_dlc_DocId xmlns="7dad578b-4cad-4c78-bd1e-ca81766ba2fa">KT7JR7ANXDJS-1681539596-1913</_dlc_DocId>
    <_dlc_DocIdUrl xmlns="7dad578b-4cad-4c78-bd1e-ca81766ba2fa">
      <Url>https://forcesserip.sharepoint.com/sites/teamhcopccksa/_layouts/15/DocIdRedir.aspx?ID=KT7JR7ANXDJS-1681539596-1913</Url>
      <Description>KT7JR7ANXDJS-1681539596-1913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Force Document" ma:contentTypeID="0x010100F27C9619FA46FE41A4759CAFBE5D734A00EC96752E61511842BF6F68F240EC4F86" ma:contentTypeVersion="19" ma:contentTypeDescription="Create a new document." ma:contentTypeScope="" ma:versionID="19d1081d51c56b6efb5d2e94c375f093">
  <xsd:schema xmlns:xsd="http://www.w3.org/2001/XMLSchema" xmlns:xs="http://www.w3.org/2001/XMLSchema" xmlns:p="http://schemas.microsoft.com/office/2006/metadata/properties" xmlns:ns2="7dad578b-4cad-4c78-bd1e-ca81766ba2fa" xmlns:ns3="893ade71-d0ae-4f82-a8d7-068dcc7d6416" targetNamespace="http://schemas.microsoft.com/office/2006/metadata/properties" ma:root="true" ma:fieldsID="3e026e49cfa1d75f41f247bc998e33b7" ns2:_="" ns3:_="">
    <xsd:import namespace="7dad578b-4cad-4c78-bd1e-ca81766ba2fa"/>
    <xsd:import namespace="893ade71-d0ae-4f82-a8d7-068dcc7d6416"/>
    <xsd:element name="properties">
      <xsd:complexType>
        <xsd:sequence>
          <xsd:element name="documentManagement">
            <xsd:complexType>
              <xsd:all>
                <xsd:element ref="ns2:_dlc_DocId" minOccurs="0"/>
                <xsd:element ref="ns2:_dlc_DocIdUrl" minOccurs="0"/>
                <xsd:element ref="ns2:_dlc_DocIdPersistId" minOccurs="0"/>
                <xsd:element ref="ns2:f33f6dd315e64f1983daa51dbbf9ad96" minOccurs="0"/>
                <xsd:element ref="ns2:TaxCatchAll" minOccurs="0"/>
                <xsd:element ref="ns2:TaxCatchAllLabel" minOccurs="0"/>
                <xsd:element ref="ns2:g17138eb1ae7499dbeec3b30fff57f14" minOccurs="0"/>
                <xsd:element ref="ns3:lcf76f155ced4ddcb4097134ff3c332f"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bjectDetectorVersions"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d578b-4cad-4c78-bd1e-ca81766ba2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33f6dd315e64f1983daa51dbbf9ad96" ma:index="11" nillable="true" ma:taxonomy="true" ma:internalName="f33f6dd315e64f1983daa51dbbf9ad96" ma:taxonomyFieldName="ForceDepartment" ma:displayName="Department" ma:readOnly="false" ma:default="-1;#141|14d6900f-afa5-473a-8b3b-9022f91abfc9" ma:fieldId="{f33f6dd3-15e6-4f19-83da-a51dbbf9ad96}" ma:sspId="dd7fb7d7-36ff-43c5-8684-2fe93c3c1dea" ma:termSetId="433ff222-e0ec-464e-9382-66b8eb2f8d5d"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c3ae7454-e856-4efa-8d42-a1162706dd53}" ma:internalName="TaxCatchAll" ma:showField="CatchAllData" ma:web="7dad578b-4cad-4c78-bd1e-ca81766ba2f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c3ae7454-e856-4efa-8d42-a1162706dd53}" ma:internalName="TaxCatchAllLabel" ma:readOnly="true" ma:showField="CatchAllDataLabel" ma:web="7dad578b-4cad-4c78-bd1e-ca81766ba2fa">
      <xsd:complexType>
        <xsd:complexContent>
          <xsd:extension base="dms:MultiChoiceLookup">
            <xsd:sequence>
              <xsd:element name="Value" type="dms:Lookup" maxOccurs="unbounded" minOccurs="0" nillable="true"/>
            </xsd:sequence>
          </xsd:extension>
        </xsd:complexContent>
      </xsd:complexType>
    </xsd:element>
    <xsd:element name="g17138eb1ae7499dbeec3b30fff57f14" ma:index="15" nillable="true" ma:taxonomy="true" ma:internalName="g17138eb1ae7499dbeec3b30fff57f14" ma:taxonomyFieldName="ForceTagsHC" ma:displayName="Tags (HC)" ma:readOnly="false" ma:fieldId="{017138eb-1ae7-499d-beec-3b30fff57f14}" ma:taxonomyMulti="true" ma:sspId="dd7fb7d7-36ff-43c5-8684-2fe93c3c1dea" ma:termSetId="646e7f34-285d-4888-9daf-31c99e857fca" ma:anchorId="00000000-0000-0000-0000-000000000000" ma:open="false" ma:isKeyword="false">
      <xsd:complexType>
        <xsd:sequence>
          <xsd:element ref="pc:Terms" minOccurs="0" maxOccurs="1"/>
        </xsd:sequence>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3ade71-d0ae-4f82-a8d7-068dcc7d6416"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7fb7d7-36ff-43c5-8684-2fe93c3c1dea" ma:termSetId="09814cd3-568e-fe90-9814-8d621ff8fb84" ma:anchorId="fba54fb3-c3e1-fe81-a776-ca4b69148c4d" ma:open="true" ma:isKeyword="false">
      <xsd:complexType>
        <xsd:sequence>
          <xsd:element ref="pc:Terms" minOccurs="0" maxOccurs="1"/>
        </xsd:sequence>
      </xsd:complex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Location" ma:index="29" nillable="true" ma:displayName="Location" ma:indexed="true" ma:internalName="MediaServiceLocation"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41095-9381-4D3A-AE0B-D16B7D953584}">
  <ds:schemaRefs>
    <ds:schemaRef ds:uri="7dad578b-4cad-4c78-bd1e-ca81766ba2fa"/>
    <ds:schemaRef ds:uri="893ade71-d0ae-4f82-a8d7-068dcc7d64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8BC311-19B9-4389-B433-0658C60295AC}">
  <ds:schemaRefs>
    <ds:schemaRef ds:uri="http://schemas.microsoft.com/sharepoint/v3/contenttype/forms"/>
  </ds:schemaRefs>
</ds:datastoreItem>
</file>

<file path=customXml/itemProps3.xml><?xml version="1.0" encoding="utf-8"?>
<ds:datastoreItem xmlns:ds="http://schemas.openxmlformats.org/officeDocument/2006/customXml" ds:itemID="{71923B80-B71F-478F-955E-BA3C9F3F0FF5}">
  <ds:schemaRefs>
    <ds:schemaRef ds:uri="http://schemas.microsoft.com/sharepoint/events"/>
  </ds:schemaRefs>
</ds:datastoreItem>
</file>

<file path=customXml/itemProps4.xml><?xml version="1.0" encoding="utf-8"?>
<ds:datastoreItem xmlns:ds="http://schemas.openxmlformats.org/officeDocument/2006/customXml" ds:itemID="{0214186F-B0EB-459C-ACEB-CA1FD945430D}">
  <ds:schemaRefs>
    <ds:schemaRef ds:uri="7dad578b-4cad-4c78-bd1e-ca81766ba2fa"/>
    <ds:schemaRef ds:uri="893ade71-d0ae-4f82-a8d7-068dcc7d64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42</Slides>
  <Notes>7</Notes>
  <HiddenSlides>0</HiddenSlide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Theme1</vt:lpstr>
      <vt:lpstr>1_Theme1</vt:lpstr>
      <vt:lpstr>Custom Design</vt:lpstr>
      <vt:lpstr>PowerPoint Presentation</vt:lpstr>
      <vt:lpstr>Agenda</vt:lpstr>
      <vt:lpstr>Actions from previous SVRP 02/11/2023 </vt:lpstr>
      <vt:lpstr>Home Office Update  </vt:lpstr>
      <vt:lpstr>VRP Response Strategy </vt:lpstr>
      <vt:lpstr>Serious Violence Duty (SVD)</vt:lpstr>
      <vt:lpstr>Serious Violence Duty</vt:lpstr>
      <vt:lpstr>SVD Grant 2023 – 2024 </vt:lpstr>
      <vt:lpstr>SVD Grant 2023 – 2024 </vt:lpstr>
      <vt:lpstr>Violence Reduction Unit Grant 2023 – 2024 </vt:lpstr>
      <vt:lpstr>SVD &amp; VRU Delivery Plans 2024 – 2025 </vt:lpstr>
      <vt:lpstr>Crest Recommendations</vt:lpstr>
      <vt:lpstr>TVRP Cover Page</vt:lpstr>
      <vt:lpstr>TVRP Slide 1</vt:lpstr>
      <vt:lpstr>TVRP Slide 2</vt:lpstr>
      <vt:lpstr>TVRP Slide 3</vt:lpstr>
      <vt:lpstr>TVRP Slide 5</vt:lpstr>
      <vt:lpstr>Quarters</vt:lpstr>
      <vt:lpstr>Quarters</vt:lpstr>
      <vt:lpstr>Violent Crime Taskforce Update</vt:lpstr>
      <vt:lpstr>GRIP Funding Update</vt:lpstr>
      <vt:lpstr>Multi-agency and Systems Change</vt:lpstr>
      <vt:lpstr>Multi-agency and Systems Change</vt:lpstr>
      <vt:lpstr>Multi-agency and Systems Change</vt:lpstr>
      <vt:lpstr>SVRP Survey </vt:lpstr>
      <vt:lpstr>Data &amp; Analysis Update</vt:lpstr>
      <vt:lpstr>Data &amp; Analysis Update</vt:lpstr>
      <vt:lpstr>PowerPoint Presentation</vt:lpstr>
      <vt:lpstr>HIOWT Update</vt:lpstr>
      <vt:lpstr>PowerPoint Presentation</vt:lpstr>
      <vt:lpstr>Steps to join HIOWT</vt:lpstr>
      <vt:lpstr>Engagement Update</vt:lpstr>
      <vt:lpstr>Engagement Model </vt:lpstr>
      <vt:lpstr>Communications Update </vt:lpstr>
      <vt:lpstr>Op Sceptre Knife Crime Awareness Week  </vt:lpstr>
      <vt:lpstr>Interventions, Evaluations &amp; Opportunities Update</vt:lpstr>
      <vt:lpstr>Interventions Update</vt:lpstr>
      <vt:lpstr>Interventions Update  </vt:lpstr>
      <vt:lpstr>Interventions Update  </vt:lpstr>
      <vt:lpstr>Evaluations Update </vt:lpstr>
      <vt:lpstr>Workforce Development</vt:lpstr>
      <vt:lpstr>PowerPoint Presentation</vt:lpstr>
    </vt:vector>
  </TitlesOfParts>
  <Company>SERIP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Matthew (25366)</dc:creator>
  <cp:revision>1</cp:revision>
  <dcterms:created xsi:type="dcterms:W3CDTF">2024-01-04T11:27:06Z</dcterms:created>
  <dcterms:modified xsi:type="dcterms:W3CDTF">2024-03-25T12:28:17Z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0x010100F27C9619FA46FE41A4759CAFBE5D734A00EC96752E61511842BF6F68F240EC4F86</vt:lpwstr>
  </property>
  <property fmtid="{D5CDD505-2E9C-101B-9397-08002B2CF9AE}" pid="3" name="ForceDepartment">
    <vt:lpwstr>1;#141|14d6900f-afa5-473a-8b3b-9022f91abfc9</vt:lpwstr>
  </property>
  <property fmtid="{D5CDD505-2E9C-101B-9397-08002B2CF9AE}" pid="4" name="_dlc_DocIdItemGuid">
    <vt:lpwstr>82c18efa-fe8c-45b5-8979-f35f131b3000</vt:lpwstr>
  </property>
  <property fmtid="{D5CDD505-2E9C-101B-9397-08002B2CF9AE}" pid="5" name="MediaServiceImageTags">
    <vt:lpwstr/>
  </property>
  <property fmtid="{D5CDD505-2E9C-101B-9397-08002B2CF9AE}" pid="6" name="ForceTagsHC">
    <vt:lpwstr/>
  </property>
</Properties>
</file>