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5"/>
    <p:sldMasterId id="2147483864" r:id="rId6"/>
  </p:sldMasterIdLst>
  <p:notesMasterIdLst>
    <p:notesMasterId r:id="rId43"/>
  </p:notesMasterIdLst>
  <p:sldIdLst>
    <p:sldId id="304" r:id="rId7"/>
    <p:sldId id="261" r:id="rId8"/>
    <p:sldId id="288" r:id="rId9"/>
    <p:sldId id="274" r:id="rId10"/>
    <p:sldId id="271" r:id="rId11"/>
    <p:sldId id="320" r:id="rId12"/>
    <p:sldId id="321" r:id="rId13"/>
    <p:sldId id="322" r:id="rId14"/>
    <p:sldId id="323" r:id="rId15"/>
    <p:sldId id="264" r:id="rId16"/>
    <p:sldId id="308" r:id="rId17"/>
    <p:sldId id="309" r:id="rId18"/>
    <p:sldId id="310" r:id="rId19"/>
    <p:sldId id="312" r:id="rId20"/>
    <p:sldId id="311" r:id="rId21"/>
    <p:sldId id="325" r:id="rId22"/>
    <p:sldId id="326" r:id="rId23"/>
    <p:sldId id="327" r:id="rId24"/>
    <p:sldId id="328" r:id="rId25"/>
    <p:sldId id="266" r:id="rId26"/>
    <p:sldId id="314" r:id="rId27"/>
    <p:sldId id="258" r:id="rId28"/>
    <p:sldId id="260" r:id="rId29"/>
    <p:sldId id="257" r:id="rId30"/>
    <p:sldId id="268" r:id="rId31"/>
    <p:sldId id="313" r:id="rId32"/>
    <p:sldId id="315" r:id="rId33"/>
    <p:sldId id="316" r:id="rId34"/>
    <p:sldId id="319" r:id="rId35"/>
    <p:sldId id="317" r:id="rId36"/>
    <p:sldId id="318" r:id="rId37"/>
    <p:sldId id="307" r:id="rId38"/>
    <p:sldId id="305" r:id="rId39"/>
    <p:sldId id="269" r:id="rId40"/>
    <p:sldId id="306" r:id="rId41"/>
    <p:sldId id="282" r:id="rId4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9999"/>
    <a:srgbClr val="2A3A47"/>
    <a:srgbClr val="0080B0"/>
    <a:srgbClr val="3E5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A0F0AA-1A21-466E-9DBD-49903A8134CE}" v="4" dt="2024-06-03T13:16:24.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5" d="100"/>
          <a:sy n="115" d="100"/>
        </p:scale>
        <p:origin x="372"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thorpe, Debbie (50385)" userId="S::debbie.ashthorpe@hampshire.police.uk::35693470-1c5a-49d7-9bda-ed07775bb3e8" providerId="AD" clId="Web-{BEA0F0AA-1A21-466E-9DBD-49903A8134CE}"/>
    <pc:docChg chg="modSld sldOrd">
      <pc:chgData name="Ashthorpe, Debbie (50385)" userId="S::debbie.ashthorpe@hampshire.police.uk::35693470-1c5a-49d7-9bda-ed07775bb3e8" providerId="AD" clId="Web-{BEA0F0AA-1A21-466E-9DBD-49903A8134CE}" dt="2024-06-03T13:16:24.936" v="3" actId="1076"/>
      <pc:docMkLst>
        <pc:docMk/>
      </pc:docMkLst>
      <pc:sldChg chg="modSp">
        <pc:chgData name="Ashthorpe, Debbie (50385)" userId="S::debbie.ashthorpe@hampshire.police.uk::35693470-1c5a-49d7-9bda-ed07775bb3e8" providerId="AD" clId="Web-{BEA0F0AA-1A21-466E-9DBD-49903A8134CE}" dt="2024-06-03T13:16:24.936" v="3" actId="1076"/>
        <pc:sldMkLst>
          <pc:docMk/>
          <pc:sldMk cId="1806156378" sldId="257"/>
        </pc:sldMkLst>
        <pc:picChg chg="mod">
          <ac:chgData name="Ashthorpe, Debbie (50385)" userId="S::debbie.ashthorpe@hampshire.police.uk::35693470-1c5a-49d7-9bda-ed07775bb3e8" providerId="AD" clId="Web-{BEA0F0AA-1A21-466E-9DBD-49903A8134CE}" dt="2024-06-03T13:16:24.936" v="3" actId="1076"/>
          <ac:picMkLst>
            <pc:docMk/>
            <pc:sldMk cId="1806156378" sldId="257"/>
            <ac:picMk id="3" creationId="{00000000-0000-0000-0000-000000000000}"/>
          </ac:picMkLst>
        </pc:picChg>
      </pc:sldChg>
      <pc:sldChg chg="ord">
        <pc:chgData name="Ashthorpe, Debbie (50385)" userId="S::debbie.ashthorpe@hampshire.police.uk::35693470-1c5a-49d7-9bda-ed07775bb3e8" providerId="AD" clId="Web-{BEA0F0AA-1A21-466E-9DBD-49903A8134CE}" dt="2024-06-03T13:13:18.775" v="1"/>
        <pc:sldMkLst>
          <pc:docMk/>
          <pc:sldMk cId="899755760"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697DE-253F-4FF6-A2DF-E749C4F39DC6}" type="datetimeFigureOut">
              <a:rPr lang="en-GB" smtClean="0"/>
              <a:t>03/06/2024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B85D6C-9A68-4BA1-82D2-A835EF0BF648}" type="slidenum">
              <a:rPr lang="en-GB" smtClean="0"/>
              <a:t>‹#›</a:t>
            </a:fld>
            <a:endParaRPr lang="en-GB" dirty="0"/>
          </a:p>
        </p:txBody>
      </p:sp>
    </p:spTree>
    <p:extLst>
      <p:ext uri="{BB962C8B-B14F-4D97-AF65-F5344CB8AC3E}">
        <p14:creationId xmlns:p14="http://schemas.microsoft.com/office/powerpoint/2010/main" val="385949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A858B7BC-D215-498B-844F-8657C3F38206}" type="datetimeFigureOut">
              <a:rPr lang="en-GB" smtClean="0"/>
              <a:pPr/>
              <a:t>03/06/2024</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85035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7389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2090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6060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1289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4"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4550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4"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53723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44078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1796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Rectangle 7"/>
          <p:cNvSpPr/>
          <p:nvPr/>
        </p:nvSpPr>
        <p:spPr>
          <a:xfrm>
            <a:off x="0" y="5804216"/>
            <a:ext cx="12192000" cy="1145223"/>
          </a:xfrm>
          <a:prstGeom prst="rect">
            <a:avLst/>
          </a:prstGeom>
          <a:solidFill>
            <a:srgbClr val="2A3A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A858B7BC-D215-498B-844F-8657C3F38206}" type="datetimeFigureOut">
              <a:rPr lang="en-GB" smtClean="0"/>
              <a:pPr/>
              <a:t>03/06/2024</a:t>
            </a:fld>
            <a:endParaRPr lang="en-GB" dirty="0"/>
          </a:p>
        </p:txBody>
      </p:sp>
      <p:sp>
        <p:nvSpPr>
          <p:cNvPr id="26" name="Title Placeholder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27"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3" name="Picture 12"/>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770884"/>
            <a:ext cx="2324471" cy="1190040"/>
          </a:xfrm>
          <a:prstGeom prst="rect">
            <a:avLst/>
          </a:prstGeom>
          <a:noFill/>
          <a:ln>
            <a:noFill/>
          </a:ln>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2218" y="5940097"/>
            <a:ext cx="2096679" cy="851614"/>
          </a:xfrm>
          <a:prstGeom prst="rect">
            <a:avLst/>
          </a:prstGeom>
        </p:spPr>
      </p:pic>
    </p:spTree>
    <p:extLst>
      <p:ext uri="{BB962C8B-B14F-4D97-AF65-F5344CB8AC3E}">
        <p14:creationId xmlns:p14="http://schemas.microsoft.com/office/powerpoint/2010/main" val="15617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858B7BC-D215-498B-844F-8657C3F38206}" type="datetimeFigureOut">
              <a:rPr lang="en-GB" smtClean="0"/>
              <a:t>03/06/2024</a:t>
            </a:fld>
            <a:endParaRPr lang="en-GB" dirty="0"/>
          </a:p>
        </p:txBody>
      </p:sp>
    </p:spTree>
    <p:extLst>
      <p:ext uri="{BB962C8B-B14F-4D97-AF65-F5344CB8AC3E}">
        <p14:creationId xmlns:p14="http://schemas.microsoft.com/office/powerpoint/2010/main" val="55586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A858B7BC-D215-498B-844F-8657C3F38206}" type="datetimeFigureOut">
              <a:rPr lang="en-GB" smtClean="0"/>
              <a:pPr/>
              <a:t>03/06/2024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Rectangle 7"/>
          <p:cNvSpPr/>
          <p:nvPr/>
        </p:nvSpPr>
        <p:spPr>
          <a:xfrm>
            <a:off x="0" y="5804216"/>
            <a:ext cx="12192000" cy="1145223"/>
          </a:xfrm>
          <a:prstGeom prst="rect">
            <a:avLst/>
          </a:prstGeom>
          <a:solidFill>
            <a:srgbClr val="2A3A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770884"/>
            <a:ext cx="2324471" cy="1190040"/>
          </a:xfrm>
          <a:prstGeom prst="rect">
            <a:avLst/>
          </a:prstGeom>
          <a:noFill/>
          <a:ln>
            <a:noFill/>
          </a:ln>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9853" y="5923006"/>
            <a:ext cx="2026817" cy="934994"/>
          </a:xfrm>
          <a:prstGeom prst="rect">
            <a:avLst/>
          </a:prstGeom>
        </p:spPr>
      </p:pic>
    </p:spTree>
    <p:extLst>
      <p:ext uri="{BB962C8B-B14F-4D97-AF65-F5344CB8AC3E}">
        <p14:creationId xmlns:p14="http://schemas.microsoft.com/office/powerpoint/2010/main" val="343898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A858B7BC-D215-498B-844F-8657C3F38206}" type="datetimeFigureOut">
              <a:rPr lang="en-GB" smtClean="0"/>
              <a:pPr/>
              <a:t>03/06/2024</a:t>
            </a:fld>
            <a:endParaRPr lang="en-GB" dirty="0"/>
          </a:p>
        </p:txBody>
      </p:sp>
      <p:cxnSp>
        <p:nvCxnSpPr>
          <p:cNvPr id="18" name="Straight Connector 17"/>
          <p:cNvCxnSpPr/>
          <p:nvPr/>
        </p:nvCxnSpPr>
        <p:spPr>
          <a:xfrm>
            <a:off x="1272176" y="3110230"/>
            <a:ext cx="9000000" cy="0"/>
          </a:xfrm>
          <a:prstGeom prst="line">
            <a:avLst/>
          </a:prstGeom>
          <a:ln w="38100">
            <a:solidFill>
              <a:schemeClr val="bg1">
                <a:alpha val="24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9"/>
          <p:cNvSpPr>
            <a:spLocks noGrp="1"/>
          </p:cNvSpPr>
          <p:nvPr>
            <p:ph type="body" sz="quarter" idx="13" hasCustomPrompt="1"/>
          </p:nvPr>
        </p:nvSpPr>
        <p:spPr>
          <a:xfrm>
            <a:off x="5008881" y="1674814"/>
            <a:ext cx="5263296" cy="455278"/>
          </a:xfrm>
        </p:spPr>
        <p:txBody>
          <a:bodyPr/>
          <a:lstStyle>
            <a:lvl1pPr marL="0" indent="0" algn="r">
              <a:buNone/>
              <a:defRPr b="1" baseline="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marL="457200" indent="0" algn="r">
              <a:buNone/>
              <a:defRPr baseline="0">
                <a:solidFill>
                  <a:srgbClr val="00AEEF"/>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Thank you.</a:t>
            </a:r>
          </a:p>
        </p:txBody>
      </p:sp>
      <p:sp>
        <p:nvSpPr>
          <p:cNvPr id="24" name="Text Placeholder 19"/>
          <p:cNvSpPr>
            <a:spLocks noGrp="1"/>
          </p:cNvSpPr>
          <p:nvPr>
            <p:ph type="body" sz="quarter" idx="16" hasCustomPrompt="1"/>
          </p:nvPr>
        </p:nvSpPr>
        <p:spPr>
          <a:xfrm>
            <a:off x="5008881" y="2238375"/>
            <a:ext cx="5263296" cy="841222"/>
          </a:xfrm>
        </p:spPr>
        <p:txBody>
          <a:bodyPr>
            <a:normAutofit/>
          </a:bodyPr>
          <a:lstStyle>
            <a:lvl1pPr marL="0" indent="0" algn="r">
              <a:buNone/>
              <a:defRPr sz="2400" baseline="0">
                <a:solidFill>
                  <a:schemeClr val="bg1"/>
                </a:solidFill>
                <a:latin typeface="Arial" panose="020B0604020202020204" pitchFamily="34" charset="0"/>
                <a:cs typeface="Arial" panose="020B0604020202020204" pitchFamily="34" charset="0"/>
              </a:defRPr>
            </a:lvl1pPr>
            <a:lvl2pPr marL="457200" indent="0" algn="r">
              <a:buNone/>
              <a:defRPr baseline="0">
                <a:solidFill>
                  <a:srgbClr val="00AEEF"/>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VRU@hampshire.police.uk</a:t>
            </a:r>
          </a:p>
        </p:txBody>
      </p:sp>
      <p:pic>
        <p:nvPicPr>
          <p:cNvPr id="16" name="Picture 15"/>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770884"/>
            <a:ext cx="2324471" cy="1190040"/>
          </a:xfrm>
          <a:prstGeom prst="rect">
            <a:avLst/>
          </a:prstGeom>
          <a:noFill/>
          <a:ln>
            <a:noFill/>
          </a:ln>
        </p:spPr>
      </p:pic>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2083" y="1127578"/>
            <a:ext cx="3812821" cy="195201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49853" y="5923006"/>
            <a:ext cx="2026817" cy="93499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72083" y="3550990"/>
            <a:ext cx="3736797" cy="1638848"/>
          </a:xfrm>
          <a:prstGeom prst="rect">
            <a:avLst/>
          </a:prstGeom>
        </p:spPr>
      </p:pic>
    </p:spTree>
    <p:extLst>
      <p:ext uri="{BB962C8B-B14F-4D97-AF65-F5344CB8AC3E}">
        <p14:creationId xmlns:p14="http://schemas.microsoft.com/office/powerpoint/2010/main" val="258638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3771946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679392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2454921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2801751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2444645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1794430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3666263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3177963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131776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9779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4798944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dirty="0"/>
          </a:p>
        </p:txBody>
      </p:sp>
    </p:spTree>
    <p:extLst>
      <p:ext uri="{BB962C8B-B14F-4D97-AF65-F5344CB8AC3E}">
        <p14:creationId xmlns:p14="http://schemas.microsoft.com/office/powerpoint/2010/main" val="2654960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6"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183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8" name="Footer Placeholder 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80399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38545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85408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5" name="Footer Placeholder 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598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858B7BC-D215-498B-844F-8657C3F38206}" type="datetimeFigureOut">
              <a:rPr lang="en-GB" smtClean="0"/>
              <a:t>03/06/2024</a:t>
            </a:fld>
            <a:endParaRPr lang="en-GB"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6163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A3A47"/>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bg1"/>
                </a:solidFill>
                <a:latin typeface="Arial" panose="020B0604020202020204" pitchFamily="34" charset="0"/>
                <a:cs typeface="Arial" panose="020B0604020202020204" pitchFamily="34" charset="0"/>
              </a:defRPr>
            </a:lvl1pPr>
          </a:lstStyle>
          <a:p>
            <a:fld id="{A858B7BC-D215-498B-844F-8657C3F38206}" type="datetimeFigureOut">
              <a:rPr lang="en-GB" smtClean="0"/>
              <a:pPr/>
              <a:t>03/06/2024</a:t>
            </a:fld>
            <a:endParaRPr lang="en-GB"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bg1"/>
                </a:solidFill>
                <a:latin typeface="Arial" panose="020B0604020202020204" pitchFamily="34" charset="0"/>
                <a:cs typeface="Arial" panose="020B0604020202020204" pitchFamily="34" charset="0"/>
              </a:defRPr>
            </a:lvl1pPr>
          </a:lstStyle>
          <a:p>
            <a:endParaRPr lang="en-GB" dirty="0"/>
          </a:p>
        </p:txBody>
      </p:sp>
      <p:sp>
        <p:nvSpPr>
          <p:cNvPr id="15" name="object 4"/>
          <p:cNvSpPr/>
          <p:nvPr/>
        </p:nvSpPr>
        <p:spPr>
          <a:xfrm>
            <a:off x="11773225" y="0"/>
            <a:ext cx="418779" cy="6949439"/>
          </a:xfrm>
          <a:custGeom>
            <a:avLst/>
            <a:gdLst/>
            <a:ahLst/>
            <a:cxnLst/>
            <a:rect l="l" t="t" r="r" b="b"/>
            <a:pathLst>
              <a:path w="576580" h="10692130">
                <a:moveTo>
                  <a:pt x="0" y="0"/>
                </a:moveTo>
                <a:lnTo>
                  <a:pt x="0" y="10692003"/>
                </a:lnTo>
                <a:lnTo>
                  <a:pt x="575983" y="10692003"/>
                </a:lnTo>
                <a:lnTo>
                  <a:pt x="575983" y="0"/>
                </a:lnTo>
                <a:lnTo>
                  <a:pt x="0" y="0"/>
                </a:lnTo>
                <a:close/>
              </a:path>
            </a:pathLst>
          </a:custGeom>
          <a:solidFill>
            <a:srgbClr val="8B8C8C">
              <a:alpha val="50000"/>
            </a:srgbClr>
          </a:solidFill>
        </p:spPr>
        <p:txBody>
          <a:bodyPr wrap="square" lIns="0" tIns="0" rIns="0" bIns="0" rtlCol="0"/>
          <a:lstStyle/>
          <a:p>
            <a:endParaRPr dirty="0">
              <a:solidFill>
                <a:schemeClr val="bg1"/>
              </a:solidFill>
            </a:endParaRPr>
          </a:p>
        </p:txBody>
      </p:sp>
      <p:sp>
        <p:nvSpPr>
          <p:cNvPr id="18" name="Rectangle 17"/>
          <p:cNvSpPr/>
          <p:nvPr/>
        </p:nvSpPr>
        <p:spPr>
          <a:xfrm>
            <a:off x="0" y="5804216"/>
            <a:ext cx="12192000" cy="1145223"/>
          </a:xfrm>
          <a:prstGeom prst="rect">
            <a:avLst/>
          </a:prstGeom>
          <a:solidFill>
            <a:srgbClr val="2A3A47"/>
          </a:solidFill>
          <a:ln w="19050">
            <a:solidFill>
              <a:srgbClr val="008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pic>
        <p:nvPicPr>
          <p:cNvPr id="24" name="Picture 23"/>
          <p:cNvPicPr/>
          <p:nvPr userDrawn="1"/>
        </p:nvPicPr>
        <p:blipFill>
          <a:blip r:embed="rId23" cstate="print">
            <a:extLst>
              <a:ext uri="{28A0092B-C50C-407E-A947-70E740481C1C}">
                <a14:useLocalDpi xmlns:a14="http://schemas.microsoft.com/office/drawing/2010/main" val="0"/>
              </a:ext>
            </a:extLst>
          </a:blip>
          <a:stretch>
            <a:fillRect/>
          </a:stretch>
        </p:blipFill>
        <p:spPr bwMode="auto">
          <a:xfrm>
            <a:off x="0" y="5770884"/>
            <a:ext cx="2324471" cy="1190040"/>
          </a:xfrm>
          <a:prstGeom prst="rect">
            <a:avLst/>
          </a:prstGeom>
          <a:noFill/>
          <a:ln>
            <a:noFill/>
          </a:ln>
        </p:spPr>
      </p:pic>
    </p:spTree>
    <p:extLst>
      <p:ext uri="{BB962C8B-B14F-4D97-AF65-F5344CB8AC3E}">
        <p14:creationId xmlns:p14="http://schemas.microsoft.com/office/powerpoint/2010/main" val="1796033314"/>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650" r:id="rId18"/>
    <p:sldLayoutId id="2147483658" r:id="rId19"/>
    <p:sldLayoutId id="214748365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200" b="0" i="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bg1"/>
          </a:solidFill>
          <a:latin typeface="Arial" panose="020B0604020202020204" pitchFamily="34" charset="0"/>
          <a:ea typeface="+mj-ea"/>
          <a:cs typeface="Arial" panose="020B0604020202020204" pitchFamily="34" charset="0"/>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bg1"/>
          </a:solidFill>
          <a:latin typeface="Arial" panose="020B0604020202020204" pitchFamily="34" charset="0"/>
          <a:ea typeface="+mj-ea"/>
          <a:cs typeface="Arial" panose="020B0604020202020204" pitchFamily="34" charset="0"/>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bg1"/>
          </a:solidFill>
          <a:latin typeface="Arial" panose="020B0604020202020204" pitchFamily="34" charset="0"/>
          <a:ea typeface="+mj-ea"/>
          <a:cs typeface="Arial" panose="020B0604020202020204" pitchFamily="34" charset="0"/>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bg1"/>
          </a:solidFill>
          <a:latin typeface="Arial" panose="020B0604020202020204" pitchFamily="34" charset="0"/>
          <a:ea typeface="+mj-ea"/>
          <a:cs typeface="Arial" panose="020B0604020202020204" pitchFamily="34" charset="0"/>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bg1"/>
          </a:solidFill>
          <a:latin typeface="Arial" panose="020B0604020202020204" pitchFamily="34" charset="0"/>
          <a:ea typeface="+mj-ea"/>
          <a:cs typeface="Arial" panose="020B0604020202020204" pitchFamily="34" charset="0"/>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6/3/2024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dirty="0"/>
          </a:p>
        </p:txBody>
      </p:sp>
    </p:spTree>
    <p:extLst>
      <p:ext uri="{BB962C8B-B14F-4D97-AF65-F5344CB8AC3E}">
        <p14:creationId xmlns:p14="http://schemas.microsoft.com/office/powerpoint/2010/main" val="353726159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gbr01.safelinks.protection.outlook.com/?url=https%3A%2F%2Fsurvey.alchemer.eu%2Fs3%2F90635289%2FVRP-Specified-and-Relevant-Authorities-Understanding-of-SV-Response-Role&amp;data=05%7C02%7Csorrell.kenny%40hampshire.police.uk%7Cae0399d5022846e9d37d08dc80ad5d36%7C23de4379957a41a69587165d6c6b4dbd%7C0%7C0%7C638526729305313872%7CUnknown%7CTWFpbGZsb3d8eyJWIjoiMC4wLjAwMDAiLCJQIjoiV2luMzIiLCJBTiI6Ik1haWwiLCJXVCI6Mn0%3D%7C0%7C%7C%7C&amp;sdata=nh34BK5oZd7YBNaPaJIUjK%2BoZZz7x5l%2BSqbEHBQXsdU%3D&amp;reserved=0"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hampshire-pcc.gov.uk/vru-home" TargetMode="Externa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3949" y="332510"/>
            <a:ext cx="10922924" cy="5062924"/>
          </a:xfrm>
          <a:prstGeom prst="rect">
            <a:avLst/>
          </a:prstGeom>
        </p:spPr>
        <p:txBody>
          <a:bodyPr wrap="square">
            <a:spAutoFit/>
          </a:bodyPr>
          <a:lstStyle/>
          <a:p>
            <a:pPr marL="0" indent="0" algn="ctr">
              <a:buNone/>
            </a:pPr>
            <a:r>
              <a:rPr lang="en-GB" sz="3200" b="1" dirty="0"/>
              <a:t>Hampshire, Isle of Wight, </a:t>
            </a:r>
          </a:p>
          <a:p>
            <a:pPr marL="0" indent="0" algn="ctr">
              <a:buNone/>
            </a:pPr>
            <a:r>
              <a:rPr lang="en-GB" sz="3200" b="1" dirty="0"/>
              <a:t>Portsmouth &amp; Southampton</a:t>
            </a:r>
          </a:p>
          <a:p>
            <a:pPr marL="0" indent="0" algn="ctr">
              <a:buNone/>
            </a:pPr>
            <a:endParaRPr lang="en-GB" sz="800" dirty="0"/>
          </a:p>
          <a:p>
            <a:pPr marL="0" indent="0" algn="ctr">
              <a:buNone/>
            </a:pPr>
            <a:r>
              <a:rPr lang="en-GB" sz="3200" b="1" dirty="0"/>
              <a:t>Strategic Violence Reduction Partnership (SVRP)</a:t>
            </a:r>
          </a:p>
          <a:p>
            <a:pPr marL="0" indent="0" algn="ctr">
              <a:buNone/>
            </a:pPr>
            <a:endParaRPr lang="en-GB" sz="800" dirty="0"/>
          </a:p>
          <a:p>
            <a:pPr marL="0" indent="0" algn="ctr">
              <a:buNone/>
            </a:pPr>
            <a:r>
              <a:rPr lang="en-GB" sz="3200" b="1" dirty="0"/>
              <a:t>04/06/2024</a:t>
            </a:r>
          </a:p>
          <a:p>
            <a:pPr marL="0" indent="0" algn="ctr">
              <a:buNone/>
            </a:pPr>
            <a:r>
              <a:rPr lang="en-GB" sz="3200" b="1" dirty="0"/>
              <a:t>09:30 – 11:00 hours</a:t>
            </a:r>
          </a:p>
          <a:p>
            <a:pPr marL="0" indent="0" algn="ctr">
              <a:buNone/>
            </a:pPr>
            <a:endParaRPr lang="en-GB" sz="800" dirty="0"/>
          </a:p>
          <a:p>
            <a:pPr marL="0" indent="0" algn="ctr">
              <a:buNone/>
            </a:pPr>
            <a:r>
              <a:rPr lang="en-GB" sz="3200" b="1" dirty="0"/>
              <a:t>Chair: Police &amp; Crime Commissioner, </a:t>
            </a:r>
          </a:p>
          <a:p>
            <a:pPr marL="0" indent="0" algn="ctr">
              <a:buNone/>
            </a:pPr>
            <a:r>
              <a:rPr lang="en-GB" sz="3200" b="1" dirty="0"/>
              <a:t>Donna Jones</a:t>
            </a:r>
            <a:endParaRPr lang="en-GB" sz="3200" dirty="0"/>
          </a:p>
        </p:txBody>
      </p:sp>
    </p:spTree>
    <p:extLst>
      <p:ext uri="{BB962C8B-B14F-4D97-AF65-F5344CB8AC3E}">
        <p14:creationId xmlns:p14="http://schemas.microsoft.com/office/powerpoint/2010/main" val="429017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700762" cy="760940"/>
          </a:xfrm>
        </p:spPr>
        <p:txBody>
          <a:bodyPr>
            <a:normAutofit/>
          </a:bodyPr>
          <a:lstStyle/>
          <a:p>
            <a:r>
              <a:rPr lang="en-GB" sz="3200" b="1" dirty="0">
                <a:solidFill>
                  <a:schemeClr val="tx2"/>
                </a:solidFill>
              </a:rPr>
              <a:t>VRP Strategic Objectives &amp; Project Plan</a:t>
            </a:r>
            <a:endParaRPr lang="en-GB" sz="3200" b="1" dirty="0"/>
          </a:p>
        </p:txBody>
      </p:sp>
      <p:pic>
        <p:nvPicPr>
          <p:cNvPr id="6" name="Picture 5"/>
          <p:cNvPicPr>
            <a:picLocks noChangeAspect="1"/>
          </p:cNvPicPr>
          <p:nvPr/>
        </p:nvPicPr>
        <p:blipFill>
          <a:blip r:embed="rId2"/>
          <a:stretch>
            <a:fillRect/>
          </a:stretch>
        </p:blipFill>
        <p:spPr>
          <a:xfrm>
            <a:off x="646111" y="1213657"/>
            <a:ext cx="10700762" cy="2319251"/>
          </a:xfrm>
          <a:prstGeom prst="rect">
            <a:avLst/>
          </a:prstGeom>
          <a:ln w="19050">
            <a:solidFill>
              <a:schemeClr val="tx2"/>
            </a:solidFill>
          </a:ln>
        </p:spPr>
      </p:pic>
    </p:spTree>
    <p:extLst>
      <p:ext uri="{BB962C8B-B14F-4D97-AF65-F5344CB8AC3E}">
        <p14:creationId xmlns:p14="http://schemas.microsoft.com/office/powerpoint/2010/main" val="7836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84136" cy="760940"/>
          </a:xfrm>
        </p:spPr>
        <p:txBody>
          <a:bodyPr>
            <a:normAutofit/>
          </a:bodyPr>
          <a:lstStyle/>
          <a:p>
            <a:r>
              <a:rPr lang="en-GB" sz="3200" b="1" dirty="0">
                <a:solidFill>
                  <a:schemeClr val="tx2"/>
                </a:solidFill>
              </a:rPr>
              <a:t>Multi-agency &amp; Systems Change</a:t>
            </a:r>
            <a:endParaRPr lang="en-GB" sz="3200" b="1" dirty="0"/>
          </a:p>
        </p:txBody>
      </p:sp>
      <p:pic>
        <p:nvPicPr>
          <p:cNvPr id="2" name="Picture 1"/>
          <p:cNvPicPr>
            <a:picLocks noChangeAspect="1"/>
          </p:cNvPicPr>
          <p:nvPr/>
        </p:nvPicPr>
        <p:blipFill>
          <a:blip r:embed="rId2"/>
          <a:stretch>
            <a:fillRect/>
          </a:stretch>
        </p:blipFill>
        <p:spPr>
          <a:xfrm>
            <a:off x="646110" y="1213658"/>
            <a:ext cx="10684137" cy="2743200"/>
          </a:xfrm>
          <a:prstGeom prst="rect">
            <a:avLst/>
          </a:prstGeom>
          <a:ln w="19050">
            <a:solidFill>
              <a:schemeClr val="tx2"/>
            </a:solidFill>
          </a:ln>
        </p:spPr>
      </p:pic>
    </p:spTree>
    <p:extLst>
      <p:ext uri="{BB962C8B-B14F-4D97-AF65-F5344CB8AC3E}">
        <p14:creationId xmlns:p14="http://schemas.microsoft.com/office/powerpoint/2010/main" val="168503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700762" cy="760940"/>
          </a:xfrm>
        </p:spPr>
        <p:txBody>
          <a:bodyPr>
            <a:normAutofit/>
          </a:bodyPr>
          <a:lstStyle/>
          <a:p>
            <a:r>
              <a:rPr lang="en-GB" sz="3200" b="1" dirty="0">
                <a:solidFill>
                  <a:schemeClr val="tx2"/>
                </a:solidFill>
              </a:rPr>
              <a:t>Data &amp; Analysis</a:t>
            </a:r>
            <a:endParaRPr lang="en-GB" sz="3200" b="1" dirty="0"/>
          </a:p>
        </p:txBody>
      </p:sp>
      <p:pic>
        <p:nvPicPr>
          <p:cNvPr id="2" name="Picture 1"/>
          <p:cNvPicPr>
            <a:picLocks noChangeAspect="1"/>
          </p:cNvPicPr>
          <p:nvPr/>
        </p:nvPicPr>
        <p:blipFill>
          <a:blip r:embed="rId2"/>
          <a:stretch>
            <a:fillRect/>
          </a:stretch>
        </p:blipFill>
        <p:spPr>
          <a:xfrm>
            <a:off x="646112" y="1213659"/>
            <a:ext cx="10700762" cy="4239490"/>
          </a:xfrm>
          <a:prstGeom prst="rect">
            <a:avLst/>
          </a:prstGeom>
          <a:ln w="19050">
            <a:solidFill>
              <a:schemeClr val="tx2"/>
            </a:solidFill>
          </a:ln>
        </p:spPr>
      </p:pic>
    </p:spTree>
    <p:extLst>
      <p:ext uri="{BB962C8B-B14F-4D97-AF65-F5344CB8AC3E}">
        <p14:creationId xmlns:p14="http://schemas.microsoft.com/office/powerpoint/2010/main" val="56062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700762" cy="760940"/>
          </a:xfrm>
        </p:spPr>
        <p:txBody>
          <a:bodyPr>
            <a:normAutofit/>
          </a:bodyPr>
          <a:lstStyle/>
          <a:p>
            <a:r>
              <a:rPr lang="en-GB" sz="3200" b="1" dirty="0">
                <a:solidFill>
                  <a:schemeClr val="tx2"/>
                </a:solidFill>
              </a:rPr>
              <a:t>Engagement</a:t>
            </a:r>
            <a:endParaRPr lang="en-GB" sz="3200" b="1" dirty="0"/>
          </a:p>
        </p:txBody>
      </p:sp>
      <p:pic>
        <p:nvPicPr>
          <p:cNvPr id="2" name="Picture 1"/>
          <p:cNvPicPr>
            <a:picLocks noChangeAspect="1"/>
          </p:cNvPicPr>
          <p:nvPr/>
        </p:nvPicPr>
        <p:blipFill>
          <a:blip r:embed="rId2"/>
          <a:stretch>
            <a:fillRect/>
          </a:stretch>
        </p:blipFill>
        <p:spPr>
          <a:xfrm>
            <a:off x="646112" y="1213658"/>
            <a:ext cx="10700762" cy="4206240"/>
          </a:xfrm>
          <a:prstGeom prst="rect">
            <a:avLst/>
          </a:prstGeom>
          <a:ln w="19050">
            <a:solidFill>
              <a:schemeClr val="tx2"/>
            </a:solidFill>
          </a:ln>
        </p:spPr>
      </p:pic>
    </p:spTree>
    <p:extLst>
      <p:ext uri="{BB962C8B-B14F-4D97-AF65-F5344CB8AC3E}">
        <p14:creationId xmlns:p14="http://schemas.microsoft.com/office/powerpoint/2010/main" val="100569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92449" cy="760940"/>
          </a:xfrm>
        </p:spPr>
        <p:txBody>
          <a:bodyPr>
            <a:normAutofit/>
          </a:bodyPr>
          <a:lstStyle/>
          <a:p>
            <a:r>
              <a:rPr lang="en-GB" sz="3200" b="1" dirty="0">
                <a:solidFill>
                  <a:schemeClr val="tx2"/>
                </a:solidFill>
              </a:rPr>
              <a:t>Communications</a:t>
            </a:r>
            <a:endParaRPr lang="en-GB" sz="3200" b="1" dirty="0"/>
          </a:p>
        </p:txBody>
      </p:sp>
      <p:pic>
        <p:nvPicPr>
          <p:cNvPr id="2" name="Picture 1"/>
          <p:cNvPicPr>
            <a:picLocks noChangeAspect="1"/>
          </p:cNvPicPr>
          <p:nvPr/>
        </p:nvPicPr>
        <p:blipFill>
          <a:blip r:embed="rId2"/>
          <a:stretch>
            <a:fillRect/>
          </a:stretch>
        </p:blipFill>
        <p:spPr>
          <a:xfrm>
            <a:off x="646111" y="1213659"/>
            <a:ext cx="10692450" cy="2651759"/>
          </a:xfrm>
          <a:prstGeom prst="rect">
            <a:avLst/>
          </a:prstGeom>
          <a:ln w="19050">
            <a:solidFill>
              <a:schemeClr val="tx2"/>
            </a:solidFill>
          </a:ln>
        </p:spPr>
      </p:pic>
    </p:spTree>
    <p:extLst>
      <p:ext uri="{BB962C8B-B14F-4D97-AF65-F5344CB8AC3E}">
        <p14:creationId xmlns:p14="http://schemas.microsoft.com/office/powerpoint/2010/main" val="1217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75824" cy="760940"/>
          </a:xfrm>
        </p:spPr>
        <p:txBody>
          <a:bodyPr>
            <a:normAutofit/>
          </a:bodyPr>
          <a:lstStyle/>
          <a:p>
            <a:r>
              <a:rPr lang="en-GB" sz="3200" b="1" dirty="0"/>
              <a:t>Interventions, Evaluations and Opportunities</a:t>
            </a:r>
          </a:p>
        </p:txBody>
      </p:sp>
      <p:pic>
        <p:nvPicPr>
          <p:cNvPr id="2" name="Picture 1"/>
          <p:cNvPicPr>
            <a:picLocks noChangeAspect="1"/>
          </p:cNvPicPr>
          <p:nvPr/>
        </p:nvPicPr>
        <p:blipFill>
          <a:blip r:embed="rId2"/>
          <a:stretch>
            <a:fillRect/>
          </a:stretch>
        </p:blipFill>
        <p:spPr>
          <a:xfrm>
            <a:off x="646112" y="1213657"/>
            <a:ext cx="10675824" cy="3807229"/>
          </a:xfrm>
          <a:prstGeom prst="rect">
            <a:avLst/>
          </a:prstGeom>
          <a:ln w="19050">
            <a:solidFill>
              <a:schemeClr val="tx2"/>
            </a:solidFill>
          </a:ln>
        </p:spPr>
      </p:pic>
    </p:spTree>
    <p:extLst>
      <p:ext uri="{BB962C8B-B14F-4D97-AF65-F5344CB8AC3E}">
        <p14:creationId xmlns:p14="http://schemas.microsoft.com/office/powerpoint/2010/main" val="44021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10667511" cy="694438"/>
          </a:xfrm>
        </p:spPr>
        <p:txBody>
          <a:bodyPr/>
          <a:lstStyle/>
          <a:p>
            <a:r>
              <a:rPr lang="en-GB" sz="3200" b="1" dirty="0">
                <a:solidFill>
                  <a:srgbClr val="FFFFFF"/>
                </a:solidFill>
              </a:rPr>
              <a:t>Tactical Violence Reduction Partnership Update</a:t>
            </a:r>
            <a:endParaRPr lang="en-GB" dirty="0"/>
          </a:p>
        </p:txBody>
      </p:sp>
      <p:sp>
        <p:nvSpPr>
          <p:cNvPr id="3" name="Content Placeholder 2"/>
          <p:cNvSpPr>
            <a:spLocks noGrp="1"/>
          </p:cNvSpPr>
          <p:nvPr>
            <p:ph idx="1"/>
          </p:nvPr>
        </p:nvSpPr>
        <p:spPr>
          <a:xfrm>
            <a:off x="646110" y="1147156"/>
            <a:ext cx="10667511" cy="4447309"/>
          </a:xfrm>
        </p:spPr>
        <p:txBody>
          <a:bodyPr/>
          <a:lstStyle/>
          <a:p>
            <a:pPr>
              <a:buFont typeface="Wingdings" panose="05000000000000000000" pitchFamily="2" charset="2"/>
              <a:buChar char="Ø"/>
            </a:pPr>
            <a:r>
              <a:rPr lang="en-GB" dirty="0"/>
              <a:t>Presentation from Serious Violence Dashboard by Serious Violence Analyst</a:t>
            </a:r>
          </a:p>
        </p:txBody>
      </p:sp>
      <p:pic>
        <p:nvPicPr>
          <p:cNvPr id="4" name="Picture 3"/>
          <p:cNvPicPr>
            <a:picLocks noChangeAspect="1"/>
          </p:cNvPicPr>
          <p:nvPr/>
        </p:nvPicPr>
        <p:blipFill rotWithShape="1">
          <a:blip r:embed="rId2"/>
          <a:srcRect l="22269" t="45225" r="9259" b="7449"/>
          <a:stretch/>
        </p:blipFill>
        <p:spPr>
          <a:xfrm>
            <a:off x="646108" y="1776305"/>
            <a:ext cx="9362415" cy="3643593"/>
          </a:xfrm>
          <a:prstGeom prst="rect">
            <a:avLst/>
          </a:prstGeom>
        </p:spPr>
      </p:pic>
    </p:spTree>
    <p:extLst>
      <p:ext uri="{BB962C8B-B14F-4D97-AF65-F5344CB8AC3E}">
        <p14:creationId xmlns:p14="http://schemas.microsoft.com/office/powerpoint/2010/main" val="56620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6705" y="922713"/>
            <a:ext cx="10656918" cy="4871257"/>
          </a:xfrm>
        </p:spPr>
        <p:txBody>
          <a:bodyPr>
            <a:normAutofit/>
          </a:bodyPr>
          <a:lstStyle/>
          <a:p>
            <a:r>
              <a:rPr lang="en-GB" sz="1600" cap="none" dirty="0"/>
              <a:t>Supported a number of operations across HIOWC over the last three months with continued focus on Serious Violence hotspots, Serious Violence perpetrators and Habitual Knife Carriers (HKCs):</a:t>
            </a:r>
          </a:p>
          <a:p>
            <a:pPr marL="342900" indent="-342900">
              <a:buFont typeface="Wingdings" panose="05000000000000000000" pitchFamily="2" charset="2"/>
              <a:buChar char="Ø"/>
            </a:pPr>
            <a:r>
              <a:rPr lang="en-GB" sz="1600" cap="none" dirty="0"/>
              <a:t>Month of focus on outstanding suspects – involved in the arrests of twelve individuals</a:t>
            </a:r>
          </a:p>
          <a:p>
            <a:pPr marL="342900" indent="-342900">
              <a:buFont typeface="Wingdings" panose="05000000000000000000" pitchFamily="2" charset="2"/>
              <a:buChar char="Ø"/>
            </a:pPr>
            <a:r>
              <a:rPr lang="en-GB" sz="1600" cap="none" dirty="0"/>
              <a:t>Operation Sceptre – week of enhanced focus on knife crime</a:t>
            </a:r>
          </a:p>
          <a:p>
            <a:pPr marL="342900" indent="-342900">
              <a:buFont typeface="Wingdings" panose="05000000000000000000" pitchFamily="2" charset="2"/>
              <a:buChar char="Ø"/>
            </a:pPr>
            <a:r>
              <a:rPr lang="en-GB" sz="1600" cap="none" dirty="0"/>
              <a:t>Operation Suspend – long-term Robbery problem in St Marys, Southampton</a:t>
            </a:r>
          </a:p>
          <a:p>
            <a:pPr marL="342900" indent="-342900">
              <a:buFont typeface="Wingdings" panose="05000000000000000000" pitchFamily="2" charset="2"/>
              <a:buChar char="Ø"/>
            </a:pPr>
            <a:r>
              <a:rPr lang="en-GB" sz="1600" cap="none" dirty="0"/>
              <a:t>Clear Hold Build in Gosport </a:t>
            </a:r>
          </a:p>
          <a:p>
            <a:pPr marL="342900" indent="-342900">
              <a:buFont typeface="Wingdings" panose="05000000000000000000" pitchFamily="2" charset="2"/>
              <a:buChar char="Ø"/>
            </a:pPr>
            <a:r>
              <a:rPr lang="en-GB" sz="1600" cap="none" dirty="0"/>
              <a:t>Operation Whiteheart – Serious Violence and ASB related shoplifting in Basingstoke</a:t>
            </a:r>
          </a:p>
          <a:p>
            <a:pPr marL="342900" indent="-342900">
              <a:buFont typeface="Wingdings" panose="05000000000000000000" pitchFamily="2" charset="2"/>
              <a:buChar char="Ø"/>
            </a:pPr>
            <a:r>
              <a:rPr lang="en-GB" sz="1600" cap="none" dirty="0"/>
              <a:t>Operation Gatewatch – Serious Violence and ASB related shoplifting by HKCs in Shirley, Southampton</a:t>
            </a:r>
          </a:p>
          <a:p>
            <a:pPr marL="342900" indent="-342900">
              <a:buFont typeface="Wingdings" panose="05000000000000000000" pitchFamily="2" charset="2"/>
              <a:buChar char="Ø"/>
            </a:pPr>
            <a:r>
              <a:rPr lang="en-GB" sz="1600" cap="none" dirty="0"/>
              <a:t>Operation Nautical – ASB by HKCs in Southsea, Portsmouth</a:t>
            </a:r>
          </a:p>
          <a:p>
            <a:pPr marL="342900" indent="-342900">
              <a:buFont typeface="Wingdings" panose="05000000000000000000" pitchFamily="2" charset="2"/>
              <a:buChar char="Ø"/>
            </a:pPr>
            <a:r>
              <a:rPr lang="en-GB" sz="1600" cap="none" dirty="0"/>
              <a:t>Operation Sanday – Serious Violence and ASB related shoplifting in Ryde, IOW</a:t>
            </a:r>
          </a:p>
          <a:p>
            <a:r>
              <a:rPr lang="en-GB" sz="1600" cap="none" dirty="0"/>
              <a:t>Future plans:</a:t>
            </a:r>
          </a:p>
          <a:p>
            <a:pPr marL="342900" indent="-342900">
              <a:buFont typeface="Wingdings" panose="05000000000000000000" pitchFamily="2" charset="2"/>
              <a:buChar char="Ø"/>
            </a:pPr>
            <a:r>
              <a:rPr lang="en-GB" sz="1600" cap="none" dirty="0"/>
              <a:t>Three Permanent Surrender bins to be placed in Southampton</a:t>
            </a:r>
          </a:p>
          <a:p>
            <a:pPr marL="342900" indent="-342900">
              <a:buFont typeface="Wingdings" panose="05000000000000000000" pitchFamily="2" charset="2"/>
              <a:buChar char="Ø"/>
            </a:pPr>
            <a:r>
              <a:rPr lang="en-GB" sz="1600" cap="none" dirty="0"/>
              <a:t>Work with Licensing to reduce knife crime in Night Time Economy. </a:t>
            </a:r>
          </a:p>
          <a:p>
            <a:pPr marL="342900" indent="-342900">
              <a:buFont typeface="Arial" panose="020B0604020202020204" pitchFamily="34" charset="0"/>
              <a:buChar char="•"/>
            </a:pPr>
            <a:endParaRPr lang="en-GB" cap="none" dirty="0"/>
          </a:p>
          <a:p>
            <a:pPr marL="342900" indent="-342900">
              <a:buFont typeface="Arial" panose="020B0604020202020204" pitchFamily="34" charset="0"/>
              <a:buChar char="•"/>
            </a:pPr>
            <a:endParaRPr lang="en-GB" cap="none" dirty="0"/>
          </a:p>
        </p:txBody>
      </p:sp>
      <p:sp>
        <p:nvSpPr>
          <p:cNvPr id="5" name="Title 1"/>
          <p:cNvSpPr txBox="1">
            <a:spLocks/>
          </p:cNvSpPr>
          <p:nvPr/>
        </p:nvSpPr>
        <p:spPr>
          <a:xfrm>
            <a:off x="656705" y="315884"/>
            <a:ext cx="10656918" cy="606829"/>
          </a:xfrm>
          <a:prstGeom prst="rect">
            <a:avLst/>
          </a:prstGeom>
        </p:spPr>
        <p:txBody>
          <a:bodyPr vert="horz" lIns="91440" tIns="45720" rIns="91440" bIns="45720" rtlCol="0" anchor="b">
            <a:normAutofit/>
          </a:bodyPr>
          <a:lstStyle>
            <a:lvl1pPr algn="l" defTabSz="457200" rtl="0" eaLnBrk="1" latinLnBrk="0" hangingPunct="1">
              <a:spcBef>
                <a:spcPct val="0"/>
              </a:spcBef>
              <a:buNone/>
              <a:defRPr sz="7200" b="0" i="0" kern="120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b="1" dirty="0"/>
              <a:t>Violent Crime Taskforce Update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853" y="5923006"/>
            <a:ext cx="2026817" cy="934994"/>
          </a:xfrm>
          <a:prstGeom prst="rect">
            <a:avLst/>
          </a:prstGeom>
        </p:spPr>
      </p:pic>
    </p:spTree>
    <p:extLst>
      <p:ext uri="{BB962C8B-B14F-4D97-AF65-F5344CB8AC3E}">
        <p14:creationId xmlns:p14="http://schemas.microsoft.com/office/powerpoint/2010/main" val="385467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75824" cy="627937"/>
          </a:xfrm>
        </p:spPr>
        <p:txBody>
          <a:bodyPr>
            <a:normAutofit fontScale="90000"/>
          </a:bodyPr>
          <a:lstStyle/>
          <a:p>
            <a:r>
              <a:rPr lang="en-GB" sz="3600" b="1" dirty="0">
                <a:solidFill>
                  <a:srgbClr val="FFFFFF"/>
                </a:solidFill>
              </a:rPr>
              <a:t>Op Sceptre Results – May 2024</a:t>
            </a:r>
            <a:br>
              <a:rPr lang="en-GB" sz="3200" b="1" dirty="0">
                <a:solidFill>
                  <a:srgbClr val="FFFFFF"/>
                </a:solidFill>
              </a:rPr>
            </a:br>
            <a:endParaRPr lang="en-GB" dirty="0"/>
          </a:p>
        </p:txBody>
      </p:sp>
      <p:pic>
        <p:nvPicPr>
          <p:cNvPr id="7" name="Content Placeholder 6"/>
          <p:cNvPicPr>
            <a:picLocks noGrp="1" noChangeAspect="1"/>
          </p:cNvPicPr>
          <p:nvPr>
            <p:ph idx="1"/>
          </p:nvPr>
        </p:nvPicPr>
        <p:blipFill>
          <a:blip r:embed="rId2"/>
          <a:stretch>
            <a:fillRect/>
          </a:stretch>
        </p:blipFill>
        <p:spPr>
          <a:xfrm>
            <a:off x="7240386" y="1080655"/>
            <a:ext cx="4081550" cy="4530436"/>
          </a:xfrm>
          <a:prstGeom prst="rect">
            <a:avLst/>
          </a:prstGeom>
          <a:ln w="19050">
            <a:solidFill>
              <a:schemeClr val="bg1"/>
            </a:solidFill>
          </a:ln>
        </p:spPr>
      </p:pic>
      <p:sp>
        <p:nvSpPr>
          <p:cNvPr id="8" name="Text Placeholder 5"/>
          <p:cNvSpPr txBox="1">
            <a:spLocks/>
          </p:cNvSpPr>
          <p:nvPr/>
        </p:nvSpPr>
        <p:spPr>
          <a:xfrm>
            <a:off x="646109" y="1080654"/>
            <a:ext cx="6594275" cy="45304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1200" b="1" dirty="0">
                <a:latin typeface="Arial" panose="020B0604020202020204" pitchFamily="34" charset="0"/>
                <a:cs typeface="Arial" panose="020B0604020202020204" pitchFamily="34" charset="0"/>
              </a:rPr>
              <a:t>Highlights</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Focus on Habitual Knife Carriers; 5 arrests made and 40 diversion visits carried out. HKC packs given to HKCs / their parents detailing possible sentences, increased likelihood of becoming a victim and signposting to relevant partners for support and information</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Continued focus on opportunities for the surrender of knives with bins now permanently placed in all front offices. Very positive community engagement with mobile surrender bins and collections of knives from those unable to get to stations</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Increased School engagements prioritising those in or near hotspots </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Increased partnership engagement across the two counties, due to joint campaign and planning with the VRU.</a:t>
            </a:r>
          </a:p>
          <a:p>
            <a:pPr marL="285750" indent="-285750">
              <a:buFont typeface="Wingdings" panose="05000000000000000000" pitchFamily="2" charset="2"/>
              <a:buChar char="Ø"/>
            </a:pPr>
            <a:endParaRPr lang="en-GB" sz="12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Learning</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Planning to start earlier for next Op Sceptre (11 - 17 November 2024) to enable partners and wider internal teams to engage</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Sceptre to become a national brand focussing on collaboration with partners and communities, prevention and intervention; with a specific emphasis on encouraging forces to identify, deter, deflect or disrupt those engaged in knife carrying.  Weeks of action will continue for enhanced focus</a:t>
            </a:r>
          </a:p>
          <a:p>
            <a:pPr marL="285750" indent="-285750">
              <a:buFont typeface="Wingdings" panose="05000000000000000000" pitchFamily="2" charset="2"/>
              <a:buChar char="Ø"/>
            </a:pPr>
            <a:r>
              <a:rPr lang="en-GB" sz="1200" dirty="0">
                <a:latin typeface="Arial" panose="020B0604020202020204" pitchFamily="34" charset="0"/>
                <a:cs typeface="Arial" panose="020B0604020202020204" pitchFamily="34" charset="0"/>
              </a:rPr>
              <a:t>Plans in place for national surrender of Zombie-style knives and machetes 26</a:t>
            </a:r>
            <a:r>
              <a:rPr lang="en-GB" sz="1200" baseline="30000" dirty="0">
                <a:latin typeface="Arial" panose="020B0604020202020204" pitchFamily="34" charset="0"/>
                <a:cs typeface="Arial" panose="020B0604020202020204" pitchFamily="34" charset="0"/>
              </a:rPr>
              <a:t>th</a:t>
            </a:r>
            <a:r>
              <a:rPr lang="en-GB" sz="1200" dirty="0">
                <a:latin typeface="Arial" panose="020B0604020202020204" pitchFamily="34" charset="0"/>
                <a:cs typeface="Arial" panose="020B0604020202020204" pitchFamily="34" charset="0"/>
              </a:rPr>
              <a:t> August – 23</a:t>
            </a:r>
            <a:r>
              <a:rPr lang="en-GB" sz="1200" baseline="30000" dirty="0">
                <a:latin typeface="Arial" panose="020B0604020202020204" pitchFamily="34" charset="0"/>
                <a:cs typeface="Arial" panose="020B0604020202020204" pitchFamily="34" charset="0"/>
              </a:rPr>
              <a:t>rd</a:t>
            </a:r>
            <a:r>
              <a:rPr lang="en-GB" sz="1200" dirty="0">
                <a:latin typeface="Arial" panose="020B0604020202020204" pitchFamily="34" charset="0"/>
                <a:cs typeface="Arial" panose="020B0604020202020204" pitchFamily="34" charset="0"/>
              </a:rPr>
              <a:t> September 2024.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9106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0080" y="278297"/>
            <a:ext cx="10690167" cy="612250"/>
          </a:xfrm>
        </p:spPr>
        <p:txBody>
          <a:bodyPr>
            <a:noAutofit/>
          </a:bodyPr>
          <a:lstStyle/>
          <a:p>
            <a:r>
              <a:rPr lang="en-GB" sz="3200" b="1" dirty="0"/>
              <a:t>GRIP Funding Update</a:t>
            </a:r>
          </a:p>
        </p:txBody>
      </p:sp>
      <p:sp>
        <p:nvSpPr>
          <p:cNvPr id="3" name="Subtitle 2"/>
          <p:cNvSpPr>
            <a:spLocks noGrp="1"/>
          </p:cNvSpPr>
          <p:nvPr>
            <p:ph type="subTitle" idx="1"/>
          </p:nvPr>
        </p:nvSpPr>
        <p:spPr>
          <a:xfrm>
            <a:off x="640080" y="1089328"/>
            <a:ext cx="10690167" cy="4549471"/>
          </a:xfrm>
        </p:spPr>
        <p:txBody>
          <a:bodyPr/>
          <a:lstStyle/>
          <a:p>
            <a:pPr marL="342900" indent="-342900">
              <a:buFont typeface="Wingdings" panose="05000000000000000000" pitchFamily="2" charset="2"/>
              <a:buChar char="Ø"/>
            </a:pPr>
            <a:r>
              <a:rPr lang="en-GB" sz="1800" cap="none" dirty="0"/>
              <a:t>HIOW will receive almost £1.5 million for Serious Violence and ASB hotspot policing for 2024-2025.  £750,000 allocated to partners – £37,500 per hotspot</a:t>
            </a:r>
          </a:p>
          <a:p>
            <a:pPr marL="342900" indent="-342900">
              <a:buFont typeface="Wingdings" panose="05000000000000000000" pitchFamily="2" charset="2"/>
              <a:buChar char="Ø"/>
            </a:pPr>
            <a:r>
              <a:rPr lang="en-GB" sz="1800" cap="none" dirty="0"/>
              <a:t>Home Office expectation that 9,000 – 13,000 hours of visible patrolling per £1million spend;  approximately 13,500 – 19,500 for HIOW</a:t>
            </a:r>
          </a:p>
          <a:p>
            <a:pPr marL="342900" indent="-342900">
              <a:buFont typeface="Wingdings" panose="05000000000000000000" pitchFamily="2" charset="2"/>
              <a:buChar char="Ø"/>
            </a:pPr>
            <a:r>
              <a:rPr lang="en-GB" sz="1800" cap="none" dirty="0"/>
              <a:t>Form developed for partners to complete at the end of their patrols that feeds into the PowerBi</a:t>
            </a:r>
          </a:p>
          <a:p>
            <a:pPr marL="342900" indent="-342900">
              <a:buFont typeface="Wingdings" panose="05000000000000000000" pitchFamily="2" charset="2"/>
              <a:buChar char="Ø"/>
            </a:pPr>
            <a:r>
              <a:rPr lang="en-GB" sz="1800" cap="none" dirty="0"/>
              <a:t>Hotspot patrols by partners in place in Fareham and Gosport, Portsmouth and Rushmoor.  31 patrols already completed</a:t>
            </a:r>
          </a:p>
          <a:p>
            <a:pPr marL="342900" indent="-342900">
              <a:buFont typeface="Wingdings" panose="05000000000000000000" pitchFamily="2" charset="2"/>
              <a:buChar char="Ø"/>
            </a:pPr>
            <a:r>
              <a:rPr lang="en-GB" sz="1800" cap="none" dirty="0"/>
              <a:t>Returns to the Home Office required monthly detailing number of visible patrol hours, total arrests, total stop searches and total number of ASB powers used – includes issuing of FPNs, CPNs and CPWs, PSPO enforcement </a:t>
            </a:r>
          </a:p>
          <a:p>
            <a:pPr marL="342900" indent="-342900">
              <a:buFont typeface="Wingdings" panose="05000000000000000000" pitchFamily="2" charset="2"/>
              <a:buChar char="Ø"/>
            </a:pPr>
            <a:r>
              <a:rPr lang="en-GB" sz="1800" cap="none" dirty="0"/>
              <a:t>Quarterly returns to the Home Office to include specific details around patrols in each hotspot, numbers of ASB incidents and details of problem-solving activity, as well as funding claims. </a:t>
            </a:r>
            <a:endParaRPr lang="en-GB" sz="1800" dirty="0"/>
          </a:p>
          <a:p>
            <a:pPr marL="342900" indent="-342900">
              <a:buFont typeface="Arial" panose="020B0604020202020204" pitchFamily="34" charset="0"/>
              <a:buChar char="•"/>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9853" y="5923006"/>
            <a:ext cx="2026817" cy="934994"/>
          </a:xfrm>
          <a:prstGeom prst="rect">
            <a:avLst/>
          </a:prstGeom>
        </p:spPr>
      </p:pic>
    </p:spTree>
    <p:extLst>
      <p:ext uri="{BB962C8B-B14F-4D97-AF65-F5344CB8AC3E}">
        <p14:creationId xmlns:p14="http://schemas.microsoft.com/office/powerpoint/2010/main" val="394995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6953" y="1205345"/>
            <a:ext cx="11213870" cy="4580313"/>
          </a:xfrm>
        </p:spPr>
        <p:txBody>
          <a:bodyPr>
            <a:normAutofit fontScale="92500"/>
          </a:bodyPr>
          <a:lstStyle/>
          <a:p>
            <a:pPr marL="457200" indent="-457200">
              <a:buClr>
                <a:schemeClr val="tx2"/>
              </a:buClr>
              <a:buSzPct val="100000"/>
              <a:buFont typeface="+mj-lt"/>
              <a:buAutoNum type="arabicParenR"/>
            </a:pPr>
            <a:r>
              <a:rPr lang="en-GB" dirty="0">
                <a:solidFill>
                  <a:schemeClr val="tx2"/>
                </a:solidFill>
              </a:rPr>
              <a:t>Welcome &amp; Introductions – Police &amp; Crime Commissioner, Donna Jones (5mins)</a:t>
            </a:r>
          </a:p>
          <a:p>
            <a:pPr marL="457200" indent="-457200">
              <a:buClr>
                <a:schemeClr val="tx2"/>
              </a:buClr>
              <a:buSzPct val="100000"/>
              <a:buFont typeface="+mj-lt"/>
              <a:buAutoNum type="arabicParenR"/>
            </a:pPr>
            <a:r>
              <a:rPr lang="en-GB" dirty="0">
                <a:solidFill>
                  <a:schemeClr val="tx2"/>
                </a:solidFill>
              </a:rPr>
              <a:t>Actions from previous SVRP 25/03/2024 – Police &amp; Crime Commissioner, Donna Jones (5mins)</a:t>
            </a:r>
          </a:p>
          <a:p>
            <a:pPr marL="457200" indent="-457200">
              <a:buClr>
                <a:schemeClr val="tx2"/>
              </a:buClr>
              <a:buSzPct val="100000"/>
              <a:buFont typeface="+mj-lt"/>
              <a:buAutoNum type="arabicParenR"/>
            </a:pPr>
            <a:r>
              <a:rPr lang="en-GB" dirty="0">
                <a:solidFill>
                  <a:schemeClr val="tx2"/>
                </a:solidFill>
              </a:rPr>
              <a:t>VRU Director Update – VRU Director, Jim Pegler (20mins) </a:t>
            </a:r>
          </a:p>
          <a:p>
            <a:pPr marL="457200" indent="-457200">
              <a:buClr>
                <a:schemeClr val="tx2"/>
              </a:buClr>
              <a:buSzPct val="100000"/>
              <a:buFont typeface="+mj-lt"/>
              <a:buAutoNum type="arabicParenR"/>
            </a:pPr>
            <a:r>
              <a:rPr lang="en-GB" dirty="0">
                <a:solidFill>
                  <a:schemeClr val="tx2"/>
                </a:solidFill>
              </a:rPr>
              <a:t>VRP Strategic Objectives &amp; Project Plan – VRU Project Officer, Mandeep Hamer (5mins)</a:t>
            </a:r>
          </a:p>
          <a:p>
            <a:pPr marL="457200" indent="-457200">
              <a:buClr>
                <a:schemeClr val="tx2"/>
              </a:buClr>
              <a:buSzPct val="100000"/>
              <a:buFont typeface="+mj-lt"/>
              <a:buAutoNum type="arabicParenR"/>
            </a:pPr>
            <a:r>
              <a:rPr lang="en-GB" dirty="0">
                <a:solidFill>
                  <a:schemeClr val="tx2"/>
                </a:solidFill>
              </a:rPr>
              <a:t>Tactical Violence Reduction Partnership Update – Inspector, Sarah Nicholson (10mins) </a:t>
            </a:r>
          </a:p>
          <a:p>
            <a:pPr marL="457200" indent="-457200">
              <a:buClr>
                <a:schemeClr val="tx2"/>
              </a:buClr>
              <a:buSzPct val="100000"/>
              <a:buFont typeface="+mj-lt"/>
              <a:buAutoNum type="arabicParenR"/>
            </a:pPr>
            <a:r>
              <a:rPr lang="en-GB" dirty="0">
                <a:solidFill>
                  <a:schemeClr val="tx2"/>
                </a:solidFill>
              </a:rPr>
              <a:t>Data &amp; Analysis Update – Eastern VRU Manager, Sorrell Kenny (5mins)</a:t>
            </a:r>
          </a:p>
          <a:p>
            <a:pPr marL="457200" indent="-457200">
              <a:buClr>
                <a:schemeClr val="tx2"/>
              </a:buClr>
              <a:buSzPct val="100000"/>
              <a:buFont typeface="+mj-lt"/>
              <a:buAutoNum type="arabicParenR"/>
            </a:pPr>
            <a:r>
              <a:rPr lang="en-GB" dirty="0">
                <a:solidFill>
                  <a:schemeClr val="tx2"/>
                </a:solidFill>
              </a:rPr>
              <a:t>Hampshire &amp; Isle of Wight Together Update – Inspector, Matt Gooding (5mins) </a:t>
            </a:r>
          </a:p>
          <a:p>
            <a:pPr marL="457200" indent="-457200">
              <a:buClr>
                <a:schemeClr val="tx2"/>
              </a:buClr>
              <a:buSzPct val="100000"/>
              <a:buFont typeface="+mj-lt"/>
              <a:buAutoNum type="arabicParenR"/>
            </a:pPr>
            <a:r>
              <a:rPr lang="en-GB" dirty="0">
                <a:solidFill>
                  <a:schemeClr val="tx2"/>
                </a:solidFill>
              </a:rPr>
              <a:t>Engagement &amp; Communications Update – Western VRU Manager, Debbie Ashthorpe (10mins) </a:t>
            </a:r>
          </a:p>
          <a:p>
            <a:pPr marL="457200" indent="-457200">
              <a:buClr>
                <a:schemeClr val="tx2"/>
              </a:buClr>
              <a:buSzPct val="100000"/>
              <a:buFont typeface="+mj-lt"/>
              <a:buAutoNum type="arabicParenR"/>
            </a:pPr>
            <a:r>
              <a:rPr lang="en-GB" dirty="0">
                <a:solidFill>
                  <a:schemeClr val="tx2"/>
                </a:solidFill>
              </a:rPr>
              <a:t>Interventions, Evaluations &amp; Opportunities Update – Northern VRU Manager, Elle Snookes (5mins)</a:t>
            </a:r>
          </a:p>
          <a:p>
            <a:pPr marL="457200" indent="-457200">
              <a:buClr>
                <a:schemeClr val="tx2"/>
              </a:buClr>
              <a:buSzPct val="100000"/>
              <a:buFont typeface="+mj-lt"/>
              <a:buAutoNum type="arabicParenR"/>
            </a:pPr>
            <a:r>
              <a:rPr lang="en-GB" dirty="0">
                <a:solidFill>
                  <a:schemeClr val="tx2"/>
                </a:solidFill>
              </a:rPr>
              <a:t>Workforce Development – Western VRU Manager, Debbie Ashthorpe (10mins) </a:t>
            </a:r>
          </a:p>
          <a:p>
            <a:pPr marL="457200" indent="-457200">
              <a:buClr>
                <a:schemeClr val="tx2"/>
              </a:buClr>
              <a:buSzPct val="100000"/>
              <a:buFont typeface="+mj-lt"/>
              <a:buAutoNum type="arabicParenR"/>
            </a:pPr>
            <a:r>
              <a:rPr lang="en-GB" dirty="0">
                <a:solidFill>
                  <a:schemeClr val="tx2"/>
                </a:solidFill>
              </a:rPr>
              <a:t>Any Other Business – All Partners (10mins). </a:t>
            </a:r>
          </a:p>
          <a:p>
            <a:pPr marL="0" indent="0">
              <a:buNone/>
            </a:pPr>
            <a:endParaRPr lang="en-GB" dirty="0"/>
          </a:p>
        </p:txBody>
      </p:sp>
      <p:sp>
        <p:nvSpPr>
          <p:cNvPr id="4" name="Title 1"/>
          <p:cNvSpPr>
            <a:spLocks noGrp="1"/>
          </p:cNvSpPr>
          <p:nvPr>
            <p:ph type="title"/>
          </p:nvPr>
        </p:nvSpPr>
        <p:spPr>
          <a:xfrm>
            <a:off x="556953" y="452718"/>
            <a:ext cx="10607040" cy="627937"/>
          </a:xfrm>
        </p:spPr>
        <p:txBody>
          <a:bodyPr>
            <a:normAutofit/>
          </a:bodyPr>
          <a:lstStyle/>
          <a:p>
            <a:r>
              <a:rPr lang="en-GB" sz="3200" b="1" dirty="0"/>
              <a:t>Agenda</a:t>
            </a:r>
          </a:p>
        </p:txBody>
      </p:sp>
    </p:spTree>
    <p:extLst>
      <p:ext uri="{BB962C8B-B14F-4D97-AF65-F5344CB8AC3E}">
        <p14:creationId xmlns:p14="http://schemas.microsoft.com/office/powerpoint/2010/main" val="277439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3" y="1213658"/>
            <a:ext cx="5563494" cy="4397433"/>
          </a:xfrm>
        </p:spPr>
        <p:txBody>
          <a:bodyPr/>
          <a:lstStyle/>
          <a:p>
            <a:pPr>
              <a:buFont typeface="Wingdings" panose="05000000000000000000" pitchFamily="2" charset="2"/>
              <a:buChar char="Ø"/>
            </a:pPr>
            <a:r>
              <a:rPr lang="en-GB" dirty="0"/>
              <a:t>New VRU Analyst in post since May 2024 – a secondment from the OPCC</a:t>
            </a:r>
          </a:p>
          <a:p>
            <a:pPr>
              <a:buFont typeface="Wingdings" panose="05000000000000000000" pitchFamily="2" charset="2"/>
              <a:buChar char="Ø"/>
            </a:pPr>
            <a:r>
              <a:rPr lang="en-GB" dirty="0"/>
              <a:t>£38.7K has been allocated for co-production of the SNA process across the HIPS area – IOW are in further discussions to co-ordinate the process in 2024</a:t>
            </a:r>
          </a:p>
          <a:p>
            <a:pPr>
              <a:buFont typeface="Wingdings" panose="05000000000000000000" pitchFamily="2" charset="2"/>
              <a:buChar char="Ø"/>
            </a:pPr>
            <a:r>
              <a:rPr lang="en-GB" dirty="0"/>
              <a:t>Current focus of the DAWG is to progress data sharing between Specified Authorities for the SNA, being monitored through Partnership Data Tracker &amp; Outcomes Based Performance Framework. </a:t>
            </a:r>
          </a:p>
        </p:txBody>
      </p:sp>
      <p:sp>
        <p:nvSpPr>
          <p:cNvPr id="4" name="Title 1"/>
          <p:cNvSpPr>
            <a:spLocks noGrp="1"/>
          </p:cNvSpPr>
          <p:nvPr>
            <p:ph type="title"/>
          </p:nvPr>
        </p:nvSpPr>
        <p:spPr>
          <a:xfrm>
            <a:off x="646111" y="452718"/>
            <a:ext cx="10534507" cy="760940"/>
          </a:xfrm>
        </p:spPr>
        <p:txBody>
          <a:bodyPr>
            <a:normAutofit/>
          </a:bodyPr>
          <a:lstStyle/>
          <a:p>
            <a:r>
              <a:rPr lang="en-GB" sz="3200" b="1" dirty="0">
                <a:solidFill>
                  <a:schemeClr val="tx2"/>
                </a:solidFill>
              </a:rPr>
              <a:t>Data &amp; Analysis Update</a:t>
            </a:r>
            <a:endParaRPr lang="en-GB" sz="3200" b="1" dirty="0"/>
          </a:p>
        </p:txBody>
      </p:sp>
      <p:pic>
        <p:nvPicPr>
          <p:cNvPr id="2" name="Picture 1"/>
          <p:cNvPicPr>
            <a:picLocks noChangeAspect="1"/>
          </p:cNvPicPr>
          <p:nvPr/>
        </p:nvPicPr>
        <p:blipFill rotWithShape="1">
          <a:blip r:embed="rId2"/>
          <a:srcRect l="18703" t="27860" r="20556" b="11399"/>
          <a:stretch/>
        </p:blipFill>
        <p:spPr>
          <a:xfrm>
            <a:off x="6483928" y="1213658"/>
            <a:ext cx="4888808" cy="3270905"/>
          </a:xfrm>
          <a:prstGeom prst="rect">
            <a:avLst/>
          </a:prstGeom>
          <a:ln w="19050">
            <a:solidFill>
              <a:schemeClr val="tx2"/>
            </a:solidFill>
          </a:ln>
        </p:spPr>
      </p:pic>
    </p:spTree>
    <p:extLst>
      <p:ext uri="{BB962C8B-B14F-4D97-AF65-F5344CB8AC3E}">
        <p14:creationId xmlns:p14="http://schemas.microsoft.com/office/powerpoint/2010/main" val="379328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3" y="1213658"/>
            <a:ext cx="10700760" cy="4580313"/>
          </a:xfrm>
        </p:spPr>
        <p:txBody>
          <a:bodyPr>
            <a:normAutofit fontScale="85000" lnSpcReduction="20000"/>
          </a:bodyPr>
          <a:lstStyle/>
          <a:p>
            <a:pPr algn="just">
              <a:buFont typeface="Wingdings" panose="05000000000000000000" pitchFamily="2" charset="2"/>
              <a:buChar char="Ø"/>
            </a:pPr>
            <a:r>
              <a:rPr lang="en-GB" sz="2600" dirty="0"/>
              <a:t>Adoption of TVT / HIOWT into Police JIMU to improve resourcing</a:t>
            </a:r>
          </a:p>
          <a:p>
            <a:pPr algn="just">
              <a:buFont typeface="Wingdings" panose="05000000000000000000" pitchFamily="2" charset="2"/>
              <a:buChar char="Ø"/>
            </a:pPr>
            <a:r>
              <a:rPr lang="en-GB" sz="2600" dirty="0"/>
              <a:t>New Data Engineer starting</a:t>
            </a:r>
          </a:p>
          <a:p>
            <a:pPr algn="just">
              <a:buFont typeface="Wingdings" panose="05000000000000000000" pitchFamily="2" charset="2"/>
              <a:buChar char="Ø"/>
            </a:pPr>
            <a:r>
              <a:rPr lang="en-GB" sz="2600" dirty="0"/>
              <a:t>VRP Teams Channel to improve collaboration</a:t>
            </a:r>
          </a:p>
          <a:p>
            <a:pPr algn="just">
              <a:buFont typeface="Wingdings" panose="05000000000000000000" pitchFamily="2" charset="2"/>
              <a:buChar char="Ø"/>
            </a:pPr>
            <a:r>
              <a:rPr lang="en-GB" sz="2600" dirty="0"/>
              <a:t>Exploration of other data sharing options in the interim</a:t>
            </a:r>
          </a:p>
          <a:p>
            <a:pPr algn="just">
              <a:buFont typeface="Wingdings" panose="05000000000000000000" pitchFamily="2" charset="2"/>
              <a:buChar char="Ø"/>
            </a:pPr>
            <a:r>
              <a:rPr lang="en-GB" sz="2600" dirty="0"/>
              <a:t>Working groups commencing to begin sign up processes: </a:t>
            </a:r>
          </a:p>
          <a:p>
            <a:pPr lvl="1" algn="just">
              <a:buFont typeface="Wingdings" panose="05000000000000000000" pitchFamily="2" charset="2"/>
              <a:buChar char="§"/>
            </a:pPr>
            <a:r>
              <a:rPr lang="en-GB" sz="2300" dirty="0"/>
              <a:t>HIWFRS</a:t>
            </a:r>
          </a:p>
          <a:p>
            <a:pPr lvl="1" algn="just">
              <a:buFont typeface="Wingdings" panose="05000000000000000000" pitchFamily="2" charset="2"/>
              <a:buChar char="§"/>
            </a:pPr>
            <a:r>
              <a:rPr lang="en-GB" sz="2300" dirty="0"/>
              <a:t>Portsmouth City Council</a:t>
            </a:r>
          </a:p>
          <a:p>
            <a:pPr lvl="1" algn="just">
              <a:buFont typeface="Wingdings" panose="05000000000000000000" pitchFamily="2" charset="2"/>
              <a:buChar char="§"/>
            </a:pPr>
            <a:r>
              <a:rPr lang="en-GB" sz="2300" dirty="0"/>
              <a:t>Southampton City Council</a:t>
            </a:r>
          </a:p>
          <a:p>
            <a:pPr lvl="1" algn="just">
              <a:buFont typeface="Wingdings" panose="05000000000000000000" pitchFamily="2" charset="2"/>
              <a:buChar char="§"/>
            </a:pPr>
            <a:r>
              <a:rPr lang="en-GB" sz="2300" dirty="0"/>
              <a:t>Hampshire County Council</a:t>
            </a:r>
          </a:p>
          <a:p>
            <a:pPr lvl="1" algn="just">
              <a:buFont typeface="Wingdings" panose="05000000000000000000" pitchFamily="2" charset="2"/>
              <a:buChar char="§"/>
            </a:pPr>
            <a:r>
              <a:rPr lang="en-GB" sz="2300" dirty="0"/>
              <a:t>IoW Council</a:t>
            </a:r>
          </a:p>
          <a:p>
            <a:pPr lvl="1" algn="just">
              <a:buFont typeface="Wingdings" panose="05000000000000000000" pitchFamily="2" charset="2"/>
              <a:buChar char="§"/>
            </a:pPr>
            <a:r>
              <a:rPr lang="en-GB" sz="2300" dirty="0"/>
              <a:t>SCAS (Jointly with TVP)</a:t>
            </a:r>
          </a:p>
          <a:p>
            <a:pPr lvl="1" algn="just">
              <a:buFont typeface="Wingdings" panose="05000000000000000000" pitchFamily="2" charset="2"/>
              <a:buChar char="§"/>
            </a:pPr>
            <a:r>
              <a:rPr lang="en-GB" sz="2300" dirty="0"/>
              <a:t>Probation (Jointly with TVP)</a:t>
            </a:r>
          </a:p>
          <a:p>
            <a:pPr algn="just"/>
            <a:endParaRPr lang="en-GB" dirty="0"/>
          </a:p>
          <a:p>
            <a:pPr>
              <a:buFont typeface="Wingdings" panose="05000000000000000000" pitchFamily="2" charset="2"/>
              <a:buChar char="Ø"/>
            </a:pPr>
            <a:endParaRPr lang="en-GB" dirty="0"/>
          </a:p>
        </p:txBody>
      </p:sp>
      <p:sp>
        <p:nvSpPr>
          <p:cNvPr id="4" name="Title 1"/>
          <p:cNvSpPr>
            <a:spLocks noGrp="1"/>
          </p:cNvSpPr>
          <p:nvPr>
            <p:ph type="title"/>
          </p:nvPr>
        </p:nvSpPr>
        <p:spPr>
          <a:xfrm>
            <a:off x="646111" y="452718"/>
            <a:ext cx="10700762" cy="760940"/>
          </a:xfrm>
        </p:spPr>
        <p:txBody>
          <a:bodyPr>
            <a:normAutofit/>
          </a:bodyPr>
          <a:lstStyle/>
          <a:p>
            <a:r>
              <a:rPr lang="en-GB" sz="3200" b="1" dirty="0">
                <a:solidFill>
                  <a:schemeClr val="tx2"/>
                </a:solidFill>
              </a:rPr>
              <a:t>Hampshire &amp; Isle of Wight Together Update</a:t>
            </a:r>
            <a:endParaRPr lang="en-GB" sz="3200" b="1" dirty="0"/>
          </a:p>
        </p:txBody>
      </p:sp>
      <p:grpSp>
        <p:nvGrpSpPr>
          <p:cNvPr id="5" name="Group 4"/>
          <p:cNvGrpSpPr/>
          <p:nvPr/>
        </p:nvGrpSpPr>
        <p:grpSpPr>
          <a:xfrm>
            <a:off x="3974082" y="5697690"/>
            <a:ext cx="4044819" cy="1232303"/>
            <a:chOff x="1116841" y="3192021"/>
            <a:chExt cx="4809296" cy="1561686"/>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45718"/>
            <a:stretch/>
          </p:blipFill>
          <p:spPr>
            <a:xfrm>
              <a:off x="1116841" y="3192021"/>
              <a:ext cx="2785655" cy="1561686"/>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t="51883"/>
            <a:stretch/>
          </p:blipFill>
          <p:spPr>
            <a:xfrm>
              <a:off x="3140482" y="3437047"/>
              <a:ext cx="2785655" cy="1316660"/>
            </a:xfrm>
            <a:prstGeom prst="rect">
              <a:avLst/>
            </a:prstGeom>
          </p:spPr>
        </p:pic>
      </p:grpSp>
    </p:spTree>
    <p:extLst>
      <p:ext uri="{BB962C8B-B14F-4D97-AF65-F5344CB8AC3E}">
        <p14:creationId xmlns:p14="http://schemas.microsoft.com/office/powerpoint/2010/main" val="427700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3" y="315884"/>
            <a:ext cx="10567756" cy="764771"/>
          </a:xfrm>
        </p:spPr>
        <p:txBody>
          <a:bodyPr>
            <a:noAutofit/>
          </a:bodyPr>
          <a:lstStyle/>
          <a:p>
            <a:r>
              <a:rPr lang="en-GB" sz="3200" b="1" dirty="0"/>
              <a:t>Communications Update</a:t>
            </a:r>
            <a:br>
              <a:rPr lang="en-GB" sz="3200" b="1" dirty="0"/>
            </a:br>
            <a:endParaRPr lang="en-GB" sz="3200" b="1" dirty="0"/>
          </a:p>
        </p:txBody>
      </p:sp>
      <p:sp>
        <p:nvSpPr>
          <p:cNvPr id="6" name="Content Placeholder 5">
            <a:extLst>
              <a:ext uri="{FF2B5EF4-FFF2-40B4-BE49-F238E27FC236}">
                <a16:creationId xmlns:a16="http://schemas.microsoft.com/office/drawing/2014/main" id="{E7810286-DC73-AADE-E76A-A4B489FC5A78}"/>
              </a:ext>
            </a:extLst>
          </p:cNvPr>
          <p:cNvSpPr txBox="1">
            <a:spLocks noGrp="1"/>
          </p:cNvSpPr>
          <p:nvPr>
            <p:ph idx="1"/>
          </p:nvPr>
        </p:nvSpPr>
        <p:spPr>
          <a:xfrm>
            <a:off x="646113" y="1081088"/>
            <a:ext cx="3077989" cy="2739211"/>
          </a:xfrm>
          <a:prstGeom prst="rect">
            <a:avLst/>
          </a:prstGeom>
          <a:noFill/>
          <a:ln>
            <a:solidFill>
              <a:schemeClr val="tx2"/>
            </a:solid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tx2"/>
                </a:solidFill>
                <a:effectLst/>
                <a:uLnTx/>
                <a:uFillTx/>
                <a:latin typeface="Arial"/>
                <a:cs typeface="Arial"/>
              </a:rPr>
              <a:t>Short</a:t>
            </a:r>
          </a:p>
          <a:p>
            <a:pPr marL="0" marR="0" lvl="0" indent="0" algn="ctr" defTabSz="914400" eaLnBrk="1" fontAlgn="auto" latinLnBrk="0" hangingPunct="1">
              <a:lnSpc>
                <a:spcPct val="100000"/>
              </a:lnSpc>
              <a:spcBef>
                <a:spcPts val="0"/>
              </a:spcBef>
              <a:spcAft>
                <a:spcPts val="0"/>
              </a:spcAft>
              <a:buClrTx/>
              <a:buSzTx/>
              <a:buFontTx/>
              <a:buNone/>
              <a:tabLst/>
              <a:defRPr/>
            </a:pPr>
            <a:endParaRPr lang="en-GB" sz="1800" b="1" kern="0" dirty="0">
              <a:solidFill>
                <a:schemeClr val="tx2"/>
              </a:solidFill>
              <a:latin typeface="Arial"/>
              <a:cs typeface="Arial"/>
            </a:endParaRPr>
          </a:p>
          <a:p>
            <a:pPr marL="0" indent="0" defTabSz="914400">
              <a:spcBef>
                <a:spcPts val="0"/>
              </a:spcBef>
              <a:buClrTx/>
              <a:buSzTx/>
              <a:buNone/>
              <a:defRPr/>
            </a:pPr>
            <a:r>
              <a:rPr lang="en-GB" sz="1800" b="1" dirty="0">
                <a:solidFill>
                  <a:srgbClr val="92D050"/>
                </a:solidFill>
              </a:rPr>
              <a:t>Comms &amp; Engagement working groups to develop Communications Strategy and campaign calendar</a:t>
            </a:r>
          </a:p>
          <a:p>
            <a:pPr marL="0" indent="0" defTabSz="914400">
              <a:spcBef>
                <a:spcPts val="0"/>
              </a:spcBef>
              <a:buClrTx/>
              <a:buSzTx/>
              <a:buNone/>
              <a:defRPr/>
            </a:pPr>
            <a:endParaRPr lang="en-GB" sz="1800" b="1" dirty="0">
              <a:solidFill>
                <a:srgbClr val="92D050"/>
              </a:solidFill>
            </a:endParaRPr>
          </a:p>
          <a:p>
            <a:pPr marL="0" indent="0" defTabSz="914400">
              <a:spcBef>
                <a:spcPts val="0"/>
              </a:spcBef>
              <a:buClrTx/>
              <a:buSzTx/>
              <a:buNone/>
              <a:defRPr/>
            </a:pPr>
            <a:r>
              <a:rPr lang="en-GB" sz="1800" b="1" dirty="0">
                <a:solidFill>
                  <a:srgbClr val="92D050"/>
                </a:solidFill>
              </a:rPr>
              <a:t>Create VRP brand</a:t>
            </a:r>
            <a:endParaRPr kumimoji="0" lang="en-GB" sz="1800" b="1" i="0" u="none" strike="noStrike" kern="0" cap="none" spc="0" normalizeH="0" baseline="0" noProof="0" dirty="0">
              <a:ln>
                <a:noFill/>
              </a:ln>
              <a:solidFill>
                <a:schemeClr val="tx2"/>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1000" kern="0" dirty="0">
              <a:solidFill>
                <a:srgbClr val="92D050"/>
              </a:solidFill>
              <a:latin typeface="Arial"/>
              <a:cs typeface="Arial"/>
            </a:endParaRPr>
          </a:p>
        </p:txBody>
      </p:sp>
      <p:sp>
        <p:nvSpPr>
          <p:cNvPr id="7" name="TextBox 6">
            <a:extLst>
              <a:ext uri="{FF2B5EF4-FFF2-40B4-BE49-F238E27FC236}">
                <a16:creationId xmlns:a16="http://schemas.microsoft.com/office/drawing/2014/main" id="{04BEE4AE-8F96-707B-431F-967AA9626B3F}"/>
              </a:ext>
            </a:extLst>
          </p:cNvPr>
          <p:cNvSpPr txBox="1"/>
          <p:nvPr/>
        </p:nvSpPr>
        <p:spPr>
          <a:xfrm>
            <a:off x="4002578" y="1080655"/>
            <a:ext cx="3466407" cy="3300904"/>
          </a:xfrm>
          <a:prstGeom prst="rect">
            <a:avLst/>
          </a:prstGeom>
          <a:noFill/>
          <a:ln>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Medium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lvl="0">
              <a:defRPr/>
            </a:pPr>
            <a:r>
              <a:rPr lang="en-GB" b="1" dirty="0">
                <a:solidFill>
                  <a:srgbClr val="92D050"/>
                </a:solidFill>
                <a:latin typeface="Arial" panose="020B0604020202020204" pitchFamily="34" charset="0"/>
                <a:cs typeface="Arial" panose="020B0604020202020204" pitchFamily="34" charset="0"/>
              </a:rPr>
              <a:t>Create VRP website and launch this to communicate with partners and the public</a:t>
            </a:r>
          </a:p>
          <a:p>
            <a:pPr lvl="0">
              <a:defRPr/>
            </a:pPr>
            <a:endParaRPr lang="en-GB" sz="1050" b="1" dirty="0">
              <a:latin typeface="Arial" panose="020B0604020202020204" pitchFamily="34" charset="0"/>
              <a:cs typeface="Arial" panose="020B0604020202020204" pitchFamily="34" charset="0"/>
            </a:endParaRPr>
          </a:p>
          <a:p>
            <a:pPr lvl="0">
              <a:defRPr/>
            </a:pPr>
            <a:r>
              <a:rPr lang="en-GB" b="1" dirty="0">
                <a:solidFill>
                  <a:srgbClr val="92D050"/>
                </a:solidFill>
                <a:latin typeface="Arial" panose="020B0604020202020204" pitchFamily="34" charset="0"/>
                <a:cs typeface="Arial" panose="020B0604020202020204" pitchFamily="34" charset="0"/>
              </a:rPr>
              <a:t>Celebrate and highlight the work of communities and the VRP working together to meet the Serious Violence Duty (Op Sceptre)</a:t>
            </a:r>
          </a:p>
          <a:p>
            <a:pPr lvl="0">
              <a:defRPr/>
            </a:pPr>
            <a:endParaRPr lang="en-GB" b="1" kern="0" dirty="0">
              <a:solidFill>
                <a:srgbClr val="FFC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4BEE4AE-8F96-707B-431F-967AA9626B3F}"/>
              </a:ext>
            </a:extLst>
          </p:cNvPr>
          <p:cNvSpPr txBox="1"/>
          <p:nvPr/>
        </p:nvSpPr>
        <p:spPr>
          <a:xfrm>
            <a:off x="7747461" y="1080655"/>
            <a:ext cx="3466407" cy="3785652"/>
          </a:xfrm>
          <a:prstGeom prst="rect">
            <a:avLst/>
          </a:prstGeom>
          <a:noFill/>
          <a:ln>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b="1" kern="0" dirty="0">
                <a:solidFill>
                  <a:schemeClr val="tx2"/>
                </a:solidFill>
                <a:latin typeface="Arial" panose="020B0604020202020204" pitchFamily="34" charset="0"/>
                <a:cs typeface="Arial" panose="020B0604020202020204" pitchFamily="34" charset="0"/>
              </a:rPr>
              <a:t>Long</a:t>
            </a:r>
            <a:endParaRPr kumimoji="0" lang="en-GB" sz="18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FFC000"/>
              </a:solidFill>
              <a:latin typeface="Arial" panose="020B0604020202020204" pitchFamily="34" charset="0"/>
              <a:cs typeface="Arial" panose="020B0604020202020204" pitchFamily="34" charset="0"/>
            </a:endParaRPr>
          </a:p>
          <a:p>
            <a:pPr lvl="0">
              <a:defRPr/>
            </a:pPr>
            <a:r>
              <a:rPr lang="en-GB" b="1" dirty="0">
                <a:solidFill>
                  <a:srgbClr val="FFC000"/>
                </a:solidFill>
                <a:latin typeface="Arial" panose="020B0604020202020204" pitchFamily="34" charset="0"/>
                <a:cs typeface="Arial" panose="020B0604020202020204" pitchFamily="34" charset="0"/>
              </a:rPr>
              <a:t>Celebrate the work of communities and VRP working together</a:t>
            </a:r>
          </a:p>
          <a:p>
            <a:pPr lvl="0">
              <a:defRPr/>
            </a:pPr>
            <a:endParaRPr lang="en-GB" sz="800" b="1" dirty="0">
              <a:latin typeface="Arial" panose="020B0604020202020204" pitchFamily="34" charset="0"/>
              <a:cs typeface="Arial" panose="020B0604020202020204" pitchFamily="34" charset="0"/>
            </a:endParaRPr>
          </a:p>
          <a:p>
            <a:pPr lvl="0">
              <a:defRPr/>
            </a:pPr>
            <a:r>
              <a:rPr lang="en-GB" b="1" dirty="0">
                <a:solidFill>
                  <a:srgbClr val="FFC000"/>
                </a:solidFill>
                <a:latin typeface="Arial" panose="020B0604020202020204" pitchFamily="34" charset="0"/>
                <a:cs typeface="Arial" panose="020B0604020202020204" pitchFamily="34" charset="0"/>
              </a:rPr>
              <a:t>Develop a strength-based counter-narrative, including opportunities for co-production with communities</a:t>
            </a:r>
          </a:p>
          <a:p>
            <a:pPr lvl="0">
              <a:defRPr/>
            </a:pPr>
            <a:endParaRPr lang="en-GB" sz="800" b="1" dirty="0">
              <a:solidFill>
                <a:srgbClr val="FF0000"/>
              </a:solidFill>
              <a:latin typeface="Arial" panose="020B0604020202020204" pitchFamily="34" charset="0"/>
              <a:cs typeface="Arial" panose="020B0604020202020204" pitchFamily="34" charset="0"/>
            </a:endParaRPr>
          </a:p>
          <a:p>
            <a:pPr lvl="0">
              <a:defRPr/>
            </a:pPr>
            <a:r>
              <a:rPr lang="en-GB" b="1" dirty="0">
                <a:solidFill>
                  <a:srgbClr val="FFC000"/>
                </a:solidFill>
                <a:latin typeface="Arial" panose="020B0604020202020204" pitchFamily="34" charset="0"/>
                <a:cs typeface="Arial" panose="020B0604020202020204" pitchFamily="34" charset="0"/>
              </a:rPr>
              <a:t>Develop a sustainable model for VRP Communications &amp; Engagement.</a:t>
            </a:r>
            <a:endParaRPr lang="en-GB" dirty="0">
              <a:solidFill>
                <a:srgbClr val="FFC000"/>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800" kern="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58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47" y="290946"/>
            <a:ext cx="11114117" cy="731520"/>
          </a:xfrm>
        </p:spPr>
        <p:txBody>
          <a:bodyPr>
            <a:normAutofit/>
          </a:bodyPr>
          <a:lstStyle/>
          <a:p>
            <a:r>
              <a:rPr lang="en-GB" sz="3200" b="1" dirty="0"/>
              <a:t>Engagement Update</a:t>
            </a:r>
          </a:p>
        </p:txBody>
      </p:sp>
      <p:sp>
        <p:nvSpPr>
          <p:cNvPr id="4" name="TextBox 3">
            <a:extLst>
              <a:ext uri="{FF2B5EF4-FFF2-40B4-BE49-F238E27FC236}">
                <a16:creationId xmlns:a16="http://schemas.microsoft.com/office/drawing/2014/main" id="{E7810286-DC73-AADE-E76A-A4B489FC5A78}"/>
              </a:ext>
            </a:extLst>
          </p:cNvPr>
          <p:cNvSpPr txBox="1"/>
          <p:nvPr/>
        </p:nvSpPr>
        <p:spPr>
          <a:xfrm>
            <a:off x="434223" y="1028521"/>
            <a:ext cx="3264942" cy="3939540"/>
          </a:xfrm>
          <a:prstGeom prst="rect">
            <a:avLst/>
          </a:prstGeom>
          <a:noFill/>
          <a:ln>
            <a:solidFill>
              <a:schemeClr val="tx2"/>
            </a:solid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tx2"/>
                </a:solidFill>
                <a:effectLst/>
                <a:uLnTx/>
                <a:uFillTx/>
                <a:latin typeface="Arial"/>
                <a:cs typeface="Arial"/>
              </a:rPr>
              <a:t>Short</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92D050"/>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92D050"/>
                </a:solidFill>
                <a:effectLst/>
                <a:uLnTx/>
                <a:uFillTx/>
                <a:latin typeface="Arial"/>
                <a:cs typeface="Arial"/>
              </a:rPr>
              <a:t>Map existing partnership engagement with communities and </a:t>
            </a:r>
            <a:r>
              <a:rPr lang="en-GB" b="1" kern="0" dirty="0">
                <a:solidFill>
                  <a:srgbClr val="92D050"/>
                </a:solidFill>
                <a:latin typeface="Arial"/>
                <a:cs typeface="Arial"/>
              </a:rPr>
              <a:t>young people</a:t>
            </a:r>
            <a:endParaRPr kumimoji="0" lang="en-GB" sz="1800" b="1" i="0" u="none" strike="noStrike" kern="0" cap="none" spc="0" normalizeH="0" baseline="0" noProof="0" dirty="0">
              <a:ln>
                <a:noFill/>
              </a:ln>
              <a:solidFill>
                <a:srgbClr val="92D050"/>
              </a:solidFill>
              <a:effectLst/>
              <a:uLnTx/>
              <a:uFillTx/>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Understand gaps and barriers, to ensure more meaningful inclusive engagement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Localised engagement with communities and young people</a:t>
            </a:r>
            <a:endParaRPr kumimoji="0" lang="en-GB" sz="1800" b="0"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4BEE4AE-8F96-707B-431F-967AA9626B3F}"/>
              </a:ext>
            </a:extLst>
          </p:cNvPr>
          <p:cNvSpPr txBox="1"/>
          <p:nvPr/>
        </p:nvSpPr>
        <p:spPr>
          <a:xfrm>
            <a:off x="3965171" y="1022466"/>
            <a:ext cx="3466407" cy="4216539"/>
          </a:xfrm>
          <a:prstGeom prst="rect">
            <a:avLst/>
          </a:prstGeom>
          <a:noFill/>
          <a:ln>
            <a:solidFill>
              <a:schemeClr val="tx2"/>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Medium</a:t>
            </a:r>
          </a:p>
          <a:p>
            <a:pPr marL="0" marR="0" lvl="0" indent="0" defTabSz="914400" eaLnBrk="1" fontAlgn="auto" latinLnBrk="0" hangingPunct="1">
              <a:lnSpc>
                <a:spcPct val="100000"/>
              </a:lnSpc>
              <a:spcBef>
                <a:spcPts val="0"/>
              </a:spcBef>
              <a:spcAft>
                <a:spcPts val="0"/>
              </a:spcAft>
              <a:buClrTx/>
              <a:buSzTx/>
              <a:buFontTx/>
              <a:buNone/>
              <a:tabLst/>
              <a:defRPr/>
            </a:pPr>
            <a:endParaRPr lang="en-GB" b="1" kern="0" dirty="0">
              <a:solidFill>
                <a:srgbClr val="FFC000"/>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Develop </a:t>
            </a:r>
            <a:r>
              <a:rPr lang="en-GB" b="1" kern="0" dirty="0">
                <a:solidFill>
                  <a:srgbClr val="92D050"/>
                </a:solidFill>
                <a:latin typeface="Arial" panose="020B0604020202020204" pitchFamily="34" charset="0"/>
                <a:cs typeface="Arial" panose="020B0604020202020204" pitchFamily="34" charset="0"/>
              </a:rPr>
              <a:t>m</a:t>
            </a:r>
            <a:r>
              <a:rPr kumimoji="0" lang="en-GB" sz="1800" b="1"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ethods of engagement to survey HIPS communities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Ensure community voice captures cohorts most impacted by violence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Use this data to develop an evidence base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rPr>
              <a:t>Consider key VCSE organisation to work with local communities</a:t>
            </a:r>
            <a:endParaRPr kumimoji="0" lang="en-GB" sz="1800" b="0" i="0" u="none" strike="noStrike" kern="0" cap="none" spc="0" normalizeH="0" baseline="0" noProof="0" dirty="0">
              <a:ln>
                <a:noFill/>
              </a:ln>
              <a:solidFill>
                <a:srgbClr val="92D05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7EC6384-15CE-8CD2-2EB2-B966EDCE13F1}"/>
              </a:ext>
            </a:extLst>
          </p:cNvPr>
          <p:cNvSpPr txBox="1"/>
          <p:nvPr/>
        </p:nvSpPr>
        <p:spPr>
          <a:xfrm>
            <a:off x="7697584" y="1022466"/>
            <a:ext cx="3674227" cy="4616648"/>
          </a:xfrm>
          <a:prstGeom prst="rect">
            <a:avLst/>
          </a:prstGeom>
          <a:noFill/>
          <a:ln>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Long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FC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Consistent </a:t>
            </a:r>
            <a:r>
              <a:rPr lang="en-GB" b="1" dirty="0">
                <a:solidFill>
                  <a:srgbClr val="FFC000"/>
                </a:solidFill>
                <a:latin typeface="Arial" panose="020B0604020202020204" pitchFamily="34" charset="0"/>
                <a:cs typeface="Arial" panose="020B0604020202020204" pitchFamily="34" charset="0"/>
              </a:rPr>
              <a:t>m</a:t>
            </a:r>
            <a:r>
              <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ethod to survey HIPS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D050"/>
                </a:solidFill>
                <a:effectLst/>
                <a:uLnTx/>
                <a:uFillTx/>
                <a:latin typeface="Arial" panose="020B0604020202020204" pitchFamily="34" charset="0"/>
                <a:ea typeface="+mn-ea"/>
                <a:cs typeface="Arial" panose="020B0604020202020204" pitchFamily="34" charset="0"/>
              </a:rPr>
              <a:t>Results inform SNA, activity, and commissioned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Embed views into the Response Strategy</a:t>
            </a:r>
            <a:r>
              <a:rPr kumimoji="0" lang="en-GB" sz="18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&amp; </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governance arrangements and communities should support design of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Partners develop community hubs </a:t>
            </a:r>
            <a:r>
              <a:rPr lang="en-GB" b="1" dirty="0">
                <a:solidFill>
                  <a:srgbClr val="FF0000"/>
                </a:solidFill>
                <a:latin typeface="Arial" panose="020B0604020202020204" pitchFamily="34" charset="0"/>
                <a:cs typeface="Arial" panose="020B0604020202020204" pitchFamily="34" charset="0"/>
              </a:rPr>
              <a:t>&amp; </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spaces,</a:t>
            </a:r>
            <a:r>
              <a:rPr kumimoji="0" lang="en-GB" sz="18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GB" sz="1800" b="1" i="0" u="none" strike="noStrike" kern="1200" cap="none" spc="0" normalizeH="0" noProof="0" dirty="0">
                <a:ln>
                  <a:noFill/>
                </a:ln>
                <a:solidFill>
                  <a:srgbClr val="FFC000"/>
                </a:solidFill>
                <a:effectLst/>
                <a:uLnTx/>
                <a:uFillTx/>
                <a:latin typeface="Arial" panose="020B0604020202020204" pitchFamily="34" charset="0"/>
                <a:ea typeface="+mn-ea"/>
                <a:cs typeface="Arial" panose="020B0604020202020204" pitchFamily="34" charset="0"/>
              </a:rPr>
              <a:t>and opportunities to partner with</a:t>
            </a:r>
            <a:r>
              <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community assets.</a:t>
            </a:r>
            <a:endParaRPr kumimoji="0" lang="en-GB" sz="1800" b="0"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975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553026" cy="660858"/>
          </a:xfrm>
        </p:spPr>
        <p:txBody>
          <a:bodyPr>
            <a:normAutofit/>
          </a:bodyPr>
          <a:lstStyle/>
          <a:p>
            <a:r>
              <a:rPr lang="en-GB" sz="3200" b="1" dirty="0"/>
              <a:t>VRP Campaigns, Awareness &amp; Events Calendar</a:t>
            </a:r>
          </a:p>
        </p:txBody>
      </p:sp>
      <p:pic>
        <p:nvPicPr>
          <p:cNvPr id="3" name="Content Placeholder 2"/>
          <p:cNvPicPr>
            <a:picLocks noGrp="1" noChangeAspect="1"/>
          </p:cNvPicPr>
          <p:nvPr>
            <p:ph idx="1"/>
          </p:nvPr>
        </p:nvPicPr>
        <p:blipFill>
          <a:blip r:embed="rId2"/>
          <a:stretch>
            <a:fillRect/>
          </a:stretch>
        </p:blipFill>
        <p:spPr>
          <a:xfrm>
            <a:off x="7311981" y="1118985"/>
            <a:ext cx="4299574" cy="1274347"/>
          </a:xfrm>
          <a:prstGeom prst="rect">
            <a:avLst/>
          </a:prstGeom>
          <a:ln w="19050">
            <a:solidFill>
              <a:schemeClr val="tx2"/>
            </a:solidFill>
          </a:ln>
        </p:spPr>
      </p:pic>
      <p:pic>
        <p:nvPicPr>
          <p:cNvPr id="5" name="Picture 4"/>
          <p:cNvPicPr>
            <a:picLocks noChangeAspect="1"/>
          </p:cNvPicPr>
          <p:nvPr/>
        </p:nvPicPr>
        <p:blipFill>
          <a:blip r:embed="rId3"/>
          <a:stretch>
            <a:fillRect/>
          </a:stretch>
        </p:blipFill>
        <p:spPr>
          <a:xfrm>
            <a:off x="9990345" y="4212770"/>
            <a:ext cx="1408298" cy="1390008"/>
          </a:xfrm>
          <a:prstGeom prst="rect">
            <a:avLst/>
          </a:prstGeom>
          <a:ln w="19050">
            <a:solidFill>
              <a:schemeClr val="tx2"/>
            </a:solidFill>
          </a:ln>
        </p:spPr>
      </p:pic>
      <p:pic>
        <p:nvPicPr>
          <p:cNvPr id="7" name="Picture 6"/>
          <p:cNvPicPr>
            <a:picLocks noChangeAspect="1"/>
          </p:cNvPicPr>
          <p:nvPr/>
        </p:nvPicPr>
        <p:blipFill>
          <a:blip r:embed="rId4"/>
          <a:stretch>
            <a:fillRect/>
          </a:stretch>
        </p:blipFill>
        <p:spPr>
          <a:xfrm>
            <a:off x="9990345" y="2687302"/>
            <a:ext cx="1408298" cy="1294494"/>
          </a:xfrm>
          <a:prstGeom prst="rect">
            <a:avLst/>
          </a:prstGeom>
          <a:ln w="19050">
            <a:solidFill>
              <a:schemeClr val="tx2"/>
            </a:solidFill>
          </a:ln>
        </p:spPr>
      </p:pic>
      <p:pic>
        <p:nvPicPr>
          <p:cNvPr id="8" name="Picture 7"/>
          <p:cNvPicPr>
            <a:picLocks noChangeAspect="1"/>
          </p:cNvPicPr>
          <p:nvPr/>
        </p:nvPicPr>
        <p:blipFill>
          <a:blip r:embed="rId4"/>
          <a:stretch>
            <a:fillRect/>
          </a:stretch>
        </p:blipFill>
        <p:spPr>
          <a:xfrm>
            <a:off x="8475357" y="2687302"/>
            <a:ext cx="1408298" cy="1294494"/>
          </a:xfrm>
          <a:prstGeom prst="rect">
            <a:avLst/>
          </a:prstGeom>
          <a:ln w="19050">
            <a:solidFill>
              <a:schemeClr val="tx2"/>
            </a:solidFill>
          </a:ln>
        </p:spPr>
      </p:pic>
      <p:sp>
        <p:nvSpPr>
          <p:cNvPr id="9" name="Rectangle 8"/>
          <p:cNvSpPr/>
          <p:nvPr/>
        </p:nvSpPr>
        <p:spPr>
          <a:xfrm>
            <a:off x="646111" y="89625"/>
            <a:ext cx="8497889" cy="5755422"/>
          </a:xfrm>
          <a:prstGeom prst="rect">
            <a:avLst/>
          </a:prstGeom>
          <a:ln w="19050">
            <a:noFill/>
          </a:ln>
        </p:spPr>
        <p:txBody>
          <a:bodyPr wrap="square">
            <a:spAutoFit/>
          </a:bodyPr>
          <a:lstStyle/>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sz="1600" b="1" dirty="0">
                <a:latin typeface="Arial" panose="020B0604020202020204" pitchFamily="34" charset="0"/>
                <a:cs typeface="Arial" panose="020B0604020202020204" pitchFamily="34" charset="0"/>
              </a:rPr>
              <a:t>What is it?</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A partnership calendar everyone can access to collaboratively                                share content</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Link the focus to Serious Violence</a:t>
            </a:r>
          </a:p>
          <a:p>
            <a:pPr marL="285750" indent="-285750">
              <a:buFont typeface="Wingdings" panose="05000000000000000000" pitchFamily="2" charset="2"/>
              <a:buChar char="Ø"/>
            </a:pPr>
            <a:endParaRPr lang="en-GB"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sz="1600" b="1" dirty="0">
                <a:latin typeface="Arial" panose="020B0604020202020204" pitchFamily="34" charset="0"/>
                <a:cs typeface="Arial" panose="020B0604020202020204" pitchFamily="34" charset="0"/>
              </a:rPr>
              <a:t>Why?</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Celebrate and highlight the work of communities and the VRP working                   together, including meeting the Serious Violence Duty</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Develop a strength-based counter-narrative, including opportunities for co-production with communities</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Develop a sustainable model for VRP Communications and Engagement</a:t>
            </a:r>
          </a:p>
          <a:p>
            <a:pPr marL="285750" indent="-285750">
              <a:buFont typeface="Wingdings" panose="05000000000000000000" pitchFamily="2" charset="2"/>
              <a:buChar char="Ø"/>
            </a:pPr>
            <a:endParaRPr lang="en-GB"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GB" sz="1600" b="1" dirty="0">
                <a:latin typeface="Arial" panose="020B0604020202020204" pitchFamily="34" charset="0"/>
                <a:cs typeface="Arial" panose="020B0604020202020204" pitchFamily="34" charset="0"/>
              </a:rPr>
              <a:t>What’s next?</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May – Op Sceptre</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June – Euros ‘Walk Away’ Campaign</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July – 1</a:t>
            </a:r>
            <a:r>
              <a:rPr lang="en-GB" sz="1600" baseline="30000" dirty="0">
                <a:latin typeface="Arial" panose="020B0604020202020204" pitchFamily="34" charset="0"/>
                <a:cs typeface="Arial" panose="020B0604020202020204" pitchFamily="34" charset="0"/>
              </a:rPr>
              <a:t>st </a:t>
            </a:r>
            <a:r>
              <a:rPr lang="en-GB" sz="1600" dirty="0">
                <a:latin typeface="Arial" panose="020B0604020202020204" pitchFamily="34" charset="0"/>
                <a:cs typeface="Arial" panose="020B0604020202020204" pitchFamily="34" charset="0"/>
              </a:rPr>
              <a:t>- 7</a:t>
            </a:r>
            <a:r>
              <a:rPr lang="en-GB" sz="1600" baseline="30000" dirty="0">
                <a:latin typeface="Arial" panose="020B0604020202020204" pitchFamily="34" charset="0"/>
                <a:cs typeface="Arial" panose="020B0604020202020204" pitchFamily="34" charset="0"/>
              </a:rPr>
              <a:t>th</a:t>
            </a:r>
            <a:r>
              <a:rPr lang="en-GB" sz="1600" dirty="0">
                <a:latin typeface="Arial" panose="020B0604020202020204" pitchFamily="34" charset="0"/>
                <a:cs typeface="Arial" panose="020B0604020202020204" pitchFamily="34" charset="0"/>
              </a:rPr>
              <a:t> ASB Week</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August – ‘Is Your Child Safe?’ (PCC)</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September – International Day of Charity (Seeking lead agency)</a:t>
            </a:r>
          </a:p>
          <a:p>
            <a:pPr marL="742950" lvl="1"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VRU to produce a ‘Serious Violence content support library’. </a:t>
            </a:r>
          </a:p>
        </p:txBody>
      </p:sp>
    </p:spTree>
    <p:extLst>
      <p:ext uri="{BB962C8B-B14F-4D97-AF65-F5344CB8AC3E}">
        <p14:creationId xmlns:p14="http://schemas.microsoft.com/office/powerpoint/2010/main" val="180615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111" y="1088968"/>
            <a:ext cx="10684136" cy="4522124"/>
          </a:xfrm>
        </p:spPr>
        <p:txBody>
          <a:bodyPr/>
          <a:lstStyle/>
          <a:p>
            <a:pPr>
              <a:buFont typeface="Wingdings" panose="05000000000000000000" pitchFamily="2" charset="2"/>
              <a:buChar char="Ø"/>
            </a:pPr>
            <a:r>
              <a:rPr lang="en-GB" dirty="0">
                <a:solidFill>
                  <a:schemeClr val="tx2"/>
                </a:solidFill>
              </a:rPr>
              <a:t>VRU Intervention Figures for 2023/2024 – A &amp; E Navigators </a:t>
            </a:r>
          </a:p>
          <a:p>
            <a:pPr>
              <a:buFont typeface="Wingdings" panose="05000000000000000000" pitchFamily="2" charset="2"/>
              <a:buChar char="Ø"/>
            </a:pPr>
            <a:endParaRPr lang="en-GB" dirty="0">
              <a:solidFill>
                <a:schemeClr val="tx2"/>
              </a:solidFill>
            </a:endParaRPr>
          </a:p>
        </p:txBody>
      </p:sp>
      <p:sp>
        <p:nvSpPr>
          <p:cNvPr id="4" name="Title 1"/>
          <p:cNvSpPr>
            <a:spLocks noGrp="1"/>
          </p:cNvSpPr>
          <p:nvPr>
            <p:ph type="title"/>
          </p:nvPr>
        </p:nvSpPr>
        <p:spPr>
          <a:xfrm>
            <a:off x="646111" y="452718"/>
            <a:ext cx="10684136" cy="760940"/>
          </a:xfrm>
        </p:spPr>
        <p:txBody>
          <a:bodyPr>
            <a:normAutofit/>
          </a:bodyPr>
          <a:lstStyle/>
          <a:p>
            <a:r>
              <a:rPr lang="en-GB" sz="3200" b="1" dirty="0">
                <a:solidFill>
                  <a:schemeClr val="tx2"/>
                </a:solidFill>
              </a:rPr>
              <a:t>Interventions, Evaluations &amp; Opportunities Update</a:t>
            </a:r>
            <a:endParaRPr lang="en-GB" sz="3200" b="1" dirty="0"/>
          </a:p>
        </p:txBody>
      </p:sp>
      <p:pic>
        <p:nvPicPr>
          <p:cNvPr id="7" name="Picture 6"/>
          <p:cNvPicPr>
            <a:picLocks noChangeAspect="1"/>
          </p:cNvPicPr>
          <p:nvPr/>
        </p:nvPicPr>
        <p:blipFill>
          <a:blip r:embed="rId2"/>
          <a:stretch>
            <a:fillRect/>
          </a:stretch>
        </p:blipFill>
        <p:spPr>
          <a:xfrm>
            <a:off x="1543810" y="1598739"/>
            <a:ext cx="8888738" cy="4066384"/>
          </a:xfrm>
          <a:prstGeom prst="rect">
            <a:avLst/>
          </a:prstGeom>
          <a:ln w="19050">
            <a:solidFill>
              <a:schemeClr val="tx2"/>
            </a:solidFill>
          </a:ln>
        </p:spPr>
      </p:pic>
    </p:spTree>
    <p:extLst>
      <p:ext uri="{BB962C8B-B14F-4D97-AF65-F5344CB8AC3E}">
        <p14:creationId xmlns:p14="http://schemas.microsoft.com/office/powerpoint/2010/main" val="386047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84136" cy="760940"/>
          </a:xfrm>
        </p:spPr>
        <p:txBody>
          <a:bodyPr>
            <a:noAutofit/>
          </a:bodyPr>
          <a:lstStyle/>
          <a:p>
            <a:r>
              <a:rPr lang="en-GB" sz="3200" b="1" dirty="0">
                <a:solidFill>
                  <a:schemeClr val="tx2"/>
                </a:solidFill>
              </a:rPr>
              <a:t>VRU Intervention Figures for 2023/2024 – Choices </a:t>
            </a:r>
          </a:p>
        </p:txBody>
      </p:sp>
      <p:pic>
        <p:nvPicPr>
          <p:cNvPr id="5" name="Picture 4"/>
          <p:cNvPicPr>
            <a:picLocks noChangeAspect="1"/>
          </p:cNvPicPr>
          <p:nvPr/>
        </p:nvPicPr>
        <p:blipFill>
          <a:blip r:embed="rId2"/>
          <a:stretch>
            <a:fillRect/>
          </a:stretch>
        </p:blipFill>
        <p:spPr>
          <a:xfrm>
            <a:off x="1545026" y="1325881"/>
            <a:ext cx="8886305" cy="4064924"/>
          </a:xfrm>
          <a:prstGeom prst="rect">
            <a:avLst/>
          </a:prstGeom>
          <a:ln w="19050">
            <a:solidFill>
              <a:schemeClr val="tx2"/>
            </a:solidFill>
          </a:ln>
        </p:spPr>
      </p:pic>
    </p:spTree>
    <p:extLst>
      <p:ext uri="{BB962C8B-B14F-4D97-AF65-F5344CB8AC3E}">
        <p14:creationId xmlns:p14="http://schemas.microsoft.com/office/powerpoint/2010/main" val="11824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46113" y="452438"/>
            <a:ext cx="10683875" cy="762000"/>
          </a:xfrm>
        </p:spPr>
        <p:txBody>
          <a:bodyPr>
            <a:noAutofit/>
          </a:bodyPr>
          <a:lstStyle/>
          <a:p>
            <a:r>
              <a:rPr lang="en-GB" sz="3200" b="1" dirty="0">
                <a:solidFill>
                  <a:schemeClr val="tx2"/>
                </a:solidFill>
              </a:rPr>
              <a:t>VRU Intervention Figures for 2023/2024 – RESET </a:t>
            </a:r>
          </a:p>
        </p:txBody>
      </p:sp>
      <p:pic>
        <p:nvPicPr>
          <p:cNvPr id="7" name="Picture 6"/>
          <p:cNvPicPr>
            <a:picLocks noChangeAspect="1"/>
          </p:cNvPicPr>
          <p:nvPr/>
        </p:nvPicPr>
        <p:blipFill>
          <a:blip r:embed="rId2"/>
          <a:stretch>
            <a:fillRect/>
          </a:stretch>
        </p:blipFill>
        <p:spPr>
          <a:xfrm>
            <a:off x="1543681" y="1329307"/>
            <a:ext cx="8888738" cy="4066384"/>
          </a:xfrm>
          <a:prstGeom prst="rect">
            <a:avLst/>
          </a:prstGeom>
          <a:ln w="19050">
            <a:solidFill>
              <a:schemeClr val="tx2"/>
            </a:solidFill>
          </a:ln>
        </p:spPr>
      </p:pic>
    </p:spTree>
    <p:extLst>
      <p:ext uri="{BB962C8B-B14F-4D97-AF65-F5344CB8AC3E}">
        <p14:creationId xmlns:p14="http://schemas.microsoft.com/office/powerpoint/2010/main" val="38374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1543681" y="1346681"/>
            <a:ext cx="8888738" cy="4066384"/>
          </a:xfrm>
          <a:prstGeom prst="rect">
            <a:avLst/>
          </a:prstGeom>
          <a:ln w="19050">
            <a:solidFill>
              <a:schemeClr val="tx2"/>
            </a:solidFill>
          </a:ln>
        </p:spPr>
      </p:pic>
      <p:sp>
        <p:nvSpPr>
          <p:cNvPr id="7" name="Title 1"/>
          <p:cNvSpPr>
            <a:spLocks noGrp="1"/>
          </p:cNvSpPr>
          <p:nvPr>
            <p:ph type="title"/>
          </p:nvPr>
        </p:nvSpPr>
        <p:spPr>
          <a:xfrm>
            <a:off x="646113" y="452438"/>
            <a:ext cx="10683875" cy="762000"/>
          </a:xfrm>
        </p:spPr>
        <p:txBody>
          <a:bodyPr>
            <a:noAutofit/>
          </a:bodyPr>
          <a:lstStyle/>
          <a:p>
            <a:r>
              <a:rPr lang="en-GB" sz="3200" b="1" dirty="0">
                <a:solidFill>
                  <a:schemeClr val="tx2"/>
                </a:solidFill>
              </a:rPr>
              <a:t>VRU Intervention Figures for 2023/2024 – TIPs</a:t>
            </a:r>
          </a:p>
        </p:txBody>
      </p:sp>
    </p:spTree>
    <p:extLst>
      <p:ext uri="{BB962C8B-B14F-4D97-AF65-F5344CB8AC3E}">
        <p14:creationId xmlns:p14="http://schemas.microsoft.com/office/powerpoint/2010/main" val="207165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46113" y="452438"/>
            <a:ext cx="10683875" cy="762000"/>
          </a:xfrm>
        </p:spPr>
        <p:txBody>
          <a:bodyPr>
            <a:noAutofit/>
          </a:bodyPr>
          <a:lstStyle/>
          <a:p>
            <a:r>
              <a:rPr lang="en-GB" sz="3200" b="1" dirty="0">
                <a:solidFill>
                  <a:schemeClr val="tx2"/>
                </a:solidFill>
              </a:rPr>
              <a:t>VRU Intervention Figures for 2023/2024 – Reach</a:t>
            </a:r>
          </a:p>
        </p:txBody>
      </p:sp>
      <p:pic>
        <p:nvPicPr>
          <p:cNvPr id="2" name="Content Placeholder 1"/>
          <p:cNvPicPr>
            <a:picLocks noGrp="1" noChangeAspect="1"/>
          </p:cNvPicPr>
          <p:nvPr>
            <p:ph idx="1"/>
          </p:nvPr>
        </p:nvPicPr>
        <p:blipFill>
          <a:blip r:embed="rId2"/>
          <a:stretch>
            <a:fillRect/>
          </a:stretch>
        </p:blipFill>
        <p:spPr>
          <a:xfrm>
            <a:off x="1543681" y="1214438"/>
            <a:ext cx="8888738" cy="4230398"/>
          </a:xfrm>
          <a:prstGeom prst="rect">
            <a:avLst/>
          </a:prstGeom>
          <a:ln w="19050">
            <a:solidFill>
              <a:schemeClr val="bg1"/>
            </a:solidFill>
          </a:ln>
        </p:spPr>
      </p:pic>
    </p:spTree>
    <p:extLst>
      <p:ext uri="{BB962C8B-B14F-4D97-AF65-F5344CB8AC3E}">
        <p14:creationId xmlns:p14="http://schemas.microsoft.com/office/powerpoint/2010/main" val="372875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534507" cy="760940"/>
          </a:xfrm>
        </p:spPr>
        <p:txBody>
          <a:bodyPr>
            <a:normAutofit/>
          </a:bodyPr>
          <a:lstStyle/>
          <a:p>
            <a:r>
              <a:rPr lang="en-GB" sz="3200" b="1" dirty="0"/>
              <a:t>Actions from previous SVRP 25/03/2024</a:t>
            </a:r>
          </a:p>
        </p:txBody>
      </p:sp>
      <p:sp>
        <p:nvSpPr>
          <p:cNvPr id="3" name="Content Placeholder 2"/>
          <p:cNvSpPr>
            <a:spLocks noGrp="1"/>
          </p:cNvSpPr>
          <p:nvPr>
            <p:ph idx="1"/>
          </p:nvPr>
        </p:nvSpPr>
        <p:spPr>
          <a:xfrm>
            <a:off x="646111" y="1213659"/>
            <a:ext cx="10684135" cy="4580312"/>
          </a:xfrm>
        </p:spPr>
        <p:txBody>
          <a:bodyPr>
            <a:normAutofit fontScale="92500" lnSpcReduction="20000"/>
          </a:bodyPr>
          <a:lstStyle/>
          <a:p>
            <a:pPr marL="457200" indent="-457200">
              <a:lnSpc>
                <a:spcPct val="150000"/>
              </a:lnSpc>
              <a:buSzPct val="100000"/>
              <a:buFont typeface="+mj-lt"/>
              <a:buAutoNum type="arabicParenR"/>
            </a:pPr>
            <a:r>
              <a:rPr lang="en-GB" dirty="0"/>
              <a:t>The PCC to send letter to all Specified authorities to stress the importance of attendance at the SVRP, or nominate a representative in their absence. </a:t>
            </a:r>
            <a:r>
              <a:rPr lang="en-GB" i="1" dirty="0">
                <a:solidFill>
                  <a:srgbClr val="33CCCC"/>
                </a:solidFill>
              </a:rPr>
              <a:t>Due to the elections a different approach was taken and Specified authorities were contacted individually.  </a:t>
            </a:r>
          </a:p>
          <a:p>
            <a:pPr marL="457200" indent="-457200">
              <a:lnSpc>
                <a:spcPct val="150000"/>
              </a:lnSpc>
              <a:buSzPct val="100000"/>
              <a:buFont typeface="+mj-lt"/>
              <a:buAutoNum type="arabicParenR"/>
            </a:pPr>
            <a:r>
              <a:rPr lang="en-GB" dirty="0"/>
              <a:t>All Specified and Relevant authorities to familiarise themselves with the Terms of Reference for the SVRP, with a specific focus on the agreement to meet the Serious Violence Duty. Feedback to be provided on any amendments to these agreements and VRU Managers to engage and assist with partners accordingly where required. </a:t>
            </a:r>
          </a:p>
          <a:p>
            <a:pPr marL="457200" indent="-457200">
              <a:lnSpc>
                <a:spcPct val="150000"/>
              </a:lnSpc>
              <a:buSzPct val="100000"/>
              <a:buFont typeface="+mj-lt"/>
              <a:buAutoNum type="arabicParenR"/>
            </a:pPr>
            <a:r>
              <a:rPr lang="en-GB" dirty="0"/>
              <a:t>All partners to complete the SVRP Survey to establish their understanding and response to tackling Serious Violence. </a:t>
            </a:r>
            <a:r>
              <a:rPr lang="en-GB" i="1" dirty="0">
                <a:solidFill>
                  <a:srgbClr val="33CCCC"/>
                </a:solidFill>
              </a:rPr>
              <a:t>If your organisation has not yet completed the survey then please complete via this link </a:t>
            </a:r>
            <a:r>
              <a:rPr lang="en-GB" u="sng" dirty="0">
                <a:solidFill>
                  <a:schemeClr val="accent3"/>
                </a:solidFill>
                <a:hlinkClick r:id="rId2" tooltip="Original URL: https://survey.alchemer.eu/s3/90635289/VRP-Specified-and-Relevant-Authorities-Understanding-of-SV-Response-Role. Click or tap if you trust this link."/>
              </a:rPr>
              <a:t>https://survey.alchemer.eu/s3/90635289/VRP-Specified-and-Relevant-Authorities-Understanding-of-SV-Response-Role</a:t>
            </a:r>
            <a:endParaRPr lang="en-GB" i="1" dirty="0">
              <a:solidFill>
                <a:schemeClr val="accent3"/>
              </a:solidFill>
            </a:endParaRPr>
          </a:p>
        </p:txBody>
      </p:sp>
    </p:spTree>
    <p:extLst>
      <p:ext uri="{BB962C8B-B14F-4D97-AF65-F5344CB8AC3E}">
        <p14:creationId xmlns:p14="http://schemas.microsoft.com/office/powerpoint/2010/main" val="182259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290946"/>
            <a:ext cx="10700761" cy="482138"/>
          </a:xfrm>
        </p:spPr>
        <p:txBody>
          <a:bodyPr>
            <a:normAutofit fontScale="90000"/>
          </a:bodyPr>
          <a:lstStyle/>
          <a:p>
            <a:r>
              <a:rPr lang="en-GB" sz="3200" b="1" dirty="0">
                <a:solidFill>
                  <a:schemeClr val="tx2"/>
                </a:solidFill>
              </a:rPr>
              <a:t>VRU Interventions Next Steps</a:t>
            </a:r>
            <a:endParaRPr lang="en-GB" sz="3200" b="1" dirty="0"/>
          </a:p>
        </p:txBody>
      </p:sp>
      <p:sp>
        <p:nvSpPr>
          <p:cNvPr id="2" name="Content Placeholder 1"/>
          <p:cNvSpPr>
            <a:spLocks noGrp="1"/>
          </p:cNvSpPr>
          <p:nvPr>
            <p:ph idx="1"/>
          </p:nvPr>
        </p:nvSpPr>
        <p:spPr>
          <a:xfrm>
            <a:off x="646111" y="914400"/>
            <a:ext cx="10700761" cy="4954386"/>
          </a:xfrm>
        </p:spPr>
        <p:txBody>
          <a:bodyPr/>
          <a:lstStyle/>
          <a:p>
            <a:pPr>
              <a:buFont typeface="Wingdings" panose="05000000000000000000" pitchFamily="2" charset="2"/>
              <a:buChar char="Ø"/>
            </a:pPr>
            <a:r>
              <a:rPr lang="en-GB" dirty="0"/>
              <a:t>Currently the majority of interventions are due to end in March 2025</a:t>
            </a:r>
          </a:p>
          <a:p>
            <a:pPr>
              <a:buFont typeface="Wingdings" panose="05000000000000000000" pitchFamily="2" charset="2"/>
              <a:buChar char="Ø"/>
            </a:pPr>
            <a:r>
              <a:rPr lang="en-GB" dirty="0"/>
              <a:t>The A&amp;E Navigators are managed and match funded by Health and is currently on a contract tender waiver to No Limits which will need to end. The ICB is re-structuring causing uncertainty and the contract would have to go out to tender which would lead to a significant break in service</a:t>
            </a:r>
          </a:p>
          <a:p>
            <a:pPr>
              <a:buFont typeface="Wingdings" panose="05000000000000000000" pitchFamily="2" charset="2"/>
              <a:buChar char="Ø"/>
            </a:pPr>
            <a:r>
              <a:rPr lang="en-GB" dirty="0"/>
              <a:t>Choices (Year 6&amp;7) will end at the end of academic year in July 2025.  There is an option for the provider to take on Choices and sell to schools, this would need to be agreed by the PCC</a:t>
            </a:r>
          </a:p>
          <a:p>
            <a:pPr>
              <a:buFont typeface="Wingdings" panose="05000000000000000000" pitchFamily="2" charset="2"/>
              <a:buChar char="Ø"/>
            </a:pPr>
            <a:r>
              <a:rPr lang="en-GB" dirty="0"/>
              <a:t>The end of the two year evaluation for the four VRU funded interventions is due in March 2025 – An interim report (Year 1) for RESET is due in mid-June 2024</a:t>
            </a:r>
          </a:p>
          <a:p>
            <a:pPr>
              <a:buFont typeface="Wingdings" panose="05000000000000000000" pitchFamily="2" charset="2"/>
              <a:buChar char="Ø"/>
            </a:pPr>
            <a:r>
              <a:rPr lang="en-GB" dirty="0"/>
              <a:t>Sustainability options will be explored for all VRU Grant funded interventions.</a:t>
            </a:r>
          </a:p>
          <a:p>
            <a:pPr>
              <a:buFont typeface="Wingdings" panose="05000000000000000000" pitchFamily="2" charset="2"/>
              <a:buChar char="Ø"/>
            </a:pPr>
            <a:endParaRPr lang="en-GB" b="1" dirty="0"/>
          </a:p>
        </p:txBody>
      </p:sp>
    </p:spTree>
    <p:extLst>
      <p:ext uri="{BB962C8B-B14F-4D97-AF65-F5344CB8AC3E}">
        <p14:creationId xmlns:p14="http://schemas.microsoft.com/office/powerpoint/2010/main" val="34275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290946"/>
            <a:ext cx="10700761" cy="482138"/>
          </a:xfrm>
        </p:spPr>
        <p:txBody>
          <a:bodyPr>
            <a:normAutofit fontScale="90000"/>
          </a:bodyPr>
          <a:lstStyle/>
          <a:p>
            <a:r>
              <a:rPr lang="en-GB" sz="3200" b="1" dirty="0">
                <a:solidFill>
                  <a:schemeClr val="tx2"/>
                </a:solidFill>
              </a:rPr>
              <a:t>IEO Sub-group Update</a:t>
            </a:r>
            <a:endParaRPr lang="en-GB" sz="3200" b="1" dirty="0"/>
          </a:p>
        </p:txBody>
      </p:sp>
      <p:sp>
        <p:nvSpPr>
          <p:cNvPr id="2" name="Content Placeholder 1"/>
          <p:cNvSpPr>
            <a:spLocks noGrp="1"/>
          </p:cNvSpPr>
          <p:nvPr>
            <p:ph idx="1"/>
          </p:nvPr>
        </p:nvSpPr>
        <p:spPr>
          <a:xfrm>
            <a:off x="646112" y="872836"/>
            <a:ext cx="10700760" cy="4813069"/>
          </a:xfrm>
        </p:spPr>
        <p:txBody>
          <a:bodyPr/>
          <a:lstStyle/>
          <a:p>
            <a:pPr>
              <a:buFont typeface="Wingdings" panose="05000000000000000000" pitchFamily="2" charset="2"/>
              <a:buChar char="Ø"/>
            </a:pPr>
            <a:r>
              <a:rPr lang="en-GB" dirty="0"/>
              <a:t>A survey is being conducted with YJS practitioners and with CSPs across the HIPS area to understand the gaps in provision for supporting children at risk of Serious Violence</a:t>
            </a:r>
          </a:p>
          <a:p>
            <a:pPr>
              <a:buFont typeface="Wingdings" panose="05000000000000000000" pitchFamily="2" charset="2"/>
              <a:buChar char="Ø"/>
            </a:pPr>
            <a:r>
              <a:rPr lang="en-GB" dirty="0"/>
              <a:t>Hampshire Public Health will present to the IEO Sub-group the survey findings from professionals to support the gap analysis</a:t>
            </a:r>
          </a:p>
          <a:p>
            <a:pPr>
              <a:buFont typeface="Wingdings" panose="05000000000000000000" pitchFamily="2" charset="2"/>
              <a:buChar char="Ø"/>
            </a:pPr>
            <a:r>
              <a:rPr lang="en-GB" dirty="0"/>
              <a:t>An in-person workshop will be delivered in the summer to the IEO sub group on co-commissioning and partnership resources by an external VRU partner</a:t>
            </a:r>
          </a:p>
          <a:p>
            <a:pPr>
              <a:buFont typeface="Wingdings" panose="05000000000000000000" pitchFamily="2" charset="2"/>
              <a:buChar char="Ø"/>
            </a:pPr>
            <a:r>
              <a:rPr lang="en-GB" dirty="0"/>
              <a:t>Development of Commissioning resources on the VRP website for professionals to access, including funding opportunities, previous bids, and evaluation of interventions.</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214615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290946"/>
            <a:ext cx="10700761" cy="482138"/>
          </a:xfrm>
        </p:spPr>
        <p:txBody>
          <a:bodyPr>
            <a:normAutofit fontScale="90000"/>
          </a:bodyPr>
          <a:lstStyle/>
          <a:p>
            <a:r>
              <a:rPr lang="en-GB" sz="3200" b="1" dirty="0">
                <a:solidFill>
                  <a:schemeClr val="tx2"/>
                </a:solidFill>
              </a:rPr>
              <a:t>Workforce Development</a:t>
            </a:r>
            <a:endParaRPr lang="en-GB" sz="3200" b="1" dirty="0"/>
          </a:p>
        </p:txBody>
      </p:sp>
      <p:pic>
        <p:nvPicPr>
          <p:cNvPr id="6" name="Content Placeholder 5"/>
          <p:cNvPicPr>
            <a:picLocks noGrp="1" noChangeAspect="1"/>
          </p:cNvPicPr>
          <p:nvPr>
            <p:ph idx="1"/>
          </p:nvPr>
        </p:nvPicPr>
        <p:blipFill>
          <a:blip r:embed="rId2"/>
          <a:stretch>
            <a:fillRect/>
          </a:stretch>
        </p:blipFill>
        <p:spPr>
          <a:xfrm>
            <a:off x="646111" y="889000"/>
            <a:ext cx="7242667" cy="4746625"/>
          </a:xfrm>
          <a:prstGeom prst="rect">
            <a:avLst/>
          </a:prstGeom>
          <a:ln w="19050">
            <a:solidFill>
              <a:schemeClr val="tx2"/>
            </a:solidFill>
          </a:ln>
        </p:spPr>
      </p:pic>
    </p:spTree>
    <p:extLst>
      <p:ext uri="{BB962C8B-B14F-4D97-AF65-F5344CB8AC3E}">
        <p14:creationId xmlns:p14="http://schemas.microsoft.com/office/powerpoint/2010/main" val="331608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290946"/>
            <a:ext cx="10700761" cy="482138"/>
          </a:xfrm>
        </p:spPr>
        <p:txBody>
          <a:bodyPr>
            <a:normAutofit fontScale="90000"/>
          </a:bodyPr>
          <a:lstStyle/>
          <a:p>
            <a:r>
              <a:rPr lang="en-GB" sz="3200" b="1" dirty="0">
                <a:solidFill>
                  <a:schemeClr val="tx2"/>
                </a:solidFill>
              </a:rPr>
              <a:t>Serious Violence Toolkit Launch 19/03/2024</a:t>
            </a:r>
            <a:endParaRPr lang="en-GB" sz="3200" b="1" dirty="0"/>
          </a:p>
        </p:txBody>
      </p:sp>
      <p:pic>
        <p:nvPicPr>
          <p:cNvPr id="5" name="Content Placeholder 4"/>
          <p:cNvPicPr>
            <a:picLocks noGrp="1" noChangeAspect="1"/>
          </p:cNvPicPr>
          <p:nvPr>
            <p:ph idx="1"/>
          </p:nvPr>
        </p:nvPicPr>
        <p:blipFill>
          <a:blip r:embed="rId2"/>
          <a:stretch>
            <a:fillRect/>
          </a:stretch>
        </p:blipFill>
        <p:spPr>
          <a:xfrm>
            <a:off x="7780713" y="2218545"/>
            <a:ext cx="3566158" cy="2303579"/>
          </a:xfrm>
          <a:prstGeom prst="rect">
            <a:avLst/>
          </a:prstGeom>
          <a:ln w="19050">
            <a:solidFill>
              <a:schemeClr val="tx2"/>
            </a:solidFill>
          </a:ln>
        </p:spPr>
      </p:pic>
      <p:pic>
        <p:nvPicPr>
          <p:cNvPr id="3" name="Picture 2"/>
          <p:cNvPicPr>
            <a:picLocks noChangeAspect="1"/>
          </p:cNvPicPr>
          <p:nvPr/>
        </p:nvPicPr>
        <p:blipFill>
          <a:blip r:embed="rId3"/>
          <a:stretch>
            <a:fillRect/>
          </a:stretch>
        </p:blipFill>
        <p:spPr>
          <a:xfrm>
            <a:off x="7780713" y="1018942"/>
            <a:ext cx="3566158" cy="953745"/>
          </a:xfrm>
          <a:prstGeom prst="rect">
            <a:avLst/>
          </a:prstGeom>
          <a:ln w="19050">
            <a:solidFill>
              <a:schemeClr val="tx2"/>
            </a:solidFill>
          </a:ln>
        </p:spPr>
      </p:pic>
      <p:sp>
        <p:nvSpPr>
          <p:cNvPr id="7" name="Rectangle 6"/>
          <p:cNvSpPr/>
          <p:nvPr/>
        </p:nvSpPr>
        <p:spPr>
          <a:xfrm>
            <a:off x="482139" y="1018943"/>
            <a:ext cx="7173884" cy="707886"/>
          </a:xfrm>
          <a:prstGeom prst="rect">
            <a:avLst/>
          </a:prstGeom>
        </p:spPr>
        <p:txBody>
          <a:bodyPr wrap="square">
            <a:spAutoFit/>
          </a:bodyPr>
          <a:lstStyle/>
          <a:p>
            <a:pPr marL="342900" indent="-342900">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412 attendees</a:t>
            </a:r>
          </a:p>
          <a:p>
            <a:pPr marL="342900" indent="-342900">
              <a:buFont typeface="Wingdings" panose="05000000000000000000" pitchFamily="2" charset="2"/>
              <a:buChar char="Ø"/>
            </a:pPr>
            <a:r>
              <a:rPr lang="en-GB" sz="2000" dirty="0">
                <a:latin typeface="Arial" panose="020B0604020202020204" pitchFamily="34" charset="0"/>
                <a:cs typeface="Arial" panose="020B0604020202020204" pitchFamily="34" charset="0"/>
              </a:rPr>
              <a:t>Learning level post = 7.76 (rise by 1.5 points)</a:t>
            </a:r>
          </a:p>
        </p:txBody>
      </p:sp>
      <p:sp>
        <p:nvSpPr>
          <p:cNvPr id="8" name="Rectangle 7"/>
          <p:cNvSpPr/>
          <p:nvPr/>
        </p:nvSpPr>
        <p:spPr>
          <a:xfrm>
            <a:off x="482137" y="1720840"/>
            <a:ext cx="10864733" cy="4555093"/>
          </a:xfrm>
          <a:prstGeom prst="rect">
            <a:avLst/>
          </a:prstGeom>
        </p:spPr>
        <p:txBody>
          <a:bodyPr wrap="square">
            <a:spAutoFit/>
          </a:bodyPr>
          <a:lstStyle/>
          <a:p>
            <a:pPr marL="342900" indent="-342900">
              <a:spcAft>
                <a:spcPts val="0"/>
              </a:spcAft>
              <a:buClr>
                <a:schemeClr val="bg2"/>
              </a:buClr>
              <a:buSzPct val="80000"/>
              <a:buFont typeface="Wingdings" panose="05000000000000000000" pitchFamily="2" charset="2"/>
              <a:buChar char="Ø"/>
            </a:pPr>
            <a:r>
              <a:rPr lang="en-GB" sz="2000" dirty="0">
                <a:latin typeface="Arial" panose="020B0604020202020204" pitchFamily="34" charset="0"/>
                <a:ea typeface="Calibri" panose="020F0502020204030204" pitchFamily="34" charset="0"/>
                <a:cs typeface="Arial" panose="020B0604020202020204" pitchFamily="34" charset="0"/>
              </a:rPr>
              <a:t>Delegates said they: </a:t>
            </a:r>
          </a:p>
          <a:p>
            <a:pPr marL="800100" lvl="1" indent="-342900">
              <a:buClr>
                <a:schemeClr val="bg2"/>
              </a:buClr>
              <a:buSzPct val="80000"/>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Will use the Toolkit in their roles to help support the families</a:t>
            </a:r>
          </a:p>
          <a:p>
            <a:pPr marL="800100" lvl="1" indent="-342900">
              <a:buClr>
                <a:schemeClr val="bg2"/>
              </a:buClr>
              <a:buSzPct val="80000"/>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Share the Toolkit with their teams to raise awareness</a:t>
            </a:r>
          </a:p>
          <a:p>
            <a:pPr marL="800100" lvl="1" indent="-342900">
              <a:buClr>
                <a:schemeClr val="bg2"/>
              </a:buClr>
              <a:buSzPct val="80000"/>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Use it as a reference point should they have any concerns                                                              around the subject and are now aware how to refer / report</a:t>
            </a:r>
          </a:p>
          <a:p>
            <a:pPr marL="800100" lvl="1" indent="-342900">
              <a:buClr>
                <a:schemeClr val="bg2"/>
              </a:buClr>
              <a:buSzPct val="80000"/>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Signpost families for support as well as being used to support                                             themselves and their teams in their roles</a:t>
            </a:r>
          </a:p>
          <a:p>
            <a:pPr marL="800100" lvl="1" indent="-342900">
              <a:buClr>
                <a:schemeClr val="bg2"/>
              </a:buClr>
              <a:buSzPct val="80000"/>
              <a:buFont typeface="Wingdings" panose="05000000000000000000" pitchFamily="2" charset="2"/>
              <a:buChar char="§"/>
            </a:pPr>
            <a:r>
              <a:rPr lang="en-GB" dirty="0">
                <a:latin typeface="Arial" panose="020B0604020202020204" pitchFamily="34" charset="0"/>
                <a:ea typeface="Calibri" panose="020F0502020204030204" pitchFamily="34" charset="0"/>
                <a:cs typeface="Arial" panose="020B0604020202020204" pitchFamily="34" charset="0"/>
              </a:rPr>
              <a:t>Have a greater understanding of the subject and are now                       more aware of how partner agencies work together as well as the individual roles                                                           of the agencies.</a:t>
            </a:r>
          </a:p>
          <a:p>
            <a:pPr marL="800100" lvl="1" indent="-342900">
              <a:buClr>
                <a:schemeClr val="bg2"/>
              </a:buClr>
              <a:buSzPct val="80000"/>
              <a:buFont typeface="Wingdings" panose="05000000000000000000" pitchFamily="2" charset="2"/>
              <a:buChar char="Ø"/>
            </a:pPr>
            <a:endParaRPr lang="en-GB" sz="800" dirty="0">
              <a:latin typeface="Arial" panose="020B0604020202020204" pitchFamily="34" charset="0"/>
              <a:ea typeface="Calibri" panose="020F0502020204030204" pitchFamily="34" charset="0"/>
              <a:cs typeface="Arial" panose="020B0604020202020204" pitchFamily="34" charset="0"/>
            </a:endParaRPr>
          </a:p>
          <a:p>
            <a:pPr marL="342900" indent="-342900">
              <a:buClr>
                <a:schemeClr val="tx2"/>
              </a:buClr>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This is now the most used Toolkit of all the HSCP Toolkits</a:t>
            </a:r>
          </a:p>
          <a:p>
            <a:pPr marL="342900" indent="-342900">
              <a:buClr>
                <a:schemeClr val="tx2"/>
              </a:buClr>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Three scheduled Serious Violence webinars for HIPS professionals in May, October and February 2025. </a:t>
            </a:r>
          </a:p>
          <a:p>
            <a:pPr marL="342900" indent="-342900">
              <a:buClr>
                <a:schemeClr val="tx2"/>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2"/>
              </a:buClr>
              <a:buSzPct val="80000"/>
              <a:buFont typeface="Wingdings" panose="05000000000000000000" pitchFamily="2" charset="2"/>
              <a:buChar char="§"/>
            </a:pPr>
            <a:endParaRPr lang="en-GB" sz="20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8244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290946"/>
            <a:ext cx="10700761" cy="482138"/>
          </a:xfrm>
        </p:spPr>
        <p:txBody>
          <a:bodyPr>
            <a:normAutofit fontScale="90000"/>
          </a:bodyPr>
          <a:lstStyle/>
          <a:p>
            <a:r>
              <a:rPr lang="en-GB" sz="3200" b="1" dirty="0">
                <a:solidFill>
                  <a:schemeClr val="tx2"/>
                </a:solidFill>
              </a:rPr>
              <a:t>Ben Kinsella Trust Training</a:t>
            </a:r>
            <a:endParaRPr lang="en-GB" sz="3200" b="1" dirty="0"/>
          </a:p>
        </p:txBody>
      </p:sp>
      <p:pic>
        <p:nvPicPr>
          <p:cNvPr id="8" name="Content Placeholder 7"/>
          <p:cNvPicPr>
            <a:picLocks noGrp="1" noChangeAspect="1"/>
          </p:cNvPicPr>
          <p:nvPr>
            <p:ph idx="1"/>
          </p:nvPr>
        </p:nvPicPr>
        <p:blipFill>
          <a:blip r:embed="rId2"/>
          <a:stretch>
            <a:fillRect/>
          </a:stretch>
        </p:blipFill>
        <p:spPr>
          <a:xfrm>
            <a:off x="7730836" y="971983"/>
            <a:ext cx="3616037" cy="4456228"/>
          </a:xfrm>
          <a:prstGeom prst="rect">
            <a:avLst/>
          </a:prstGeom>
          <a:ln w="19050">
            <a:solidFill>
              <a:schemeClr val="tx2"/>
            </a:solidFill>
          </a:ln>
        </p:spPr>
      </p:pic>
      <p:pic>
        <p:nvPicPr>
          <p:cNvPr id="10" name="Picture 9"/>
          <p:cNvPicPr>
            <a:picLocks noChangeAspect="1"/>
          </p:cNvPicPr>
          <p:nvPr/>
        </p:nvPicPr>
        <p:blipFill>
          <a:blip r:embed="rId3"/>
          <a:stretch>
            <a:fillRect/>
          </a:stretch>
        </p:blipFill>
        <p:spPr>
          <a:xfrm>
            <a:off x="737551" y="1005610"/>
            <a:ext cx="3900951" cy="2302625"/>
          </a:xfrm>
          <a:prstGeom prst="rect">
            <a:avLst/>
          </a:prstGeom>
          <a:ln w="19050">
            <a:solidFill>
              <a:schemeClr val="tx2"/>
            </a:solidFill>
          </a:ln>
        </p:spPr>
      </p:pic>
      <p:sp>
        <p:nvSpPr>
          <p:cNvPr id="11" name="Rectangle 10"/>
          <p:cNvSpPr/>
          <p:nvPr/>
        </p:nvSpPr>
        <p:spPr>
          <a:xfrm>
            <a:off x="646111" y="971983"/>
            <a:ext cx="7151228" cy="4832092"/>
          </a:xfrm>
          <a:prstGeom prst="rect">
            <a:avLst/>
          </a:prstGeom>
        </p:spPr>
        <p:txBody>
          <a:bodyPr wrap="square">
            <a:spAutoFit/>
          </a:bodyPr>
          <a:lstStyle/>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120 attendees</a:t>
            </a:r>
          </a:p>
          <a:p>
            <a:pPr marL="342900" indent="-342900">
              <a:buClr>
                <a:schemeClr val="tx1"/>
              </a:buClr>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Learning level post = 7.10 (rise by over 2 points)</a:t>
            </a:r>
          </a:p>
          <a:p>
            <a:pPr marL="342900" indent="-342900">
              <a:buClr>
                <a:schemeClr val="tx1"/>
              </a:buClr>
              <a:buSzPct val="80000"/>
              <a:buFont typeface="Wingdings" panose="05000000000000000000" pitchFamily="2" charset="2"/>
              <a:buChar char="Ø"/>
            </a:pPr>
            <a:endParaRPr lang="en-GB" sz="800" dirty="0">
              <a:latin typeface="Arial" panose="020B0604020202020204" pitchFamily="34" charset="0"/>
              <a:cs typeface="Arial" panose="020B0604020202020204" pitchFamily="34" charset="0"/>
            </a:endParaRPr>
          </a:p>
          <a:p>
            <a:pPr marL="342900" indent="-342900">
              <a:buClr>
                <a:schemeClr val="tx1"/>
              </a:buClr>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Feedback:</a:t>
            </a:r>
          </a:p>
          <a:p>
            <a:pPr marL="800100" lvl="1" indent="-342900">
              <a:buClr>
                <a:schemeClr val="tx1"/>
              </a:buClr>
              <a:buSzPct val="80000"/>
              <a:buFont typeface="Wingdings" panose="05000000000000000000" pitchFamily="2" charset="2"/>
              <a:buChar char="§"/>
            </a:pPr>
            <a:r>
              <a:rPr lang="en-GB" sz="2000" dirty="0">
                <a:latin typeface="Arial" panose="020B0604020202020204" pitchFamily="34" charset="0"/>
                <a:cs typeface="Arial" panose="020B0604020202020204" pitchFamily="34" charset="0"/>
              </a:rPr>
              <a:t>Brilliant and engaging</a:t>
            </a:r>
          </a:p>
          <a:p>
            <a:pPr marL="800100" lvl="1" indent="-342900">
              <a:buClr>
                <a:schemeClr val="tx1"/>
              </a:buClr>
              <a:buSzPct val="80000"/>
              <a:buFont typeface="Wingdings" panose="05000000000000000000" pitchFamily="2" charset="2"/>
              <a:buChar char="§"/>
            </a:pPr>
            <a:r>
              <a:rPr lang="en-GB" sz="2000" dirty="0">
                <a:latin typeface="Arial" panose="020B0604020202020204" pitchFamily="34" charset="0"/>
                <a:cs typeface="Arial" panose="020B0604020202020204" pitchFamily="34" charset="0"/>
              </a:rPr>
              <a:t>Useful, authentic delivery</a:t>
            </a:r>
          </a:p>
          <a:p>
            <a:pPr marL="800100" lvl="1" indent="-342900">
              <a:buClr>
                <a:schemeClr val="tx1"/>
              </a:buClr>
              <a:buSzPct val="80000"/>
              <a:buFont typeface="Wingdings" panose="05000000000000000000" pitchFamily="2" charset="2"/>
              <a:buChar char="§"/>
            </a:pPr>
            <a:r>
              <a:rPr lang="en-GB" sz="2000" dirty="0">
                <a:latin typeface="Arial" panose="020B0604020202020204" pitchFamily="34" charset="0"/>
                <a:cs typeface="Arial" panose="020B0604020202020204" pitchFamily="34" charset="0"/>
              </a:rPr>
              <a:t>Need more training like this</a:t>
            </a:r>
          </a:p>
          <a:p>
            <a:pPr marL="800100" lvl="1" indent="-342900">
              <a:buClr>
                <a:schemeClr val="tx1"/>
              </a:buClr>
              <a:buSzPct val="80000"/>
              <a:buFont typeface="Wingdings" panose="05000000000000000000" pitchFamily="2" charset="2"/>
              <a:buChar char="§"/>
            </a:pPr>
            <a:r>
              <a:rPr lang="en-GB" sz="2000" dirty="0">
                <a:latin typeface="Arial" panose="020B0604020202020204" pitchFamily="34" charset="0"/>
                <a:cs typeface="Arial" panose="020B0604020202020204" pitchFamily="34" charset="0"/>
              </a:rPr>
              <a:t>Informative, good resources and support</a:t>
            </a:r>
          </a:p>
        </p:txBody>
      </p:sp>
    </p:spTree>
    <p:extLst>
      <p:ext uri="{BB962C8B-B14F-4D97-AF65-F5344CB8AC3E}">
        <p14:creationId xmlns:p14="http://schemas.microsoft.com/office/powerpoint/2010/main" val="387799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315884"/>
            <a:ext cx="10700761" cy="482138"/>
          </a:xfrm>
        </p:spPr>
        <p:txBody>
          <a:bodyPr>
            <a:normAutofit fontScale="90000"/>
          </a:bodyPr>
          <a:lstStyle/>
          <a:p>
            <a:r>
              <a:rPr lang="en-GB" sz="3200" b="1" dirty="0">
                <a:solidFill>
                  <a:schemeClr val="tx2"/>
                </a:solidFill>
              </a:rPr>
              <a:t>Development of Serious Incident Toolkit</a:t>
            </a:r>
            <a:endParaRPr lang="en-GB" sz="3200" b="1" dirty="0"/>
          </a:p>
        </p:txBody>
      </p:sp>
      <p:pic>
        <p:nvPicPr>
          <p:cNvPr id="3" name="Content Placeholder 2"/>
          <p:cNvPicPr>
            <a:picLocks noGrp="1" noChangeAspect="1"/>
          </p:cNvPicPr>
          <p:nvPr>
            <p:ph idx="1"/>
          </p:nvPr>
        </p:nvPicPr>
        <p:blipFill>
          <a:blip r:embed="rId2"/>
          <a:stretch>
            <a:fillRect/>
          </a:stretch>
        </p:blipFill>
        <p:spPr>
          <a:xfrm>
            <a:off x="6969565" y="1011486"/>
            <a:ext cx="4377307" cy="3401863"/>
          </a:xfrm>
          <a:prstGeom prst="rect">
            <a:avLst/>
          </a:prstGeom>
          <a:ln w="19050">
            <a:solidFill>
              <a:schemeClr val="tx2"/>
            </a:solidFill>
          </a:ln>
        </p:spPr>
      </p:pic>
      <p:sp>
        <p:nvSpPr>
          <p:cNvPr id="5" name="Rectangle 4"/>
          <p:cNvSpPr/>
          <p:nvPr/>
        </p:nvSpPr>
        <p:spPr>
          <a:xfrm>
            <a:off x="646112" y="1011486"/>
            <a:ext cx="6323454" cy="1015663"/>
          </a:xfrm>
          <a:prstGeom prst="rect">
            <a:avLst/>
          </a:prstGeom>
        </p:spPr>
        <p:txBody>
          <a:bodyPr wrap="square">
            <a:spAutoFit/>
          </a:bodyPr>
          <a:lstStyle/>
          <a:p>
            <a:pPr marL="342900" indent="-342900">
              <a:buFont typeface="Wingdings" panose="05000000000000000000" pitchFamily="2" charset="2"/>
              <a:buChar char="Ø"/>
            </a:pPr>
            <a:r>
              <a:rPr lang="en-GB" sz="2000" dirty="0">
                <a:latin typeface="Arial" panose="020B0604020202020204" pitchFamily="34" charset="0"/>
                <a:cs typeface="Arial" panose="020B0604020202020204" pitchFamily="34" charset="0"/>
              </a:rPr>
              <a:t>What do we all do when a serious incident occurs?</a:t>
            </a:r>
          </a:p>
          <a:p>
            <a:pPr marL="342900" indent="-342900">
              <a:buFont typeface="Wingdings" panose="05000000000000000000" pitchFamily="2" charset="2"/>
              <a:buChar char="Ø"/>
            </a:pPr>
            <a:endParaRPr lang="en-GB" sz="2000" dirty="0">
              <a:latin typeface="Arial" panose="020B0604020202020204" pitchFamily="34" charset="0"/>
              <a:cs typeface="Arial" panose="020B0604020202020204" pitchFamily="34" charset="0"/>
            </a:endParaRPr>
          </a:p>
          <a:p>
            <a:pPr marL="342900" indent="-342900">
              <a:buClr>
                <a:schemeClr val="tx2"/>
              </a:buClr>
              <a:buSzPct val="80000"/>
              <a:buFont typeface="Wingdings" panose="05000000000000000000" pitchFamily="2" charset="2"/>
              <a:buChar char="Ø"/>
            </a:pPr>
            <a:r>
              <a:rPr lang="en-GB" sz="2000" dirty="0">
                <a:latin typeface="Arial" panose="020B0604020202020204" pitchFamily="34" charset="0"/>
                <a:cs typeface="Arial" panose="020B0604020202020204" pitchFamily="34" charset="0"/>
              </a:rPr>
              <a:t>We need your help!</a:t>
            </a:r>
          </a:p>
        </p:txBody>
      </p:sp>
    </p:spTree>
    <p:extLst>
      <p:ext uri="{BB962C8B-B14F-4D97-AF65-F5344CB8AC3E}">
        <p14:creationId xmlns:p14="http://schemas.microsoft.com/office/powerpoint/2010/main" val="209679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5008880" y="2238375"/>
            <a:ext cx="5689599" cy="841222"/>
          </a:xfrm>
        </p:spPr>
        <p:txBody>
          <a:bodyPr>
            <a:normAutofit fontScale="85000" lnSpcReduction="10000"/>
          </a:bodyPr>
          <a:lstStyle/>
          <a:p>
            <a:pPr algn="l"/>
            <a:r>
              <a:rPr lang="en-GB" dirty="0">
                <a:hlinkClick r:id="rId2"/>
              </a:rPr>
              <a:t>Violence Reduction Unit - Hampshire Police and Crime Commissioner (hampshire-pcc.gov.uk)</a:t>
            </a:r>
            <a:r>
              <a:rPr lang="en-GB" dirty="0"/>
              <a:t>  </a:t>
            </a:r>
          </a:p>
        </p:txBody>
      </p:sp>
      <p:sp>
        <p:nvSpPr>
          <p:cNvPr id="5" name="Rectangle 4"/>
          <p:cNvSpPr/>
          <p:nvPr/>
        </p:nvSpPr>
        <p:spPr>
          <a:xfrm flipH="1">
            <a:off x="5008875" y="1396538"/>
            <a:ext cx="5515038" cy="584775"/>
          </a:xfrm>
          <a:prstGeom prst="rect">
            <a:avLst/>
          </a:prstGeom>
        </p:spPr>
        <p:txBody>
          <a:bodyPr wrap="square">
            <a:spAutoFit/>
          </a:bodyPr>
          <a:lstStyle/>
          <a:p>
            <a:pPr lvl="0" defTabSz="457200">
              <a:spcBef>
                <a:spcPts val="1000"/>
              </a:spcBef>
              <a:buClr>
                <a:srgbClr val="FFFFFF">
                  <a:lumMod val="40000"/>
                  <a:lumOff val="60000"/>
                </a:srgbClr>
              </a:buClr>
              <a:buSzPct val="80000"/>
            </a:pPr>
            <a:r>
              <a:rPr lang="en-GB" sz="3200" b="1" dirty="0">
                <a:solidFill>
                  <a:srgbClr val="FFFFFF"/>
                </a:solidFill>
                <a:latin typeface="Arial" panose="020B0604020202020204" pitchFamily="34" charset="0"/>
                <a:ea typeface="+mj-ea"/>
                <a:cs typeface="Arial" panose="020B0604020202020204" pitchFamily="34" charset="0"/>
              </a:rPr>
              <a:t>Any Other Business</a:t>
            </a:r>
          </a:p>
        </p:txBody>
      </p:sp>
      <p:sp>
        <p:nvSpPr>
          <p:cNvPr id="4" name="Rectangle 3"/>
          <p:cNvSpPr/>
          <p:nvPr/>
        </p:nvSpPr>
        <p:spPr>
          <a:xfrm flipH="1">
            <a:off x="5008875" y="3532909"/>
            <a:ext cx="5667436" cy="584775"/>
          </a:xfrm>
          <a:prstGeom prst="rect">
            <a:avLst/>
          </a:prstGeom>
        </p:spPr>
        <p:txBody>
          <a:bodyPr wrap="square">
            <a:spAutoFit/>
          </a:bodyPr>
          <a:lstStyle/>
          <a:p>
            <a:pPr lvl="0" defTabSz="457200">
              <a:spcBef>
                <a:spcPts val="1000"/>
              </a:spcBef>
              <a:buClr>
                <a:srgbClr val="FFFFFF">
                  <a:lumMod val="40000"/>
                  <a:lumOff val="60000"/>
                </a:srgbClr>
              </a:buClr>
              <a:buSzPct val="80000"/>
            </a:pPr>
            <a:r>
              <a:rPr lang="en-GB" sz="3200" b="1" dirty="0">
                <a:solidFill>
                  <a:srgbClr val="FFFFFF"/>
                </a:solidFill>
                <a:latin typeface="Arial" panose="020B0604020202020204" pitchFamily="34" charset="0"/>
                <a:ea typeface="+mj-ea"/>
                <a:cs typeface="Arial" panose="020B0604020202020204" pitchFamily="34" charset="0"/>
              </a:rPr>
              <a:t>Thank you! </a:t>
            </a:r>
          </a:p>
        </p:txBody>
      </p:sp>
    </p:spTree>
    <p:extLst>
      <p:ext uri="{BB962C8B-B14F-4D97-AF65-F5344CB8AC3E}">
        <p14:creationId xmlns:p14="http://schemas.microsoft.com/office/powerpoint/2010/main" val="380495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534507" cy="760940"/>
          </a:xfrm>
        </p:spPr>
        <p:txBody>
          <a:bodyPr>
            <a:noAutofit/>
          </a:bodyPr>
          <a:lstStyle/>
          <a:p>
            <a:r>
              <a:rPr lang="en-GB" sz="3200" b="1" dirty="0"/>
              <a:t>VRU Director Update – SVRP</a:t>
            </a:r>
            <a:br>
              <a:rPr lang="en-GB" sz="3200" b="1" dirty="0"/>
            </a:br>
            <a:endParaRPr lang="en-GB" sz="3200" b="1" dirty="0"/>
          </a:p>
        </p:txBody>
      </p:sp>
      <p:sp>
        <p:nvSpPr>
          <p:cNvPr id="2" name="Content Placeholder 1"/>
          <p:cNvSpPr>
            <a:spLocks noGrp="1"/>
          </p:cNvSpPr>
          <p:nvPr>
            <p:ph idx="1"/>
          </p:nvPr>
        </p:nvSpPr>
        <p:spPr>
          <a:xfrm>
            <a:off x="646111" y="1213658"/>
            <a:ext cx="10634259" cy="4438997"/>
          </a:xfrm>
        </p:spPr>
        <p:txBody>
          <a:bodyPr/>
          <a:lstStyle/>
          <a:p>
            <a:pPr>
              <a:buFont typeface="Wingdings" panose="05000000000000000000" pitchFamily="2" charset="2"/>
              <a:buChar char="Ø"/>
            </a:pPr>
            <a:r>
              <a:rPr lang="en-GB" dirty="0"/>
              <a:t>The SVRP is the ‘Core Group’ for the purposes of the VRU Grant</a:t>
            </a:r>
          </a:p>
          <a:p>
            <a:pPr>
              <a:buFont typeface="Wingdings" panose="05000000000000000000" pitchFamily="2" charset="2"/>
              <a:buChar char="Ø"/>
            </a:pPr>
            <a:r>
              <a:rPr lang="en-GB" dirty="0"/>
              <a:t>The SVRP also oversees and agrees delivery of the SVD Grant</a:t>
            </a:r>
          </a:p>
          <a:p>
            <a:pPr>
              <a:buFont typeface="Wingdings" panose="05000000000000000000" pitchFamily="2" charset="2"/>
              <a:buChar char="Ø"/>
            </a:pPr>
            <a:r>
              <a:rPr lang="en-GB" dirty="0"/>
              <a:t>The Terms of Reference set out how the meeting and Sub-groups allow the </a:t>
            </a:r>
            <a:r>
              <a:rPr lang="en-GB" i="1" dirty="0"/>
              <a:t>Specified </a:t>
            </a:r>
            <a:r>
              <a:rPr lang="en-GB" dirty="0"/>
              <a:t>and </a:t>
            </a:r>
            <a:r>
              <a:rPr lang="en-GB" i="1" dirty="0"/>
              <a:t>Relevant </a:t>
            </a:r>
            <a:r>
              <a:rPr lang="en-GB" dirty="0"/>
              <a:t>Authorities under the PCSC Act discharge their Serious Violence Duty</a:t>
            </a:r>
          </a:p>
          <a:p>
            <a:pPr>
              <a:buFont typeface="Wingdings" panose="05000000000000000000" pitchFamily="2" charset="2"/>
              <a:buChar char="Ø"/>
            </a:pPr>
            <a:r>
              <a:rPr lang="en-GB" dirty="0"/>
              <a:t>The VRP Response Strategy sets out the actions the VRP will take together.</a:t>
            </a:r>
          </a:p>
          <a:p>
            <a:pPr>
              <a:buFont typeface="Wingdings" panose="05000000000000000000" pitchFamily="2" charset="2"/>
              <a:buChar char="Ø"/>
            </a:pPr>
            <a:r>
              <a:rPr lang="en-GB" i="1" dirty="0"/>
              <a:t>The Duty requires ‘collaboration and co-production’ as a partnership working with and for the community.</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368745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3" y="452718"/>
            <a:ext cx="11116396" cy="760940"/>
          </a:xfrm>
        </p:spPr>
        <p:txBody>
          <a:bodyPr>
            <a:noAutofit/>
          </a:bodyPr>
          <a:lstStyle/>
          <a:p>
            <a:r>
              <a:rPr lang="en-GB" sz="2800" b="1" dirty="0"/>
              <a:t>VRP Cycle of Activity at HIPS to meet the Serious Violence Duty</a:t>
            </a:r>
          </a:p>
        </p:txBody>
      </p:sp>
      <p:pic>
        <p:nvPicPr>
          <p:cNvPr id="2" name="Picture 1"/>
          <p:cNvPicPr>
            <a:picLocks noChangeAspect="1"/>
          </p:cNvPicPr>
          <p:nvPr/>
        </p:nvPicPr>
        <p:blipFill rotWithShape="1">
          <a:blip r:embed="rId2"/>
          <a:srcRect l="67616" t="20041" r="18560" b="25885"/>
          <a:stretch/>
        </p:blipFill>
        <p:spPr>
          <a:xfrm>
            <a:off x="3676164" y="1005841"/>
            <a:ext cx="5056293" cy="4680066"/>
          </a:xfrm>
          <a:prstGeom prst="rect">
            <a:avLst/>
          </a:prstGeom>
        </p:spPr>
      </p:pic>
      <p:sp>
        <p:nvSpPr>
          <p:cNvPr id="7" name="TextBox 6"/>
          <p:cNvSpPr txBox="1"/>
          <p:nvPr/>
        </p:nvSpPr>
        <p:spPr>
          <a:xfrm>
            <a:off x="8886798" y="2142837"/>
            <a:ext cx="2446221" cy="163121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CSP Plans must also reference Serious Violence and set out the local response</a:t>
            </a:r>
          </a:p>
        </p:txBody>
      </p:sp>
      <p:sp>
        <p:nvSpPr>
          <p:cNvPr id="8" name="TextBox 7"/>
          <p:cNvSpPr txBox="1"/>
          <p:nvPr/>
        </p:nvSpPr>
        <p:spPr>
          <a:xfrm>
            <a:off x="731520" y="2142838"/>
            <a:ext cx="2335876" cy="1631216"/>
          </a:xfrm>
          <a:prstGeom prst="rect">
            <a:avLst/>
          </a:prstGeom>
          <a:noFill/>
        </p:spPr>
        <p:txBody>
          <a:bodyPr wrap="square" rtlCol="0">
            <a:spAutoFit/>
          </a:bodyPr>
          <a:lstStyle/>
          <a:p>
            <a:pPr algn="ctr"/>
            <a:r>
              <a:rPr lang="en-GB" sz="2000" dirty="0">
                <a:latin typeface="Arial" panose="020B0604020202020204" pitchFamily="34" charset="0"/>
                <a:cs typeface="Arial" panose="020B0604020202020204" pitchFamily="34" charset="0"/>
              </a:rPr>
              <a:t>Specified Authorities should understand roles at CSP and HIPS geography</a:t>
            </a:r>
          </a:p>
        </p:txBody>
      </p:sp>
    </p:spTree>
    <p:extLst>
      <p:ext uri="{BB962C8B-B14F-4D97-AF65-F5344CB8AC3E}">
        <p14:creationId xmlns:p14="http://schemas.microsoft.com/office/powerpoint/2010/main" val="193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534507" cy="760940"/>
          </a:xfrm>
        </p:spPr>
        <p:txBody>
          <a:bodyPr>
            <a:noAutofit/>
          </a:bodyPr>
          <a:lstStyle/>
          <a:p>
            <a:r>
              <a:rPr lang="en-GB" sz="3200" b="1" dirty="0"/>
              <a:t>Statements for Specified Authorities</a:t>
            </a:r>
            <a:br>
              <a:rPr lang="en-GB" sz="3200" b="1" dirty="0"/>
            </a:br>
            <a:endParaRPr lang="en-GB" sz="3200" b="1" dirty="0"/>
          </a:p>
        </p:txBody>
      </p:sp>
      <p:sp>
        <p:nvSpPr>
          <p:cNvPr id="2" name="Content Placeholder 1"/>
          <p:cNvSpPr>
            <a:spLocks noGrp="1"/>
          </p:cNvSpPr>
          <p:nvPr>
            <p:ph idx="1"/>
          </p:nvPr>
        </p:nvSpPr>
        <p:spPr>
          <a:xfrm>
            <a:off x="646111" y="1213658"/>
            <a:ext cx="10634259" cy="4438997"/>
          </a:xfrm>
        </p:spPr>
        <p:txBody>
          <a:bodyPr>
            <a:normAutofit/>
          </a:bodyPr>
          <a:lstStyle/>
          <a:p>
            <a:pPr>
              <a:buFont typeface="Wingdings" panose="05000000000000000000" pitchFamily="2" charset="2"/>
              <a:buChar char="Ø"/>
            </a:pPr>
            <a:endParaRPr lang="en-GB" dirty="0"/>
          </a:p>
          <a:p>
            <a:pPr marL="0" indent="0">
              <a:buNone/>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endParaRPr lang="en-GB" dirty="0"/>
          </a:p>
          <a:p>
            <a:pPr>
              <a:buFont typeface="Wingdings" panose="05000000000000000000" pitchFamily="2" charset="2"/>
              <a:buChar char="Ø"/>
            </a:pPr>
            <a:r>
              <a:rPr lang="en-GB" dirty="0"/>
              <a:t>Who is responsible for understanding and the compliance with the SVD?</a:t>
            </a:r>
          </a:p>
          <a:p>
            <a:pPr>
              <a:buFont typeface="Wingdings" panose="05000000000000000000" pitchFamily="2" charset="2"/>
              <a:buChar char="Ø"/>
            </a:pPr>
            <a:r>
              <a:rPr lang="en-GB" dirty="0"/>
              <a:t>Is that person attending the SVRP?</a:t>
            </a:r>
          </a:p>
          <a:p>
            <a:pPr>
              <a:buFont typeface="Wingdings" panose="05000000000000000000" pitchFamily="2" charset="2"/>
              <a:buChar char="Ø"/>
            </a:pPr>
            <a:r>
              <a:rPr lang="en-GB" dirty="0"/>
              <a:t>Is there an internal workforce change required?</a:t>
            </a:r>
          </a:p>
          <a:p>
            <a:pPr>
              <a:buFont typeface="Wingdings" panose="05000000000000000000" pitchFamily="2" charset="2"/>
              <a:buChar char="Ø"/>
            </a:pPr>
            <a:r>
              <a:rPr lang="en-GB" dirty="0"/>
              <a:t>Is there a strategic leadership challenge in relation to meeting the SVD?</a:t>
            </a:r>
          </a:p>
          <a:p>
            <a:pPr>
              <a:buFont typeface="Wingdings" panose="05000000000000000000" pitchFamily="2" charset="2"/>
              <a:buChar char="Ø"/>
            </a:pPr>
            <a:r>
              <a:rPr lang="en-GB" dirty="0"/>
              <a:t>Is there join-up in your authority between those attending the Sub-groups and the SVRP?</a:t>
            </a:r>
          </a:p>
          <a:p>
            <a:pPr>
              <a:buFont typeface="Wingdings" panose="05000000000000000000" pitchFamily="2" charset="2"/>
              <a:buChar char="Ø"/>
            </a:pPr>
            <a:endParaRPr lang="en-GB" dirty="0"/>
          </a:p>
        </p:txBody>
      </p:sp>
      <p:pic>
        <p:nvPicPr>
          <p:cNvPr id="3" name="Picture 2"/>
          <p:cNvPicPr>
            <a:picLocks noChangeAspect="1"/>
          </p:cNvPicPr>
          <p:nvPr/>
        </p:nvPicPr>
        <p:blipFill>
          <a:blip r:embed="rId2"/>
          <a:stretch>
            <a:fillRect/>
          </a:stretch>
        </p:blipFill>
        <p:spPr>
          <a:xfrm>
            <a:off x="646111" y="523701"/>
            <a:ext cx="7209416" cy="3192087"/>
          </a:xfrm>
          <a:prstGeom prst="rect">
            <a:avLst/>
          </a:prstGeom>
        </p:spPr>
      </p:pic>
    </p:spTree>
    <p:extLst>
      <p:ext uri="{BB962C8B-B14F-4D97-AF65-F5344CB8AC3E}">
        <p14:creationId xmlns:p14="http://schemas.microsoft.com/office/powerpoint/2010/main" val="104357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34259" cy="760940"/>
          </a:xfrm>
        </p:spPr>
        <p:txBody>
          <a:bodyPr>
            <a:noAutofit/>
          </a:bodyPr>
          <a:lstStyle/>
          <a:p>
            <a:r>
              <a:rPr lang="en-GB" sz="3200" b="1" dirty="0"/>
              <a:t>Where do Partners feel the VRU should prioritise?</a:t>
            </a:r>
            <a:br>
              <a:rPr lang="en-GB" sz="3200" b="1" dirty="0"/>
            </a:br>
            <a:endParaRPr lang="en-GB" sz="3200" b="1" dirty="0"/>
          </a:p>
        </p:txBody>
      </p:sp>
      <p:pic>
        <p:nvPicPr>
          <p:cNvPr id="3" name="Content Placeholder 2"/>
          <p:cNvPicPr>
            <a:picLocks noGrp="1" noChangeAspect="1"/>
          </p:cNvPicPr>
          <p:nvPr>
            <p:ph idx="1"/>
          </p:nvPr>
        </p:nvPicPr>
        <p:blipFill>
          <a:blip r:embed="rId2"/>
          <a:stretch>
            <a:fillRect/>
          </a:stretch>
        </p:blipFill>
        <p:spPr>
          <a:xfrm>
            <a:off x="1482291" y="1213658"/>
            <a:ext cx="8961897" cy="4206605"/>
          </a:xfrm>
          <a:prstGeom prst="rect">
            <a:avLst/>
          </a:prstGeom>
          <a:ln w="19050">
            <a:solidFill>
              <a:schemeClr val="tx2"/>
            </a:solidFill>
          </a:ln>
        </p:spPr>
      </p:pic>
    </p:spTree>
    <p:extLst>
      <p:ext uri="{BB962C8B-B14F-4D97-AF65-F5344CB8AC3E}">
        <p14:creationId xmlns:p14="http://schemas.microsoft.com/office/powerpoint/2010/main" val="222849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34259" cy="760940"/>
          </a:xfrm>
        </p:spPr>
        <p:txBody>
          <a:bodyPr>
            <a:noAutofit/>
          </a:bodyPr>
          <a:lstStyle/>
          <a:p>
            <a:r>
              <a:rPr lang="en-GB" sz="3200" b="1" dirty="0"/>
              <a:t>VRU Capacity </a:t>
            </a:r>
            <a:br>
              <a:rPr lang="en-GB" sz="3200" b="1" dirty="0"/>
            </a:br>
            <a:endParaRPr lang="en-GB" sz="3200" b="1" dirty="0"/>
          </a:p>
        </p:txBody>
      </p:sp>
      <p:sp>
        <p:nvSpPr>
          <p:cNvPr id="2" name="Content Placeholder 1"/>
          <p:cNvSpPr>
            <a:spLocks noGrp="1"/>
          </p:cNvSpPr>
          <p:nvPr>
            <p:ph idx="1"/>
          </p:nvPr>
        </p:nvSpPr>
        <p:spPr>
          <a:xfrm>
            <a:off x="646111" y="1213659"/>
            <a:ext cx="10634259" cy="4206240"/>
          </a:xfrm>
        </p:spPr>
        <p:txBody>
          <a:bodyPr/>
          <a:lstStyle/>
          <a:p>
            <a:pPr>
              <a:buFont typeface="Wingdings" panose="05000000000000000000" pitchFamily="2" charset="2"/>
              <a:buChar char="Ø"/>
            </a:pPr>
            <a:r>
              <a:rPr lang="en-GB" dirty="0"/>
              <a:t>50% turnover of staff in the last six months</a:t>
            </a:r>
          </a:p>
          <a:p>
            <a:pPr>
              <a:buFont typeface="Wingdings" panose="05000000000000000000" pitchFamily="2" charset="2"/>
              <a:buChar char="Ø"/>
            </a:pPr>
            <a:r>
              <a:rPr lang="en-GB" dirty="0"/>
              <a:t>Work with and for the community – Engagement</a:t>
            </a:r>
          </a:p>
          <a:p>
            <a:pPr>
              <a:buFont typeface="Wingdings" panose="05000000000000000000" pitchFamily="2" charset="2"/>
              <a:buChar char="Ø"/>
            </a:pPr>
            <a:r>
              <a:rPr lang="en-GB" dirty="0"/>
              <a:t>Delivery of SNA, Review of Strategy and Annual Report</a:t>
            </a:r>
          </a:p>
          <a:p>
            <a:pPr>
              <a:buFont typeface="Wingdings" panose="05000000000000000000" pitchFamily="2" charset="2"/>
              <a:buChar char="Ø"/>
            </a:pPr>
            <a:r>
              <a:rPr lang="en-GB" dirty="0"/>
              <a:t>Management grip on Interventions and Grants</a:t>
            </a:r>
          </a:p>
          <a:p>
            <a:pPr>
              <a:buFont typeface="Wingdings" panose="05000000000000000000" pitchFamily="2" charset="2"/>
              <a:buChar char="Ø"/>
            </a:pPr>
            <a:r>
              <a:rPr lang="en-GB" dirty="0"/>
              <a:t>Evaluation of Interventions</a:t>
            </a:r>
          </a:p>
          <a:p>
            <a:pPr>
              <a:buFont typeface="Wingdings" panose="05000000000000000000" pitchFamily="2" charset="2"/>
              <a:buChar char="Ø"/>
            </a:pPr>
            <a:r>
              <a:rPr lang="en-GB" dirty="0"/>
              <a:t>Maintain support for HIOWT</a:t>
            </a:r>
          </a:p>
          <a:p>
            <a:pPr>
              <a:buFont typeface="Wingdings" panose="05000000000000000000" pitchFamily="2" charset="2"/>
              <a:buChar char="Ø"/>
            </a:pPr>
            <a:r>
              <a:rPr lang="en-GB" dirty="0"/>
              <a:t>Support to geographical systems at CSP will be reviewed where there is a need to prioritise delivery of the VRP Strategy. </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318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46111" y="452718"/>
            <a:ext cx="10634259" cy="760940"/>
          </a:xfrm>
        </p:spPr>
        <p:txBody>
          <a:bodyPr>
            <a:noAutofit/>
          </a:bodyPr>
          <a:lstStyle/>
          <a:p>
            <a:r>
              <a:rPr lang="en-GB" sz="3200" b="1" dirty="0"/>
              <a:t>Tracking Delivery of the VRP Strategy</a:t>
            </a:r>
            <a:br>
              <a:rPr lang="en-GB" sz="3200" b="1" dirty="0"/>
            </a:br>
            <a:endParaRPr lang="en-GB" sz="3200" b="1" dirty="0"/>
          </a:p>
        </p:txBody>
      </p:sp>
      <p:sp>
        <p:nvSpPr>
          <p:cNvPr id="2" name="Content Placeholder 1"/>
          <p:cNvSpPr>
            <a:spLocks noGrp="1"/>
          </p:cNvSpPr>
          <p:nvPr>
            <p:ph idx="1"/>
          </p:nvPr>
        </p:nvSpPr>
        <p:spPr>
          <a:xfrm>
            <a:off x="646111" y="1213658"/>
            <a:ext cx="10634259" cy="4189615"/>
          </a:xfrm>
        </p:spPr>
        <p:txBody>
          <a:bodyPr/>
          <a:lstStyle/>
          <a:p>
            <a:pPr>
              <a:buFont typeface="Wingdings" panose="05000000000000000000" pitchFamily="2" charset="2"/>
              <a:buChar char="Ø"/>
            </a:pPr>
            <a:r>
              <a:rPr lang="en-GB" dirty="0"/>
              <a:t>The VRP Response Strategy is broken down into Actions</a:t>
            </a:r>
          </a:p>
          <a:p>
            <a:pPr>
              <a:buFont typeface="Wingdings" panose="05000000000000000000" pitchFamily="2" charset="2"/>
              <a:buChar char="Ø"/>
            </a:pPr>
            <a:r>
              <a:rPr lang="en-GB" dirty="0"/>
              <a:t>Timelines are in place for Actions to be completed</a:t>
            </a:r>
          </a:p>
          <a:p>
            <a:pPr>
              <a:buFont typeface="Wingdings" panose="05000000000000000000" pitchFamily="2" charset="2"/>
              <a:buChar char="Ø"/>
            </a:pPr>
            <a:r>
              <a:rPr lang="en-GB" dirty="0"/>
              <a:t>For most Actions the finalisation date is 31/03/2025</a:t>
            </a:r>
          </a:p>
          <a:p>
            <a:pPr>
              <a:buFont typeface="Wingdings" panose="05000000000000000000" pitchFamily="2" charset="2"/>
              <a:buChar char="Ø"/>
            </a:pPr>
            <a:r>
              <a:rPr lang="en-GB" dirty="0"/>
              <a:t>The approach is sustainable and scalable now it has been set up</a:t>
            </a:r>
          </a:p>
          <a:p>
            <a:pPr>
              <a:buFont typeface="Wingdings" panose="05000000000000000000" pitchFamily="2" charset="2"/>
              <a:buChar char="Ø"/>
            </a:pPr>
            <a:r>
              <a:rPr lang="en-GB" dirty="0"/>
              <a:t>Most of the Actions are led by the VRU at present but the break down of Actions will allow prioritisation for sustainability. </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159691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1">
      <a:dk1>
        <a:srgbClr val="FFFFFF"/>
      </a:dk1>
      <a:lt1>
        <a:srgbClr val="FFFFFF"/>
      </a:lt1>
      <a:dk2>
        <a:srgbClr val="FFFFFF"/>
      </a:dk2>
      <a:lt2>
        <a:srgbClr val="FFFFFF"/>
      </a:lt2>
      <a:accent1>
        <a:srgbClr val="00B0F0"/>
      </a:accent1>
      <a:accent2>
        <a:srgbClr val="73FFB5"/>
      </a:accent2>
      <a:accent3>
        <a:srgbClr val="9DFFCB"/>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PURDAH - VRP Template" id="{5DEFE0B6-32CD-4879-8E0F-43DEB0D29F36}" vid="{3E6DD485-78B9-4E05-97AD-237DCCF799F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Force Document" ma:contentTypeID="0x010100F27C9619FA46FE41A4759CAFBE5D734A00EC96752E61511842BF6F68F240EC4F86" ma:contentTypeVersion="19" ma:contentTypeDescription="Create a new document." ma:contentTypeScope="" ma:versionID="19d1081d51c56b6efb5d2e94c375f093">
  <xsd:schema xmlns:xsd="http://www.w3.org/2001/XMLSchema" xmlns:xs="http://www.w3.org/2001/XMLSchema" xmlns:p="http://schemas.microsoft.com/office/2006/metadata/properties" xmlns:ns2="7dad578b-4cad-4c78-bd1e-ca81766ba2fa" xmlns:ns3="893ade71-d0ae-4f82-a8d7-068dcc7d6416" targetNamespace="http://schemas.microsoft.com/office/2006/metadata/properties" ma:root="true" ma:fieldsID="3e026e49cfa1d75f41f247bc998e33b7" ns2:_="" ns3:_="">
    <xsd:import namespace="7dad578b-4cad-4c78-bd1e-ca81766ba2fa"/>
    <xsd:import namespace="893ade71-d0ae-4f82-a8d7-068dcc7d6416"/>
    <xsd:element name="properties">
      <xsd:complexType>
        <xsd:sequence>
          <xsd:element name="documentManagement">
            <xsd:complexType>
              <xsd:all>
                <xsd:element ref="ns2:_dlc_DocId" minOccurs="0"/>
                <xsd:element ref="ns2:_dlc_DocIdUrl" minOccurs="0"/>
                <xsd:element ref="ns2:_dlc_DocIdPersistId" minOccurs="0"/>
                <xsd:element ref="ns2:f33f6dd315e64f1983daa51dbbf9ad96" minOccurs="0"/>
                <xsd:element ref="ns2:TaxCatchAll" minOccurs="0"/>
                <xsd:element ref="ns2:TaxCatchAllLabel" minOccurs="0"/>
                <xsd:element ref="ns2:g17138eb1ae7499dbeec3b30fff57f14" minOccurs="0"/>
                <xsd:element ref="ns3:lcf76f155ced4ddcb4097134ff3c332f"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bjectDetectorVersions" minOccurs="0"/>
                <xsd:element ref="ns3:MediaLengthInSecond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ad578b-4cad-4c78-bd1e-ca81766ba2f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f33f6dd315e64f1983daa51dbbf9ad96" ma:index="11" nillable="true" ma:taxonomy="true" ma:internalName="f33f6dd315e64f1983daa51dbbf9ad96" ma:taxonomyFieldName="ForceDepartment" ma:displayName="Department" ma:readOnly="false" ma:default="-1;#141|14d6900f-afa5-473a-8b3b-9022f91abfc9" ma:fieldId="{f33f6dd3-15e6-4f19-83da-a51dbbf9ad96}" ma:sspId="dd7fb7d7-36ff-43c5-8684-2fe93c3c1dea" ma:termSetId="433ff222-e0ec-464e-9382-66b8eb2f8d5d"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c3ae7454-e856-4efa-8d42-a1162706dd53}" ma:internalName="TaxCatchAll" ma:showField="CatchAllData" ma:web="7dad578b-4cad-4c78-bd1e-ca81766ba2fa">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c3ae7454-e856-4efa-8d42-a1162706dd53}" ma:internalName="TaxCatchAllLabel" ma:readOnly="true" ma:showField="CatchAllDataLabel" ma:web="7dad578b-4cad-4c78-bd1e-ca81766ba2fa">
      <xsd:complexType>
        <xsd:complexContent>
          <xsd:extension base="dms:MultiChoiceLookup">
            <xsd:sequence>
              <xsd:element name="Value" type="dms:Lookup" maxOccurs="unbounded" minOccurs="0" nillable="true"/>
            </xsd:sequence>
          </xsd:extension>
        </xsd:complexContent>
      </xsd:complexType>
    </xsd:element>
    <xsd:element name="g17138eb1ae7499dbeec3b30fff57f14" ma:index="15" nillable="true" ma:taxonomy="true" ma:internalName="g17138eb1ae7499dbeec3b30fff57f14" ma:taxonomyFieldName="ForceTagsHC" ma:displayName="Tags (HC)" ma:readOnly="false" ma:fieldId="{017138eb-1ae7-499d-beec-3b30fff57f14}" ma:taxonomyMulti="true" ma:sspId="dd7fb7d7-36ff-43c5-8684-2fe93c3c1dea" ma:termSetId="646e7f34-285d-4888-9daf-31c99e857fca" ma:anchorId="00000000-0000-0000-0000-000000000000" ma:open="false" ma:isKeyword="false">
      <xsd:complexType>
        <xsd:sequence>
          <xsd:element ref="pc:Terms" minOccurs="0" maxOccurs="1"/>
        </xsd:sequence>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3ade71-d0ae-4f82-a8d7-068dcc7d6416" elementFormDefault="qualified">
    <xsd:import namespace="http://schemas.microsoft.com/office/2006/documentManagement/types"/>
    <xsd:import namespace="http://schemas.microsoft.com/office/infopath/2007/PartnerControls"/>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d7fb7d7-36ff-43c5-8684-2fe93c3c1dea" ma:termSetId="09814cd3-568e-fe90-9814-8d621ff8fb84" ma:anchorId="fba54fb3-c3e1-fe81-a776-ca4b69148c4d" ma:open="true" ma:isKeyword="false">
      <xsd:complexType>
        <xsd:sequence>
          <xsd:element ref="pc:Terms" minOccurs="0" maxOccurs="1"/>
        </xsd:sequence>
      </xsd:complexType>
    </xsd:element>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Location" ma:index="29" nillable="true" ma:displayName="Location" ma:indexed="true" ma:internalName="MediaServiceLocatio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ad578b-4cad-4c78-bd1e-ca81766ba2fa">
      <Value>1</Value>
    </TaxCatchAll>
    <lcf76f155ced4ddcb4097134ff3c332f xmlns="893ade71-d0ae-4f82-a8d7-068dcc7d6416">
      <Terms xmlns="http://schemas.microsoft.com/office/infopath/2007/PartnerControls"/>
    </lcf76f155ced4ddcb4097134ff3c332f>
    <f33f6dd315e64f1983daa51dbbf9ad96 xmlns="7dad578b-4cad-4c78-bd1e-ca81766ba2fa">
      <Terms xmlns="http://schemas.microsoft.com/office/infopath/2007/PartnerControls">
        <TermInfo xmlns="http://schemas.microsoft.com/office/infopath/2007/PartnerControls">
          <TermName xmlns="http://schemas.microsoft.com/office/infopath/2007/PartnerControls">141</TermName>
          <TermId xmlns="http://schemas.microsoft.com/office/infopath/2007/PartnerControls">14d6900f-afa5-473a-8b3b-9022f91abfc9</TermId>
        </TermInfo>
      </Terms>
    </f33f6dd315e64f1983daa51dbbf9ad96>
    <g17138eb1ae7499dbeec3b30fff57f14 xmlns="7dad578b-4cad-4c78-bd1e-ca81766ba2fa">
      <Terms xmlns="http://schemas.microsoft.com/office/infopath/2007/PartnerControls"/>
    </g17138eb1ae7499dbeec3b30fff57f14>
    <_dlc_DocId xmlns="7dad578b-4cad-4c78-bd1e-ca81766ba2fa">KT7JR7ANXDJS-1681539596-2246</_dlc_DocId>
    <_dlc_DocIdUrl xmlns="7dad578b-4cad-4c78-bd1e-ca81766ba2fa">
      <Url>https://forcesserip.sharepoint.com/sites/teamhcopccksa/_layouts/15/DocIdRedir.aspx?ID=KT7JR7ANXDJS-1681539596-2246</Url>
      <Description>KT7JR7ANXDJS-1681539596-2246</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8D0B9B-49A4-4E81-BC77-D931BFBAA98D}">
  <ds:schemaRefs>
    <ds:schemaRef ds:uri="http://schemas.microsoft.com/sharepoint/events"/>
  </ds:schemaRefs>
</ds:datastoreItem>
</file>

<file path=customXml/itemProps2.xml><?xml version="1.0" encoding="utf-8"?>
<ds:datastoreItem xmlns:ds="http://schemas.openxmlformats.org/officeDocument/2006/customXml" ds:itemID="{856A5EC1-E9BB-4EAE-8FA9-C4FA13E794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ad578b-4cad-4c78-bd1e-ca81766ba2fa"/>
    <ds:schemaRef ds:uri="893ade71-d0ae-4f82-a8d7-068dcc7d64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A41095-9381-4D3A-AE0B-D16B7D953584}">
  <ds:schemaRefs>
    <ds:schemaRef ds:uri="http://schemas.microsoft.com/office/infopath/2007/PartnerControls"/>
    <ds:schemaRef ds:uri="http://schemas.microsoft.com/office/2006/metadata/properties"/>
    <ds:schemaRef ds:uri="http://schemas.microsoft.com/office/2006/documentManagement/types"/>
    <ds:schemaRef ds:uri="http://purl.org/dc/elements/1.1/"/>
    <ds:schemaRef ds:uri="16cd9d01-a056-4b87-852e-fed8b3b7940c"/>
    <ds:schemaRef ds:uri="http://purl.org/dc/terms/"/>
    <ds:schemaRef ds:uri="http://schemas.openxmlformats.org/package/2006/metadata/core-properties"/>
    <ds:schemaRef ds:uri="http://purl.org/dc/dcmitype/"/>
    <ds:schemaRef ds:uri="275b8c50-613e-4fd0-9432-d7d3cc76a1fd"/>
    <ds:schemaRef ds:uri="http://www.w3.org/XML/1998/namespace"/>
    <ds:schemaRef ds:uri="7dad578b-4cad-4c78-bd1e-ca81766ba2fa"/>
    <ds:schemaRef ds:uri="893ade71-d0ae-4f82-a8d7-068dcc7d6416"/>
  </ds:schemaRefs>
</ds:datastoreItem>
</file>

<file path=customXml/itemProps4.xml><?xml version="1.0" encoding="utf-8"?>
<ds:datastoreItem xmlns:ds="http://schemas.openxmlformats.org/officeDocument/2006/customXml" ds:itemID="{A68BC311-19B9-4389-B433-0658C60295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1499</TotalTime>
  <Words>2179</Words>
  <Application>Microsoft Office PowerPoint</Application>
  <PresentationFormat>Widescreen</PresentationFormat>
  <Paragraphs>237</Paragraphs>
  <Slides>36</Slides>
  <Notes>0</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Theme1</vt:lpstr>
      <vt:lpstr>Custom Design</vt:lpstr>
      <vt:lpstr>PowerPoint Presentation</vt:lpstr>
      <vt:lpstr>Agenda</vt:lpstr>
      <vt:lpstr>Actions from previous SVRP 25/03/2024</vt:lpstr>
      <vt:lpstr>VRU Director Update – SVRP </vt:lpstr>
      <vt:lpstr>VRP Cycle of Activity at HIPS to meet the Serious Violence Duty</vt:lpstr>
      <vt:lpstr>Statements for Specified Authorities </vt:lpstr>
      <vt:lpstr>Where do Partners feel the VRU should prioritise? </vt:lpstr>
      <vt:lpstr>VRU Capacity  </vt:lpstr>
      <vt:lpstr>Tracking Delivery of the VRP Strategy </vt:lpstr>
      <vt:lpstr>VRP Strategic Objectives &amp; Project Plan</vt:lpstr>
      <vt:lpstr>Multi-agency &amp; Systems Change</vt:lpstr>
      <vt:lpstr>Data &amp; Analysis</vt:lpstr>
      <vt:lpstr>Engagement</vt:lpstr>
      <vt:lpstr>Communications</vt:lpstr>
      <vt:lpstr>Interventions, Evaluations and Opportunities</vt:lpstr>
      <vt:lpstr>Tactical Violence Reduction Partnership Update</vt:lpstr>
      <vt:lpstr>PowerPoint Presentation</vt:lpstr>
      <vt:lpstr>Op Sceptre Results – May 2024 </vt:lpstr>
      <vt:lpstr>GRIP Funding Update</vt:lpstr>
      <vt:lpstr>Data &amp; Analysis Update</vt:lpstr>
      <vt:lpstr>Hampshire &amp; Isle of Wight Together Update</vt:lpstr>
      <vt:lpstr>Communications Update </vt:lpstr>
      <vt:lpstr>Engagement Update</vt:lpstr>
      <vt:lpstr>VRP Campaigns, Awareness &amp; Events Calendar</vt:lpstr>
      <vt:lpstr>Interventions, Evaluations &amp; Opportunities Update</vt:lpstr>
      <vt:lpstr>VRU Intervention Figures for 2023/2024 – Choices </vt:lpstr>
      <vt:lpstr>VRU Intervention Figures for 2023/2024 – RESET </vt:lpstr>
      <vt:lpstr>VRU Intervention Figures for 2023/2024 – TIPs</vt:lpstr>
      <vt:lpstr>VRU Intervention Figures for 2023/2024 – Reach</vt:lpstr>
      <vt:lpstr>VRU Interventions Next Steps</vt:lpstr>
      <vt:lpstr>IEO Sub-group Update</vt:lpstr>
      <vt:lpstr>Workforce Development</vt:lpstr>
      <vt:lpstr>Serious Violence Toolkit Launch 19/03/2024</vt:lpstr>
      <vt:lpstr>Ben Kinsella Trust Training</vt:lpstr>
      <vt:lpstr>Development of Serious Incident Toolkit</vt:lpstr>
      <vt:lpstr>PowerPoint Presentation</vt:lpstr>
    </vt:vector>
  </TitlesOfParts>
  <Company>SERIP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Gooding, Matthew (25366)</dc:creator>
  <cp:lastModifiedBy>Kenny, Sorrell (50380)</cp:lastModifiedBy>
  <cp:revision>153</cp:revision>
  <dcterms:created xsi:type="dcterms:W3CDTF">2024-01-04T11:27:06Z</dcterms:created>
  <dcterms:modified xsi:type="dcterms:W3CDTF">2024-06-03T13:16:24Z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0x010100F27C9619FA46FE41A4759CAFBE5D734A00EC96752E61511842BF6F68F240EC4F86</vt:lpwstr>
  </property>
  <property fmtid="{D5CDD505-2E9C-101B-9397-08002B2CF9AE}" pid="3" name="ForceDepartment">
    <vt:lpwstr>1;#141|14d6900f-afa5-473a-8b3b-9022f91abfc9</vt:lpwstr>
  </property>
  <property fmtid="{D5CDD505-2E9C-101B-9397-08002B2CF9AE}" pid="4" name="_dlc_DocIdItemGuid">
    <vt:lpwstr>82c18efa-fe8c-45b5-8979-f35f131b3000</vt:lpwstr>
  </property>
  <property fmtid="{D5CDD505-2E9C-101B-9397-08002B2CF9AE}" pid="5" name="MediaServiceImageTags">
    <vt:lpwstr/>
  </property>
  <property fmtid="{D5CDD505-2E9C-101B-9397-08002B2CF9AE}" pid="6" name="ForceTagsHC">
    <vt:lpwstr/>
  </property>
</Properties>
</file>