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4" r:id="rId1"/>
  </p:sldMasterIdLst>
  <p:notesMasterIdLst>
    <p:notesMasterId r:id="rId10"/>
  </p:notesMasterIdLst>
  <p:sldIdLst>
    <p:sldId id="258" r:id="rId2"/>
    <p:sldId id="271" r:id="rId3"/>
    <p:sldId id="273" r:id="rId4"/>
    <p:sldId id="267" r:id="rId5"/>
    <p:sldId id="270" r:id="rId6"/>
    <p:sldId id="269" r:id="rId7"/>
    <p:sldId id="268" r:id="rId8"/>
    <p:sldId id="272" r:id="rId9"/>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6C3E75-24B7-4CEA-B93A-76901E3D9623}" type="datetimeFigureOut">
              <a:rPr lang="en-GB" smtClean="0"/>
              <a:t>17/07/2024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31177A-AF36-4A69-98DE-B4AB479C3591}" type="slidenum">
              <a:rPr lang="en-GB" smtClean="0"/>
              <a:t>‹#›</a:t>
            </a:fld>
            <a:endParaRPr lang="en-GB" dirty="0"/>
          </a:p>
        </p:txBody>
      </p:sp>
    </p:spTree>
    <p:extLst>
      <p:ext uri="{BB962C8B-B14F-4D97-AF65-F5344CB8AC3E}">
        <p14:creationId xmlns:p14="http://schemas.microsoft.com/office/powerpoint/2010/main" val="3266985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A858B7BC-D215-498B-844F-8657C3F38206}" type="datetimeFigureOut">
              <a:rPr lang="en-GB" smtClean="0"/>
              <a:pPr/>
              <a:t>17/07/2024</a:t>
            </a:fld>
            <a:endParaRPr lang="en-GB"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dirty="0"/>
          </a:p>
        </p:txBody>
      </p:sp>
    </p:spTree>
    <p:extLst>
      <p:ext uri="{BB962C8B-B14F-4D97-AF65-F5344CB8AC3E}">
        <p14:creationId xmlns:p14="http://schemas.microsoft.com/office/powerpoint/2010/main" val="1850354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858B7BC-D215-498B-844F-8657C3F38206}" type="datetimeFigureOut">
              <a:rPr lang="en-GB" smtClean="0"/>
              <a:t>17/07/2024</a:t>
            </a:fld>
            <a:endParaRPr lang="en-GB" dirty="0"/>
          </a:p>
        </p:txBody>
      </p:sp>
      <p:sp>
        <p:nvSpPr>
          <p:cNvPr id="6" name="Footer Placeholder 5"/>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373890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A858B7BC-D215-498B-844F-8657C3F38206}" type="datetimeFigureOut">
              <a:rPr lang="en-GB" smtClean="0"/>
              <a:t>17/07/2024</a:t>
            </a:fld>
            <a:endParaRPr lang="en-GB" dirty="0"/>
          </a:p>
        </p:txBody>
      </p:sp>
      <p:sp>
        <p:nvSpPr>
          <p:cNvPr id="5" name="Footer Placeholder 4"/>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1320904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A858B7BC-D215-498B-844F-8657C3F38206}" type="datetimeFigureOut">
              <a:rPr lang="en-GB" smtClean="0"/>
              <a:t>17/07/2024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160603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858B7BC-D215-498B-844F-8657C3F38206}" type="datetimeFigureOut">
              <a:rPr lang="en-GB" smtClean="0"/>
              <a:t>17/07/2024</a:t>
            </a:fld>
            <a:endParaRPr lang="en-GB" dirty="0"/>
          </a:p>
        </p:txBody>
      </p:sp>
      <p:sp>
        <p:nvSpPr>
          <p:cNvPr id="5" name="Footer Placeholder 4"/>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312890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858B7BC-D215-498B-844F-8657C3F38206}" type="datetimeFigureOut">
              <a:rPr lang="en-GB" smtClean="0"/>
              <a:t>17/07/2024</a:t>
            </a:fld>
            <a:endParaRPr lang="en-GB" dirty="0"/>
          </a:p>
        </p:txBody>
      </p:sp>
      <p:sp>
        <p:nvSpPr>
          <p:cNvPr id="4" name="Footer Placeholder 4"/>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545508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858B7BC-D215-498B-844F-8657C3F38206}" type="datetimeFigureOut">
              <a:rPr lang="en-GB" smtClean="0"/>
              <a:t>17/07/2024</a:t>
            </a:fld>
            <a:endParaRPr lang="en-GB" dirty="0"/>
          </a:p>
        </p:txBody>
      </p:sp>
      <p:sp>
        <p:nvSpPr>
          <p:cNvPr id="4" name="Footer Placeholder 4"/>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2537237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58B7BC-D215-498B-844F-8657C3F38206}" type="datetimeFigureOut">
              <a:rPr lang="en-GB" smtClean="0"/>
              <a:t>17/07/2024</a:t>
            </a:fld>
            <a:endParaRPr lang="en-GB" dirty="0"/>
          </a:p>
        </p:txBody>
      </p:sp>
      <p:sp>
        <p:nvSpPr>
          <p:cNvPr id="5" name="Footer Placeholder 4"/>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2440781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58B7BC-D215-498B-844F-8657C3F38206}" type="datetimeFigureOut">
              <a:rPr lang="en-GB" smtClean="0"/>
              <a:t>17/07/2024</a:t>
            </a:fld>
            <a:endParaRPr lang="en-GB" dirty="0"/>
          </a:p>
        </p:txBody>
      </p:sp>
      <p:sp>
        <p:nvSpPr>
          <p:cNvPr id="5" name="Footer Placeholder 4"/>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1179650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8" name="Rectangle 7"/>
          <p:cNvSpPr/>
          <p:nvPr/>
        </p:nvSpPr>
        <p:spPr>
          <a:xfrm>
            <a:off x="0" y="5804216"/>
            <a:ext cx="12192000" cy="1145223"/>
          </a:xfrm>
          <a:prstGeom prst="rect">
            <a:avLst/>
          </a:prstGeom>
          <a:solidFill>
            <a:srgbClr val="2A3A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Date Placeholder 3"/>
          <p:cNvSpPr>
            <a:spLocks noGrp="1"/>
          </p:cNvSpPr>
          <p:nvPr>
            <p:ph type="dt" sz="half" idx="10"/>
          </p:nvPr>
        </p:nvSpPr>
        <p:spPr/>
        <p:txBody>
          <a:bodyPr/>
          <a:lstStyle>
            <a:lvl1pPr>
              <a:defRPr>
                <a:solidFill>
                  <a:schemeClr val="bg1"/>
                </a:solidFill>
              </a:defRPr>
            </a:lvl1pPr>
          </a:lstStyle>
          <a:p>
            <a:fld id="{A858B7BC-D215-498B-844F-8657C3F38206}" type="datetimeFigureOut">
              <a:rPr lang="en-GB" smtClean="0"/>
              <a:pPr/>
              <a:t>17/07/2024</a:t>
            </a:fld>
            <a:endParaRPr lang="en-GB" dirty="0"/>
          </a:p>
        </p:txBody>
      </p:sp>
      <p:sp>
        <p:nvSpPr>
          <p:cNvPr id="26" name="Title Placeholder 1"/>
          <p:cNvSpPr>
            <a:spLocks noGrp="1"/>
          </p:cNvSpPr>
          <p:nvPr>
            <p:ph type="title" hasCustomPrompt="1"/>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27" name="Text Placeholder 2"/>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pic>
        <p:nvPicPr>
          <p:cNvPr id="13" name="Picture 12"/>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5770884"/>
            <a:ext cx="2324471" cy="1190040"/>
          </a:xfrm>
          <a:prstGeom prst="rect">
            <a:avLst/>
          </a:prstGeom>
          <a:noFill/>
          <a:ln>
            <a:noFill/>
          </a:ln>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12218" y="5865501"/>
            <a:ext cx="2096679" cy="1000806"/>
          </a:xfrm>
          <a:prstGeom prst="rect">
            <a:avLst/>
          </a:prstGeom>
        </p:spPr>
      </p:pic>
    </p:spTree>
    <p:extLst>
      <p:ext uri="{BB962C8B-B14F-4D97-AF65-F5344CB8AC3E}">
        <p14:creationId xmlns:p14="http://schemas.microsoft.com/office/powerpoint/2010/main" val="1561793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858B7BC-D215-498B-844F-8657C3F38206}" type="datetimeFigureOut">
              <a:rPr lang="en-GB" smtClean="0"/>
              <a:t>17/07/2024</a:t>
            </a:fld>
            <a:endParaRPr lang="en-GB" dirty="0"/>
          </a:p>
        </p:txBody>
      </p:sp>
    </p:spTree>
    <p:extLst>
      <p:ext uri="{BB962C8B-B14F-4D97-AF65-F5344CB8AC3E}">
        <p14:creationId xmlns:p14="http://schemas.microsoft.com/office/powerpoint/2010/main" val="555863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p>
            <a:fld id="{A858B7BC-D215-498B-844F-8657C3F38206}" type="datetimeFigureOut">
              <a:rPr lang="en-GB" smtClean="0"/>
              <a:pPr/>
              <a:t>17/07/2024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8" name="Rectangle 7"/>
          <p:cNvSpPr/>
          <p:nvPr/>
        </p:nvSpPr>
        <p:spPr>
          <a:xfrm>
            <a:off x="0" y="5804216"/>
            <a:ext cx="12192000" cy="1145223"/>
          </a:xfrm>
          <a:prstGeom prst="rect">
            <a:avLst/>
          </a:prstGeom>
          <a:solidFill>
            <a:srgbClr val="2A3A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5" name="Picture 14"/>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5770884"/>
            <a:ext cx="2324471" cy="1190040"/>
          </a:xfrm>
          <a:prstGeom prst="rect">
            <a:avLst/>
          </a:prstGeom>
          <a:noFill/>
          <a:ln>
            <a:noFill/>
          </a:ln>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12218" y="5865501"/>
            <a:ext cx="2096679" cy="1000806"/>
          </a:xfrm>
          <a:prstGeom prst="rect">
            <a:avLst/>
          </a:prstGeom>
        </p:spPr>
      </p:pic>
    </p:spTree>
    <p:extLst>
      <p:ext uri="{BB962C8B-B14F-4D97-AF65-F5344CB8AC3E}">
        <p14:creationId xmlns:p14="http://schemas.microsoft.com/office/powerpoint/2010/main" val="3438987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bg1"/>
                </a:solidFill>
                <a:latin typeface="Arial" panose="020B0604020202020204" pitchFamily="34" charset="0"/>
                <a:cs typeface="Arial" panose="020B0604020202020204" pitchFamily="34" charset="0"/>
              </a:defRPr>
            </a:lvl1pPr>
          </a:lstStyle>
          <a:p>
            <a:fld id="{A858B7BC-D215-498B-844F-8657C3F38206}" type="datetimeFigureOut">
              <a:rPr lang="en-GB" smtClean="0"/>
              <a:pPr/>
              <a:t>17/07/2024</a:t>
            </a:fld>
            <a:endParaRPr lang="en-GB" dirty="0"/>
          </a:p>
        </p:txBody>
      </p:sp>
      <p:cxnSp>
        <p:nvCxnSpPr>
          <p:cNvPr id="18" name="Straight Connector 17"/>
          <p:cNvCxnSpPr/>
          <p:nvPr/>
        </p:nvCxnSpPr>
        <p:spPr>
          <a:xfrm>
            <a:off x="1272176" y="3110230"/>
            <a:ext cx="9000000" cy="0"/>
          </a:xfrm>
          <a:prstGeom prst="line">
            <a:avLst/>
          </a:prstGeom>
          <a:ln w="38100">
            <a:solidFill>
              <a:schemeClr val="bg1">
                <a:alpha val="24000"/>
              </a:schemeClr>
            </a:solidFill>
          </a:ln>
        </p:spPr>
        <p:style>
          <a:lnRef idx="1">
            <a:schemeClr val="accent1"/>
          </a:lnRef>
          <a:fillRef idx="0">
            <a:schemeClr val="accent1"/>
          </a:fillRef>
          <a:effectRef idx="0">
            <a:schemeClr val="accent1"/>
          </a:effectRef>
          <a:fontRef idx="minor">
            <a:schemeClr val="tx1"/>
          </a:fontRef>
        </p:style>
      </p:cxnSp>
      <p:sp>
        <p:nvSpPr>
          <p:cNvPr id="20" name="Text Placeholder 19"/>
          <p:cNvSpPr>
            <a:spLocks noGrp="1"/>
          </p:cNvSpPr>
          <p:nvPr>
            <p:ph type="body" sz="quarter" idx="13" hasCustomPrompt="1"/>
          </p:nvPr>
        </p:nvSpPr>
        <p:spPr>
          <a:xfrm>
            <a:off x="5008881" y="1674814"/>
            <a:ext cx="5263296" cy="455278"/>
          </a:xfrm>
        </p:spPr>
        <p:txBody>
          <a:bodyPr/>
          <a:lstStyle>
            <a:lvl1pPr marL="0" indent="0" algn="r">
              <a:buNone/>
              <a:defRPr b="1" baseline="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vl2pPr marL="457200" indent="0" algn="r">
              <a:buNone/>
              <a:defRPr baseline="0">
                <a:solidFill>
                  <a:srgbClr val="00AEEF"/>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a:t>Thank you.</a:t>
            </a:r>
          </a:p>
        </p:txBody>
      </p:sp>
      <p:sp>
        <p:nvSpPr>
          <p:cNvPr id="24" name="Text Placeholder 19"/>
          <p:cNvSpPr>
            <a:spLocks noGrp="1"/>
          </p:cNvSpPr>
          <p:nvPr>
            <p:ph type="body" sz="quarter" idx="16" hasCustomPrompt="1"/>
          </p:nvPr>
        </p:nvSpPr>
        <p:spPr>
          <a:xfrm>
            <a:off x="5008881" y="2238375"/>
            <a:ext cx="5263296" cy="841222"/>
          </a:xfrm>
        </p:spPr>
        <p:txBody>
          <a:bodyPr>
            <a:normAutofit/>
          </a:bodyPr>
          <a:lstStyle>
            <a:lvl1pPr marL="0" indent="0" algn="r">
              <a:buNone/>
              <a:defRPr sz="2400" baseline="0">
                <a:solidFill>
                  <a:schemeClr val="bg1"/>
                </a:solidFill>
                <a:latin typeface="Arial" panose="020B0604020202020204" pitchFamily="34" charset="0"/>
                <a:cs typeface="Arial" panose="020B0604020202020204" pitchFamily="34" charset="0"/>
              </a:defRPr>
            </a:lvl1pPr>
            <a:lvl2pPr marL="457200" indent="0" algn="r">
              <a:buNone/>
              <a:defRPr baseline="0">
                <a:solidFill>
                  <a:srgbClr val="00AEEF"/>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dirty="0" smtClean="0"/>
              <a:t>VRU@hampshire.police.uk</a:t>
            </a:r>
            <a:endParaRPr lang="en-US" dirty="0"/>
          </a:p>
        </p:txBody>
      </p:sp>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2083" y="3140863"/>
            <a:ext cx="3736798" cy="1783683"/>
          </a:xfrm>
          <a:prstGeom prst="rect">
            <a:avLst/>
          </a:prstGeom>
        </p:spPr>
      </p:pic>
      <p:pic>
        <p:nvPicPr>
          <p:cNvPr id="16" name="Picture 15"/>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0" y="5770884"/>
            <a:ext cx="2324471" cy="1190040"/>
          </a:xfrm>
          <a:prstGeom prst="rect">
            <a:avLst/>
          </a:prstGeom>
          <a:noFill/>
          <a:ln>
            <a:noFill/>
          </a:ln>
        </p:spPr>
      </p:pic>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72083" y="1127578"/>
            <a:ext cx="3812821" cy="1952019"/>
          </a:xfrm>
          <a:prstGeom prst="rect">
            <a:avLst/>
          </a:prstGeom>
        </p:spPr>
      </p:pic>
    </p:spTree>
    <p:extLst>
      <p:ext uri="{BB962C8B-B14F-4D97-AF65-F5344CB8AC3E}">
        <p14:creationId xmlns:p14="http://schemas.microsoft.com/office/powerpoint/2010/main" val="2586385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858B7BC-D215-498B-844F-8657C3F38206}" type="datetimeFigureOut">
              <a:rPr lang="en-GB" smtClean="0"/>
              <a:t>17/07/2024</a:t>
            </a:fld>
            <a:endParaRPr lang="en-GB" dirty="0"/>
          </a:p>
        </p:txBody>
      </p:sp>
      <p:sp>
        <p:nvSpPr>
          <p:cNvPr id="5" name="Footer Placeholder 4"/>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2397798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858B7BC-D215-498B-844F-8657C3F38206}" type="datetimeFigureOut">
              <a:rPr lang="en-GB" smtClean="0"/>
              <a:t>17/07/2024</a:t>
            </a:fld>
            <a:endParaRPr lang="en-GB" dirty="0"/>
          </a:p>
        </p:txBody>
      </p:sp>
      <p:sp>
        <p:nvSpPr>
          <p:cNvPr id="6" name="Footer Placeholder 5"/>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231835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858B7BC-D215-498B-844F-8657C3F38206}" type="datetimeFigureOut">
              <a:rPr lang="en-GB" smtClean="0"/>
              <a:t>17/07/2024</a:t>
            </a:fld>
            <a:endParaRPr lang="en-GB" dirty="0"/>
          </a:p>
        </p:txBody>
      </p:sp>
      <p:sp>
        <p:nvSpPr>
          <p:cNvPr id="8" name="Footer Placeholder 7"/>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1803995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Date Placeholder 2"/>
          <p:cNvSpPr>
            <a:spLocks noGrp="1"/>
          </p:cNvSpPr>
          <p:nvPr>
            <p:ph type="dt" sz="half" idx="10"/>
          </p:nvPr>
        </p:nvSpPr>
        <p:spPr/>
        <p:txBody>
          <a:bodyPr/>
          <a:lstStyle/>
          <a:p>
            <a:fld id="{A858B7BC-D215-498B-844F-8657C3F38206}" type="datetimeFigureOut">
              <a:rPr lang="en-GB" smtClean="0"/>
              <a:t>17/07/2024</a:t>
            </a:fld>
            <a:endParaRPr lang="en-GB" dirty="0"/>
          </a:p>
        </p:txBody>
      </p:sp>
      <p:sp>
        <p:nvSpPr>
          <p:cNvPr id="5" name="Footer Placeholder 3"/>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2385458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858B7BC-D215-498B-844F-8657C3F38206}" type="datetimeFigureOut">
              <a:rPr lang="en-GB" smtClean="0"/>
              <a:t>17/07/2024</a:t>
            </a:fld>
            <a:endParaRPr lang="en-GB" dirty="0"/>
          </a:p>
        </p:txBody>
      </p:sp>
      <p:sp>
        <p:nvSpPr>
          <p:cNvPr id="5" name="Footer Placeholder 2"/>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385408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A858B7BC-D215-498B-844F-8657C3F38206}" type="datetimeFigureOut">
              <a:rPr lang="en-GB" smtClean="0"/>
              <a:t>17/07/2024</a:t>
            </a:fld>
            <a:endParaRPr lang="en-GB" dirty="0"/>
          </a:p>
        </p:txBody>
      </p:sp>
      <p:sp>
        <p:nvSpPr>
          <p:cNvPr id="5" name="Footer Placeholder 5"/>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559862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858B7BC-D215-498B-844F-8657C3F38206}" type="datetimeFigureOut">
              <a:rPr lang="en-GB" smtClean="0"/>
              <a:t>17/07/2024</a:t>
            </a:fld>
            <a:endParaRPr lang="en-GB"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61634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4.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A3A47"/>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bg1"/>
                </a:solidFill>
                <a:latin typeface="Arial" panose="020B0604020202020204" pitchFamily="34" charset="0"/>
                <a:cs typeface="Arial" panose="020B0604020202020204" pitchFamily="34" charset="0"/>
              </a:defRPr>
            </a:lvl1pPr>
          </a:lstStyle>
          <a:p>
            <a:fld id="{A858B7BC-D215-498B-844F-8657C3F38206}" type="datetimeFigureOut">
              <a:rPr lang="en-GB" smtClean="0"/>
              <a:pPr/>
              <a:t>17/07/2024</a:t>
            </a:fld>
            <a:endParaRPr lang="en-GB"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bg1"/>
                </a:solidFill>
                <a:latin typeface="Arial" panose="020B0604020202020204" pitchFamily="34" charset="0"/>
                <a:cs typeface="Arial" panose="020B0604020202020204" pitchFamily="34" charset="0"/>
              </a:defRPr>
            </a:lvl1pPr>
          </a:lstStyle>
          <a:p>
            <a:endParaRPr lang="en-GB" dirty="0"/>
          </a:p>
        </p:txBody>
      </p:sp>
      <p:grpSp>
        <p:nvGrpSpPr>
          <p:cNvPr id="13" name="object 3"/>
          <p:cNvGrpSpPr/>
          <p:nvPr/>
        </p:nvGrpSpPr>
        <p:grpSpPr>
          <a:xfrm>
            <a:off x="11773221" y="0"/>
            <a:ext cx="418779" cy="6949439"/>
            <a:chOff x="14543997" y="0"/>
            <a:chExt cx="576580" cy="10692130"/>
          </a:xfrm>
        </p:grpSpPr>
        <p:sp>
          <p:nvSpPr>
            <p:cNvPr id="15" name="object 4"/>
            <p:cNvSpPr/>
            <p:nvPr/>
          </p:nvSpPr>
          <p:spPr>
            <a:xfrm>
              <a:off x="14544002" y="0"/>
              <a:ext cx="576580" cy="10692130"/>
            </a:xfrm>
            <a:custGeom>
              <a:avLst/>
              <a:gdLst/>
              <a:ahLst/>
              <a:cxnLst/>
              <a:rect l="l" t="t" r="r" b="b"/>
              <a:pathLst>
                <a:path w="576580" h="10692130">
                  <a:moveTo>
                    <a:pt x="0" y="0"/>
                  </a:moveTo>
                  <a:lnTo>
                    <a:pt x="0" y="10692003"/>
                  </a:lnTo>
                  <a:lnTo>
                    <a:pt x="575983" y="10692003"/>
                  </a:lnTo>
                  <a:lnTo>
                    <a:pt x="575983" y="0"/>
                  </a:lnTo>
                  <a:lnTo>
                    <a:pt x="0" y="0"/>
                  </a:lnTo>
                  <a:close/>
                </a:path>
              </a:pathLst>
            </a:custGeom>
            <a:solidFill>
              <a:srgbClr val="8B8C8C">
                <a:alpha val="50000"/>
              </a:srgbClr>
            </a:solidFill>
          </p:spPr>
          <p:txBody>
            <a:bodyPr wrap="square" lIns="0" tIns="0" rIns="0" bIns="0" rtlCol="0"/>
            <a:lstStyle/>
            <a:p>
              <a:endParaRPr dirty="0">
                <a:solidFill>
                  <a:schemeClr val="bg1"/>
                </a:solidFill>
              </a:endParaRPr>
            </a:p>
          </p:txBody>
        </p:sp>
        <p:sp>
          <p:nvSpPr>
            <p:cNvPr id="17" name="object 5"/>
            <p:cNvSpPr/>
            <p:nvPr/>
          </p:nvSpPr>
          <p:spPr>
            <a:xfrm>
              <a:off x="14543997" y="576004"/>
              <a:ext cx="576580" cy="7030720"/>
            </a:xfrm>
            <a:custGeom>
              <a:avLst/>
              <a:gdLst/>
              <a:ahLst/>
              <a:cxnLst/>
              <a:rect l="l" t="t" r="r" b="b"/>
              <a:pathLst>
                <a:path w="576580" h="7030720">
                  <a:moveTo>
                    <a:pt x="569569" y="6655371"/>
                  </a:moveTo>
                  <a:lnTo>
                    <a:pt x="6438" y="6655371"/>
                  </a:lnTo>
                  <a:lnTo>
                    <a:pt x="6438" y="6779526"/>
                  </a:lnTo>
                  <a:lnTo>
                    <a:pt x="406260" y="6840385"/>
                  </a:lnTo>
                  <a:lnTo>
                    <a:pt x="6438" y="6906107"/>
                  </a:lnTo>
                  <a:lnTo>
                    <a:pt x="6438" y="7030262"/>
                  </a:lnTo>
                  <a:lnTo>
                    <a:pt x="569569" y="7030262"/>
                  </a:lnTo>
                  <a:lnTo>
                    <a:pt x="569569" y="6952361"/>
                  </a:lnTo>
                  <a:lnTo>
                    <a:pt x="171348" y="6952361"/>
                  </a:lnTo>
                  <a:lnTo>
                    <a:pt x="569569" y="6885825"/>
                  </a:lnTo>
                  <a:lnTo>
                    <a:pt x="569569" y="6801434"/>
                  </a:lnTo>
                  <a:lnTo>
                    <a:pt x="165722" y="6739763"/>
                  </a:lnTo>
                  <a:lnTo>
                    <a:pt x="569569" y="6739763"/>
                  </a:lnTo>
                  <a:lnTo>
                    <a:pt x="569569" y="6655371"/>
                  </a:lnTo>
                  <a:close/>
                </a:path>
                <a:path w="576580" h="7030720">
                  <a:moveTo>
                    <a:pt x="434416" y="6326746"/>
                  </a:moveTo>
                  <a:lnTo>
                    <a:pt x="141592" y="6326746"/>
                  </a:lnTo>
                  <a:lnTo>
                    <a:pt x="92265" y="6332426"/>
                  </a:lnTo>
                  <a:lnTo>
                    <a:pt x="52825" y="6349208"/>
                  </a:lnTo>
                  <a:lnTo>
                    <a:pt x="23889" y="6376699"/>
                  </a:lnTo>
                  <a:lnTo>
                    <a:pt x="6075" y="6414512"/>
                  </a:lnTo>
                  <a:lnTo>
                    <a:pt x="0" y="6462255"/>
                  </a:lnTo>
                  <a:lnTo>
                    <a:pt x="6075" y="6510003"/>
                  </a:lnTo>
                  <a:lnTo>
                    <a:pt x="23889" y="6547816"/>
                  </a:lnTo>
                  <a:lnTo>
                    <a:pt x="52825" y="6575306"/>
                  </a:lnTo>
                  <a:lnTo>
                    <a:pt x="92265" y="6592085"/>
                  </a:lnTo>
                  <a:lnTo>
                    <a:pt x="141592" y="6597764"/>
                  </a:lnTo>
                  <a:lnTo>
                    <a:pt x="434416" y="6597764"/>
                  </a:lnTo>
                  <a:lnTo>
                    <a:pt x="483742" y="6592085"/>
                  </a:lnTo>
                  <a:lnTo>
                    <a:pt x="523182" y="6575306"/>
                  </a:lnTo>
                  <a:lnTo>
                    <a:pt x="552118" y="6547816"/>
                  </a:lnTo>
                  <a:lnTo>
                    <a:pt x="569933" y="6510003"/>
                  </a:lnTo>
                  <a:lnTo>
                    <a:pt x="570123" y="6508508"/>
                  </a:lnTo>
                  <a:lnTo>
                    <a:pt x="135953" y="6508508"/>
                  </a:lnTo>
                  <a:lnTo>
                    <a:pt x="110313" y="6505274"/>
                  </a:lnTo>
                  <a:lnTo>
                    <a:pt x="93121" y="6496030"/>
                  </a:lnTo>
                  <a:lnTo>
                    <a:pt x="83470" y="6481462"/>
                  </a:lnTo>
                  <a:lnTo>
                    <a:pt x="80454" y="6462255"/>
                  </a:lnTo>
                  <a:lnTo>
                    <a:pt x="83470" y="6443048"/>
                  </a:lnTo>
                  <a:lnTo>
                    <a:pt x="93121" y="6428479"/>
                  </a:lnTo>
                  <a:lnTo>
                    <a:pt x="110313" y="6419235"/>
                  </a:lnTo>
                  <a:lnTo>
                    <a:pt x="135953" y="6416001"/>
                  </a:lnTo>
                  <a:lnTo>
                    <a:pt x="570122" y="6416001"/>
                  </a:lnTo>
                  <a:lnTo>
                    <a:pt x="569933" y="6414512"/>
                  </a:lnTo>
                  <a:lnTo>
                    <a:pt x="552118" y="6376699"/>
                  </a:lnTo>
                  <a:lnTo>
                    <a:pt x="523182" y="6349208"/>
                  </a:lnTo>
                  <a:lnTo>
                    <a:pt x="483742" y="6332426"/>
                  </a:lnTo>
                  <a:lnTo>
                    <a:pt x="434416" y="6326746"/>
                  </a:lnTo>
                  <a:close/>
                </a:path>
                <a:path w="576580" h="7030720">
                  <a:moveTo>
                    <a:pt x="570122" y="6416001"/>
                  </a:moveTo>
                  <a:lnTo>
                    <a:pt x="440042" y="6416001"/>
                  </a:lnTo>
                  <a:lnTo>
                    <a:pt x="465689" y="6419235"/>
                  </a:lnTo>
                  <a:lnTo>
                    <a:pt x="482885" y="6428479"/>
                  </a:lnTo>
                  <a:lnTo>
                    <a:pt x="492538" y="6443048"/>
                  </a:lnTo>
                  <a:lnTo>
                    <a:pt x="495554" y="6462255"/>
                  </a:lnTo>
                  <a:lnTo>
                    <a:pt x="492538" y="6481462"/>
                  </a:lnTo>
                  <a:lnTo>
                    <a:pt x="482885" y="6496030"/>
                  </a:lnTo>
                  <a:lnTo>
                    <a:pt x="465689" y="6505274"/>
                  </a:lnTo>
                  <a:lnTo>
                    <a:pt x="440042" y="6508508"/>
                  </a:lnTo>
                  <a:lnTo>
                    <a:pt x="570123" y="6508508"/>
                  </a:lnTo>
                  <a:lnTo>
                    <a:pt x="576008" y="6462255"/>
                  </a:lnTo>
                  <a:lnTo>
                    <a:pt x="570122" y="6416001"/>
                  </a:lnTo>
                  <a:close/>
                </a:path>
                <a:path w="576580" h="7030720">
                  <a:moveTo>
                    <a:pt x="180200" y="6002172"/>
                  </a:moveTo>
                  <a:lnTo>
                    <a:pt x="135953" y="6002172"/>
                  </a:lnTo>
                  <a:lnTo>
                    <a:pt x="89121" y="6007046"/>
                  </a:lnTo>
                  <a:lnTo>
                    <a:pt x="52831" y="6022085"/>
                  </a:lnTo>
                  <a:lnTo>
                    <a:pt x="27006" y="6047912"/>
                  </a:lnTo>
                  <a:lnTo>
                    <a:pt x="11567" y="6085152"/>
                  </a:lnTo>
                  <a:lnTo>
                    <a:pt x="6438" y="6134430"/>
                  </a:lnTo>
                  <a:lnTo>
                    <a:pt x="6438" y="6269139"/>
                  </a:lnTo>
                  <a:lnTo>
                    <a:pt x="569569" y="6269139"/>
                  </a:lnTo>
                  <a:lnTo>
                    <a:pt x="569569" y="6179870"/>
                  </a:lnTo>
                  <a:lnTo>
                    <a:pt x="86880" y="6179870"/>
                  </a:lnTo>
                  <a:lnTo>
                    <a:pt x="86880" y="6136868"/>
                  </a:lnTo>
                  <a:lnTo>
                    <a:pt x="90275" y="6116416"/>
                  </a:lnTo>
                  <a:lnTo>
                    <a:pt x="100760" y="6102280"/>
                  </a:lnTo>
                  <a:lnTo>
                    <a:pt x="118786" y="6094077"/>
                  </a:lnTo>
                  <a:lnTo>
                    <a:pt x="144805" y="6091428"/>
                  </a:lnTo>
                  <a:lnTo>
                    <a:pt x="403994" y="6091428"/>
                  </a:lnTo>
                  <a:lnTo>
                    <a:pt x="411886" y="6090615"/>
                  </a:lnTo>
                  <a:lnTo>
                    <a:pt x="500380" y="6090615"/>
                  </a:lnTo>
                  <a:lnTo>
                    <a:pt x="528501" y="6090032"/>
                  </a:lnTo>
                  <a:lnTo>
                    <a:pt x="546742" y="6088386"/>
                  </a:lnTo>
                  <a:lnTo>
                    <a:pt x="559099" y="6085825"/>
                  </a:lnTo>
                  <a:lnTo>
                    <a:pt x="569569" y="6082499"/>
                  </a:lnTo>
                  <a:lnTo>
                    <a:pt x="569569" y="6060592"/>
                  </a:lnTo>
                  <a:lnTo>
                    <a:pt x="294436" y="6060592"/>
                  </a:lnTo>
                  <a:lnTo>
                    <a:pt x="276926" y="6034688"/>
                  </a:lnTo>
                  <a:lnTo>
                    <a:pt x="252101" y="6016471"/>
                  </a:lnTo>
                  <a:lnTo>
                    <a:pt x="219884" y="6005708"/>
                  </a:lnTo>
                  <a:lnTo>
                    <a:pt x="180200" y="6002172"/>
                  </a:lnTo>
                  <a:close/>
                </a:path>
                <a:path w="576580" h="7030720">
                  <a:moveTo>
                    <a:pt x="403994" y="6091428"/>
                  </a:moveTo>
                  <a:lnTo>
                    <a:pt x="200317" y="6091428"/>
                  </a:lnTo>
                  <a:lnTo>
                    <a:pt x="228622" y="6095116"/>
                  </a:lnTo>
                  <a:lnTo>
                    <a:pt x="246972" y="6105728"/>
                  </a:lnTo>
                  <a:lnTo>
                    <a:pt x="256875" y="6122578"/>
                  </a:lnTo>
                  <a:lnTo>
                    <a:pt x="259842" y="6144983"/>
                  </a:lnTo>
                  <a:lnTo>
                    <a:pt x="259842" y="6179870"/>
                  </a:lnTo>
                  <a:lnTo>
                    <a:pt x="340296" y="6179870"/>
                  </a:lnTo>
                  <a:lnTo>
                    <a:pt x="340296" y="6149035"/>
                  </a:lnTo>
                  <a:lnTo>
                    <a:pt x="344129" y="6122794"/>
                  </a:lnTo>
                  <a:lnTo>
                    <a:pt x="356484" y="6104613"/>
                  </a:lnTo>
                  <a:lnTo>
                    <a:pt x="378642" y="6094039"/>
                  </a:lnTo>
                  <a:lnTo>
                    <a:pt x="403994" y="6091428"/>
                  </a:lnTo>
                  <a:close/>
                </a:path>
                <a:path w="576580" h="7030720">
                  <a:moveTo>
                    <a:pt x="569569" y="5991618"/>
                  </a:moveTo>
                  <a:lnTo>
                    <a:pt x="553906" y="5996907"/>
                  </a:lnTo>
                  <a:lnTo>
                    <a:pt x="537791" y="5999837"/>
                  </a:lnTo>
                  <a:lnTo>
                    <a:pt x="520470" y="6001093"/>
                  </a:lnTo>
                  <a:lnTo>
                    <a:pt x="501192" y="6001359"/>
                  </a:lnTo>
                  <a:lnTo>
                    <a:pt x="414299" y="6001359"/>
                  </a:lnTo>
                  <a:lnTo>
                    <a:pt x="373398" y="6004338"/>
                  </a:lnTo>
                  <a:lnTo>
                    <a:pt x="339285" y="6014240"/>
                  </a:lnTo>
                  <a:lnTo>
                    <a:pt x="312713" y="6032509"/>
                  </a:lnTo>
                  <a:lnTo>
                    <a:pt x="294436" y="6060592"/>
                  </a:lnTo>
                  <a:lnTo>
                    <a:pt x="569569" y="6060592"/>
                  </a:lnTo>
                  <a:lnTo>
                    <a:pt x="569569" y="5991618"/>
                  </a:lnTo>
                  <a:close/>
                </a:path>
                <a:path w="576580" h="7030720">
                  <a:moveTo>
                    <a:pt x="86880" y="5699506"/>
                  </a:moveTo>
                  <a:lnTo>
                    <a:pt x="6438" y="5699506"/>
                  </a:lnTo>
                  <a:lnTo>
                    <a:pt x="6438" y="5942939"/>
                  </a:lnTo>
                  <a:lnTo>
                    <a:pt x="569569" y="5942939"/>
                  </a:lnTo>
                  <a:lnTo>
                    <a:pt x="569569" y="5853684"/>
                  </a:lnTo>
                  <a:lnTo>
                    <a:pt x="86880" y="5853684"/>
                  </a:lnTo>
                  <a:lnTo>
                    <a:pt x="86880" y="5699506"/>
                  </a:lnTo>
                  <a:close/>
                </a:path>
                <a:path w="576580" h="7030720">
                  <a:moveTo>
                    <a:pt x="324205" y="5731154"/>
                  </a:moveTo>
                  <a:lnTo>
                    <a:pt x="243751" y="5731154"/>
                  </a:lnTo>
                  <a:lnTo>
                    <a:pt x="243751" y="5853684"/>
                  </a:lnTo>
                  <a:lnTo>
                    <a:pt x="324205" y="5853684"/>
                  </a:lnTo>
                  <a:lnTo>
                    <a:pt x="324205" y="5731154"/>
                  </a:lnTo>
                  <a:close/>
                </a:path>
                <a:path w="576580" h="7030720">
                  <a:moveTo>
                    <a:pt x="569569" y="5699506"/>
                  </a:moveTo>
                  <a:lnTo>
                    <a:pt x="489115" y="5699506"/>
                  </a:lnTo>
                  <a:lnTo>
                    <a:pt x="489115" y="5853684"/>
                  </a:lnTo>
                  <a:lnTo>
                    <a:pt x="569569" y="5853684"/>
                  </a:lnTo>
                  <a:lnTo>
                    <a:pt x="569569" y="5699506"/>
                  </a:lnTo>
                  <a:close/>
                </a:path>
                <a:path w="576580" h="7030720">
                  <a:moveTo>
                    <a:pt x="218821" y="5254028"/>
                  </a:moveTo>
                  <a:lnTo>
                    <a:pt x="145605" y="5254028"/>
                  </a:lnTo>
                  <a:lnTo>
                    <a:pt x="96536" y="5259298"/>
                  </a:lnTo>
                  <a:lnTo>
                    <a:pt x="57698" y="5275163"/>
                  </a:lnTo>
                  <a:lnTo>
                    <a:pt x="29478" y="5301699"/>
                  </a:lnTo>
                  <a:lnTo>
                    <a:pt x="12263" y="5338985"/>
                  </a:lnTo>
                  <a:lnTo>
                    <a:pt x="6438" y="5387098"/>
                  </a:lnTo>
                  <a:lnTo>
                    <a:pt x="6438" y="5518556"/>
                  </a:lnTo>
                  <a:lnTo>
                    <a:pt x="569569" y="5518556"/>
                  </a:lnTo>
                  <a:lnTo>
                    <a:pt x="569569" y="5429300"/>
                  </a:lnTo>
                  <a:lnTo>
                    <a:pt x="86880" y="5429300"/>
                  </a:lnTo>
                  <a:lnTo>
                    <a:pt x="86880" y="5387098"/>
                  </a:lnTo>
                  <a:lnTo>
                    <a:pt x="89521" y="5368272"/>
                  </a:lnTo>
                  <a:lnTo>
                    <a:pt x="98347" y="5354542"/>
                  </a:lnTo>
                  <a:lnTo>
                    <a:pt x="114714" y="5346136"/>
                  </a:lnTo>
                  <a:lnTo>
                    <a:pt x="139979" y="5343283"/>
                  </a:lnTo>
                  <a:lnTo>
                    <a:pt x="352683" y="5343283"/>
                  </a:lnTo>
                  <a:lnTo>
                    <a:pt x="352163" y="5338985"/>
                  </a:lnTo>
                  <a:lnTo>
                    <a:pt x="334947" y="5301699"/>
                  </a:lnTo>
                  <a:lnTo>
                    <a:pt x="306728" y="5275163"/>
                  </a:lnTo>
                  <a:lnTo>
                    <a:pt x="267890" y="5259298"/>
                  </a:lnTo>
                  <a:lnTo>
                    <a:pt x="218821" y="5254028"/>
                  </a:lnTo>
                  <a:close/>
                </a:path>
                <a:path w="576580" h="7030720">
                  <a:moveTo>
                    <a:pt x="352683" y="5343283"/>
                  </a:moveTo>
                  <a:lnTo>
                    <a:pt x="224447" y="5343283"/>
                  </a:lnTo>
                  <a:lnTo>
                    <a:pt x="249711" y="5346136"/>
                  </a:lnTo>
                  <a:lnTo>
                    <a:pt x="266079" y="5354542"/>
                  </a:lnTo>
                  <a:lnTo>
                    <a:pt x="274905" y="5368272"/>
                  </a:lnTo>
                  <a:lnTo>
                    <a:pt x="277545" y="5387098"/>
                  </a:lnTo>
                  <a:lnTo>
                    <a:pt x="277545" y="5429300"/>
                  </a:lnTo>
                  <a:lnTo>
                    <a:pt x="357987" y="5429300"/>
                  </a:lnTo>
                  <a:lnTo>
                    <a:pt x="357987" y="5387098"/>
                  </a:lnTo>
                  <a:lnTo>
                    <a:pt x="352683" y="5343283"/>
                  </a:lnTo>
                  <a:close/>
                </a:path>
                <a:path w="576580" h="7030720">
                  <a:moveTo>
                    <a:pt x="434416" y="4944872"/>
                  </a:moveTo>
                  <a:lnTo>
                    <a:pt x="141592" y="4944872"/>
                  </a:lnTo>
                  <a:lnTo>
                    <a:pt x="92265" y="4950552"/>
                  </a:lnTo>
                  <a:lnTo>
                    <a:pt x="52825" y="4967333"/>
                  </a:lnTo>
                  <a:lnTo>
                    <a:pt x="23889" y="4994825"/>
                  </a:lnTo>
                  <a:lnTo>
                    <a:pt x="6075" y="5032638"/>
                  </a:lnTo>
                  <a:lnTo>
                    <a:pt x="0" y="5080381"/>
                  </a:lnTo>
                  <a:lnTo>
                    <a:pt x="6075" y="5128128"/>
                  </a:lnTo>
                  <a:lnTo>
                    <a:pt x="23889" y="5165941"/>
                  </a:lnTo>
                  <a:lnTo>
                    <a:pt x="52825" y="5193431"/>
                  </a:lnTo>
                  <a:lnTo>
                    <a:pt x="92265" y="5210210"/>
                  </a:lnTo>
                  <a:lnTo>
                    <a:pt x="141592" y="5215890"/>
                  </a:lnTo>
                  <a:lnTo>
                    <a:pt x="434416" y="5215890"/>
                  </a:lnTo>
                  <a:lnTo>
                    <a:pt x="483742" y="5210210"/>
                  </a:lnTo>
                  <a:lnTo>
                    <a:pt x="523182" y="5193431"/>
                  </a:lnTo>
                  <a:lnTo>
                    <a:pt x="552118" y="5165941"/>
                  </a:lnTo>
                  <a:lnTo>
                    <a:pt x="569933" y="5128128"/>
                  </a:lnTo>
                  <a:lnTo>
                    <a:pt x="570123" y="5126634"/>
                  </a:lnTo>
                  <a:lnTo>
                    <a:pt x="135953" y="5126634"/>
                  </a:lnTo>
                  <a:lnTo>
                    <a:pt x="110313" y="5123400"/>
                  </a:lnTo>
                  <a:lnTo>
                    <a:pt x="93121" y="5114156"/>
                  </a:lnTo>
                  <a:lnTo>
                    <a:pt x="83470" y="5099588"/>
                  </a:lnTo>
                  <a:lnTo>
                    <a:pt x="80454" y="5080381"/>
                  </a:lnTo>
                  <a:lnTo>
                    <a:pt x="83470" y="5061173"/>
                  </a:lnTo>
                  <a:lnTo>
                    <a:pt x="93121" y="5046605"/>
                  </a:lnTo>
                  <a:lnTo>
                    <a:pt x="110313" y="5037361"/>
                  </a:lnTo>
                  <a:lnTo>
                    <a:pt x="135953" y="5034127"/>
                  </a:lnTo>
                  <a:lnTo>
                    <a:pt x="570122" y="5034127"/>
                  </a:lnTo>
                  <a:lnTo>
                    <a:pt x="569933" y="5032638"/>
                  </a:lnTo>
                  <a:lnTo>
                    <a:pt x="552118" y="4994825"/>
                  </a:lnTo>
                  <a:lnTo>
                    <a:pt x="523182" y="4967333"/>
                  </a:lnTo>
                  <a:lnTo>
                    <a:pt x="483742" y="4950552"/>
                  </a:lnTo>
                  <a:lnTo>
                    <a:pt x="434416" y="4944872"/>
                  </a:lnTo>
                  <a:close/>
                </a:path>
                <a:path w="576580" h="7030720">
                  <a:moveTo>
                    <a:pt x="570122" y="5034127"/>
                  </a:moveTo>
                  <a:lnTo>
                    <a:pt x="440042" y="5034127"/>
                  </a:lnTo>
                  <a:lnTo>
                    <a:pt x="465689" y="5037361"/>
                  </a:lnTo>
                  <a:lnTo>
                    <a:pt x="482885" y="5046605"/>
                  </a:lnTo>
                  <a:lnTo>
                    <a:pt x="492538" y="5061173"/>
                  </a:lnTo>
                  <a:lnTo>
                    <a:pt x="495554" y="5080381"/>
                  </a:lnTo>
                  <a:lnTo>
                    <a:pt x="492538" y="5099588"/>
                  </a:lnTo>
                  <a:lnTo>
                    <a:pt x="482885" y="5114156"/>
                  </a:lnTo>
                  <a:lnTo>
                    <a:pt x="465689" y="5123400"/>
                  </a:lnTo>
                  <a:lnTo>
                    <a:pt x="440042" y="5126634"/>
                  </a:lnTo>
                  <a:lnTo>
                    <a:pt x="570123" y="5126634"/>
                  </a:lnTo>
                  <a:lnTo>
                    <a:pt x="576008" y="5080381"/>
                  </a:lnTo>
                  <a:lnTo>
                    <a:pt x="570122" y="5034127"/>
                  </a:lnTo>
                  <a:close/>
                </a:path>
                <a:path w="576580" h="7030720">
                  <a:moveTo>
                    <a:pt x="569569" y="4651133"/>
                  </a:moveTo>
                  <a:lnTo>
                    <a:pt x="489115" y="4651133"/>
                  </a:lnTo>
                  <a:lnTo>
                    <a:pt x="489115" y="4797996"/>
                  </a:lnTo>
                  <a:lnTo>
                    <a:pt x="6438" y="4797996"/>
                  </a:lnTo>
                  <a:lnTo>
                    <a:pt x="6438" y="4887264"/>
                  </a:lnTo>
                  <a:lnTo>
                    <a:pt x="569569" y="4887264"/>
                  </a:lnTo>
                  <a:lnTo>
                    <a:pt x="569569" y="4651133"/>
                  </a:lnTo>
                  <a:close/>
                </a:path>
                <a:path w="576580" h="7030720">
                  <a:moveTo>
                    <a:pt x="569569" y="4522927"/>
                  </a:moveTo>
                  <a:lnTo>
                    <a:pt x="6438" y="4522927"/>
                  </a:lnTo>
                  <a:lnTo>
                    <a:pt x="6438" y="4612182"/>
                  </a:lnTo>
                  <a:lnTo>
                    <a:pt x="569569" y="4612182"/>
                  </a:lnTo>
                  <a:lnTo>
                    <a:pt x="569569" y="4522927"/>
                  </a:lnTo>
                  <a:close/>
                </a:path>
                <a:path w="576580" h="7030720">
                  <a:moveTo>
                    <a:pt x="196291" y="4199166"/>
                  </a:moveTo>
                  <a:lnTo>
                    <a:pt x="141592" y="4199166"/>
                  </a:lnTo>
                  <a:lnTo>
                    <a:pt x="92265" y="4204593"/>
                  </a:lnTo>
                  <a:lnTo>
                    <a:pt x="52825" y="4220770"/>
                  </a:lnTo>
                  <a:lnTo>
                    <a:pt x="23889" y="4247542"/>
                  </a:lnTo>
                  <a:lnTo>
                    <a:pt x="6075" y="4284753"/>
                  </a:lnTo>
                  <a:lnTo>
                    <a:pt x="0" y="4332249"/>
                  </a:lnTo>
                  <a:lnTo>
                    <a:pt x="6075" y="4379738"/>
                  </a:lnTo>
                  <a:lnTo>
                    <a:pt x="23889" y="4416946"/>
                  </a:lnTo>
                  <a:lnTo>
                    <a:pt x="52825" y="4443716"/>
                  </a:lnTo>
                  <a:lnTo>
                    <a:pt x="92265" y="4459893"/>
                  </a:lnTo>
                  <a:lnTo>
                    <a:pt x="141592" y="4465320"/>
                  </a:lnTo>
                  <a:lnTo>
                    <a:pt x="434416" y="4465320"/>
                  </a:lnTo>
                  <a:lnTo>
                    <a:pt x="483742" y="4459893"/>
                  </a:lnTo>
                  <a:lnTo>
                    <a:pt x="523182" y="4443716"/>
                  </a:lnTo>
                  <a:lnTo>
                    <a:pt x="552118" y="4416946"/>
                  </a:lnTo>
                  <a:lnTo>
                    <a:pt x="569933" y="4379738"/>
                  </a:lnTo>
                  <a:lnTo>
                    <a:pt x="570403" y="4376064"/>
                  </a:lnTo>
                  <a:lnTo>
                    <a:pt x="135953" y="4376064"/>
                  </a:lnTo>
                  <a:lnTo>
                    <a:pt x="110313" y="4372830"/>
                  </a:lnTo>
                  <a:lnTo>
                    <a:pt x="93121" y="4363586"/>
                  </a:lnTo>
                  <a:lnTo>
                    <a:pt x="83470" y="4349018"/>
                  </a:lnTo>
                  <a:lnTo>
                    <a:pt x="80454" y="4329811"/>
                  </a:lnTo>
                  <a:lnTo>
                    <a:pt x="83470" y="4310603"/>
                  </a:lnTo>
                  <a:lnTo>
                    <a:pt x="93121" y="4296035"/>
                  </a:lnTo>
                  <a:lnTo>
                    <a:pt x="110313" y="4286791"/>
                  </a:lnTo>
                  <a:lnTo>
                    <a:pt x="135953" y="4283557"/>
                  </a:lnTo>
                  <a:lnTo>
                    <a:pt x="196291" y="4283557"/>
                  </a:lnTo>
                  <a:lnTo>
                    <a:pt x="196291" y="4199166"/>
                  </a:lnTo>
                  <a:close/>
                </a:path>
                <a:path w="576580" h="7030720">
                  <a:moveTo>
                    <a:pt x="434416" y="4199166"/>
                  </a:moveTo>
                  <a:lnTo>
                    <a:pt x="359600" y="4199166"/>
                  </a:lnTo>
                  <a:lnTo>
                    <a:pt x="359600" y="4283557"/>
                  </a:lnTo>
                  <a:lnTo>
                    <a:pt x="440042" y="4283557"/>
                  </a:lnTo>
                  <a:lnTo>
                    <a:pt x="465564" y="4286791"/>
                  </a:lnTo>
                  <a:lnTo>
                    <a:pt x="482485" y="4296035"/>
                  </a:lnTo>
                  <a:lnTo>
                    <a:pt x="491863" y="4310603"/>
                  </a:lnTo>
                  <a:lnTo>
                    <a:pt x="494753" y="4329811"/>
                  </a:lnTo>
                  <a:lnTo>
                    <a:pt x="491863" y="4349018"/>
                  </a:lnTo>
                  <a:lnTo>
                    <a:pt x="482485" y="4363586"/>
                  </a:lnTo>
                  <a:lnTo>
                    <a:pt x="465564" y="4372830"/>
                  </a:lnTo>
                  <a:lnTo>
                    <a:pt x="440042" y="4376064"/>
                  </a:lnTo>
                  <a:lnTo>
                    <a:pt x="570403" y="4376064"/>
                  </a:lnTo>
                  <a:lnTo>
                    <a:pt x="576008" y="4332249"/>
                  </a:lnTo>
                  <a:lnTo>
                    <a:pt x="569933" y="4284753"/>
                  </a:lnTo>
                  <a:lnTo>
                    <a:pt x="552118" y="4247542"/>
                  </a:lnTo>
                  <a:lnTo>
                    <a:pt x="523182" y="4220770"/>
                  </a:lnTo>
                  <a:lnTo>
                    <a:pt x="483742" y="4204593"/>
                  </a:lnTo>
                  <a:lnTo>
                    <a:pt x="434416" y="4199166"/>
                  </a:lnTo>
                  <a:close/>
                </a:path>
                <a:path w="576580" h="7030720">
                  <a:moveTo>
                    <a:pt x="86880" y="3901376"/>
                  </a:moveTo>
                  <a:lnTo>
                    <a:pt x="6438" y="3901376"/>
                  </a:lnTo>
                  <a:lnTo>
                    <a:pt x="6438" y="4144810"/>
                  </a:lnTo>
                  <a:lnTo>
                    <a:pt x="569569" y="4144810"/>
                  </a:lnTo>
                  <a:lnTo>
                    <a:pt x="569569" y="4055554"/>
                  </a:lnTo>
                  <a:lnTo>
                    <a:pt x="86880" y="4055554"/>
                  </a:lnTo>
                  <a:lnTo>
                    <a:pt x="86880" y="3901376"/>
                  </a:lnTo>
                  <a:close/>
                </a:path>
                <a:path w="576580" h="7030720">
                  <a:moveTo>
                    <a:pt x="324205" y="3933024"/>
                  </a:moveTo>
                  <a:lnTo>
                    <a:pt x="243751" y="3933024"/>
                  </a:lnTo>
                  <a:lnTo>
                    <a:pt x="243751" y="4055554"/>
                  </a:lnTo>
                  <a:lnTo>
                    <a:pt x="324205" y="4055554"/>
                  </a:lnTo>
                  <a:lnTo>
                    <a:pt x="324205" y="3933024"/>
                  </a:lnTo>
                  <a:close/>
                </a:path>
                <a:path w="576580" h="7030720">
                  <a:moveTo>
                    <a:pt x="569569" y="3901376"/>
                  </a:moveTo>
                  <a:lnTo>
                    <a:pt x="489115" y="3901376"/>
                  </a:lnTo>
                  <a:lnTo>
                    <a:pt x="489115" y="4055554"/>
                  </a:lnTo>
                  <a:lnTo>
                    <a:pt x="569569" y="4055554"/>
                  </a:lnTo>
                  <a:lnTo>
                    <a:pt x="569569" y="3901376"/>
                  </a:lnTo>
                  <a:close/>
                </a:path>
                <a:path w="576580" h="7030720">
                  <a:moveTo>
                    <a:pt x="570403" y="3557333"/>
                  </a:moveTo>
                  <a:lnTo>
                    <a:pt x="440042" y="3557333"/>
                  </a:lnTo>
                  <a:lnTo>
                    <a:pt x="465564" y="3560565"/>
                  </a:lnTo>
                  <a:lnTo>
                    <a:pt x="482485" y="3569806"/>
                  </a:lnTo>
                  <a:lnTo>
                    <a:pt x="491863" y="3584374"/>
                  </a:lnTo>
                  <a:lnTo>
                    <a:pt x="494753" y="3603586"/>
                  </a:lnTo>
                  <a:lnTo>
                    <a:pt x="491863" y="3622794"/>
                  </a:lnTo>
                  <a:lnTo>
                    <a:pt x="482485" y="3637362"/>
                  </a:lnTo>
                  <a:lnTo>
                    <a:pt x="465564" y="3646606"/>
                  </a:lnTo>
                  <a:lnTo>
                    <a:pt x="440042" y="3649840"/>
                  </a:lnTo>
                  <a:lnTo>
                    <a:pt x="399821" y="3649840"/>
                  </a:lnTo>
                  <a:lnTo>
                    <a:pt x="399821" y="3734231"/>
                  </a:lnTo>
                  <a:lnTo>
                    <a:pt x="434416" y="3734231"/>
                  </a:lnTo>
                  <a:lnTo>
                    <a:pt x="483742" y="3728803"/>
                  </a:lnTo>
                  <a:lnTo>
                    <a:pt x="523182" y="3712623"/>
                  </a:lnTo>
                  <a:lnTo>
                    <a:pt x="552118" y="3685849"/>
                  </a:lnTo>
                  <a:lnTo>
                    <a:pt x="569933" y="3648639"/>
                  </a:lnTo>
                  <a:lnTo>
                    <a:pt x="576008" y="3601148"/>
                  </a:lnTo>
                  <a:lnTo>
                    <a:pt x="570403" y="3557333"/>
                  </a:lnTo>
                  <a:close/>
                </a:path>
                <a:path w="576580" h="7030720">
                  <a:moveTo>
                    <a:pt x="159283" y="3468878"/>
                  </a:moveTo>
                  <a:lnTo>
                    <a:pt x="141592" y="3468878"/>
                  </a:lnTo>
                  <a:lnTo>
                    <a:pt x="92265" y="3474213"/>
                  </a:lnTo>
                  <a:lnTo>
                    <a:pt x="52825" y="3490144"/>
                  </a:lnTo>
                  <a:lnTo>
                    <a:pt x="23889" y="3516552"/>
                  </a:lnTo>
                  <a:lnTo>
                    <a:pt x="6100" y="3553269"/>
                  </a:lnTo>
                  <a:lnTo>
                    <a:pt x="0" y="3600335"/>
                  </a:lnTo>
                  <a:lnTo>
                    <a:pt x="6075" y="3647349"/>
                  </a:lnTo>
                  <a:lnTo>
                    <a:pt x="23889" y="3684119"/>
                  </a:lnTo>
                  <a:lnTo>
                    <a:pt x="52825" y="3710527"/>
                  </a:lnTo>
                  <a:lnTo>
                    <a:pt x="92265" y="3726457"/>
                  </a:lnTo>
                  <a:lnTo>
                    <a:pt x="141592" y="3731793"/>
                  </a:lnTo>
                  <a:lnTo>
                    <a:pt x="190389" y="3725810"/>
                  </a:lnTo>
                  <a:lnTo>
                    <a:pt x="230797" y="3709776"/>
                  </a:lnTo>
                  <a:lnTo>
                    <a:pt x="264736" y="3686563"/>
                  </a:lnTo>
                  <a:lnTo>
                    <a:pt x="294125" y="3659041"/>
                  </a:lnTo>
                  <a:lnTo>
                    <a:pt x="309378" y="3642537"/>
                  </a:lnTo>
                  <a:lnTo>
                    <a:pt x="135953" y="3642537"/>
                  </a:lnTo>
                  <a:lnTo>
                    <a:pt x="110313" y="3639557"/>
                  </a:lnTo>
                  <a:lnTo>
                    <a:pt x="93121" y="3630871"/>
                  </a:lnTo>
                  <a:lnTo>
                    <a:pt x="83470" y="3616857"/>
                  </a:lnTo>
                  <a:lnTo>
                    <a:pt x="80454" y="3597897"/>
                  </a:lnTo>
                  <a:lnTo>
                    <a:pt x="83470" y="3578944"/>
                  </a:lnTo>
                  <a:lnTo>
                    <a:pt x="93121" y="3564934"/>
                  </a:lnTo>
                  <a:lnTo>
                    <a:pt x="110313" y="3556249"/>
                  </a:lnTo>
                  <a:lnTo>
                    <a:pt x="135953" y="3553269"/>
                  </a:lnTo>
                  <a:lnTo>
                    <a:pt x="159283" y="3553269"/>
                  </a:lnTo>
                  <a:lnTo>
                    <a:pt x="159283" y="3468878"/>
                  </a:lnTo>
                  <a:close/>
                </a:path>
                <a:path w="576580" h="7030720">
                  <a:moveTo>
                    <a:pt x="434416" y="3468065"/>
                  </a:moveTo>
                  <a:lnTo>
                    <a:pt x="385618" y="3474048"/>
                  </a:lnTo>
                  <a:lnTo>
                    <a:pt x="345210" y="3490083"/>
                  </a:lnTo>
                  <a:lnTo>
                    <a:pt x="311271" y="3513298"/>
                  </a:lnTo>
                  <a:lnTo>
                    <a:pt x="281881" y="3540821"/>
                  </a:lnTo>
                  <a:lnTo>
                    <a:pt x="255095" y="3569806"/>
                  </a:lnTo>
                  <a:lnTo>
                    <a:pt x="229066" y="3597304"/>
                  </a:lnTo>
                  <a:lnTo>
                    <a:pt x="201801" y="3620519"/>
                  </a:lnTo>
                  <a:lnTo>
                    <a:pt x="171403" y="3636554"/>
                  </a:lnTo>
                  <a:lnTo>
                    <a:pt x="135953" y="3642537"/>
                  </a:lnTo>
                  <a:lnTo>
                    <a:pt x="309378" y="3642537"/>
                  </a:lnTo>
                  <a:lnTo>
                    <a:pt x="346938" y="3602563"/>
                  </a:lnTo>
                  <a:lnTo>
                    <a:pt x="404595" y="3563316"/>
                  </a:lnTo>
                  <a:lnTo>
                    <a:pt x="440042" y="3557333"/>
                  </a:lnTo>
                  <a:lnTo>
                    <a:pt x="570403" y="3557333"/>
                  </a:lnTo>
                  <a:lnTo>
                    <a:pt x="569933" y="3553653"/>
                  </a:lnTo>
                  <a:lnTo>
                    <a:pt x="552118" y="3516441"/>
                  </a:lnTo>
                  <a:lnTo>
                    <a:pt x="523182" y="3489669"/>
                  </a:lnTo>
                  <a:lnTo>
                    <a:pt x="483742" y="3473492"/>
                  </a:lnTo>
                  <a:lnTo>
                    <a:pt x="434416" y="3468065"/>
                  </a:lnTo>
                  <a:close/>
                </a:path>
                <a:path w="576580" h="7030720">
                  <a:moveTo>
                    <a:pt x="569569" y="3128073"/>
                  </a:moveTo>
                  <a:lnTo>
                    <a:pt x="6438" y="3218967"/>
                  </a:lnTo>
                  <a:lnTo>
                    <a:pt x="6438" y="3349599"/>
                  </a:lnTo>
                  <a:lnTo>
                    <a:pt x="569569" y="3440480"/>
                  </a:lnTo>
                  <a:lnTo>
                    <a:pt x="569569" y="3358527"/>
                  </a:lnTo>
                  <a:lnTo>
                    <a:pt x="467398" y="3343109"/>
                  </a:lnTo>
                  <a:lnTo>
                    <a:pt x="467398" y="3331756"/>
                  </a:lnTo>
                  <a:lnTo>
                    <a:pt x="390969" y="3331756"/>
                  </a:lnTo>
                  <a:lnTo>
                    <a:pt x="106197" y="3288741"/>
                  </a:lnTo>
                  <a:lnTo>
                    <a:pt x="390969" y="3245739"/>
                  </a:lnTo>
                  <a:lnTo>
                    <a:pt x="467398" y="3245739"/>
                  </a:lnTo>
                  <a:lnTo>
                    <a:pt x="467398" y="3233572"/>
                  </a:lnTo>
                  <a:lnTo>
                    <a:pt x="569569" y="3218154"/>
                  </a:lnTo>
                  <a:lnTo>
                    <a:pt x="569569" y="3128073"/>
                  </a:lnTo>
                  <a:close/>
                </a:path>
                <a:path w="576580" h="7030720">
                  <a:moveTo>
                    <a:pt x="467398" y="3245739"/>
                  </a:moveTo>
                  <a:lnTo>
                    <a:pt x="390969" y="3245739"/>
                  </a:lnTo>
                  <a:lnTo>
                    <a:pt x="390969" y="3331756"/>
                  </a:lnTo>
                  <a:lnTo>
                    <a:pt x="467398" y="3331756"/>
                  </a:lnTo>
                  <a:lnTo>
                    <a:pt x="467398" y="3245739"/>
                  </a:lnTo>
                  <a:close/>
                </a:path>
                <a:path w="576580" h="7030720">
                  <a:moveTo>
                    <a:pt x="86880" y="2850565"/>
                  </a:moveTo>
                  <a:lnTo>
                    <a:pt x="6438" y="2850565"/>
                  </a:lnTo>
                  <a:lnTo>
                    <a:pt x="6438" y="3086696"/>
                  </a:lnTo>
                  <a:lnTo>
                    <a:pt x="569569" y="3086696"/>
                  </a:lnTo>
                  <a:lnTo>
                    <a:pt x="569569" y="2997441"/>
                  </a:lnTo>
                  <a:lnTo>
                    <a:pt x="86880" y="2997441"/>
                  </a:lnTo>
                  <a:lnTo>
                    <a:pt x="86880" y="2850565"/>
                  </a:lnTo>
                  <a:close/>
                </a:path>
                <a:path w="576580" h="7030720">
                  <a:moveTo>
                    <a:pt x="337070" y="2882214"/>
                  </a:moveTo>
                  <a:lnTo>
                    <a:pt x="256628" y="2882214"/>
                  </a:lnTo>
                  <a:lnTo>
                    <a:pt x="256628" y="2997441"/>
                  </a:lnTo>
                  <a:lnTo>
                    <a:pt x="337070" y="2997441"/>
                  </a:lnTo>
                  <a:lnTo>
                    <a:pt x="337070" y="2882214"/>
                  </a:lnTo>
                  <a:close/>
                </a:path>
                <a:path w="576580" h="7030720">
                  <a:moveTo>
                    <a:pt x="86880" y="2564130"/>
                  </a:moveTo>
                  <a:lnTo>
                    <a:pt x="6438" y="2564130"/>
                  </a:lnTo>
                  <a:lnTo>
                    <a:pt x="6438" y="2807563"/>
                  </a:lnTo>
                  <a:lnTo>
                    <a:pt x="569569" y="2807563"/>
                  </a:lnTo>
                  <a:lnTo>
                    <a:pt x="569569" y="2718308"/>
                  </a:lnTo>
                  <a:lnTo>
                    <a:pt x="86880" y="2718308"/>
                  </a:lnTo>
                  <a:lnTo>
                    <a:pt x="86880" y="2564130"/>
                  </a:lnTo>
                  <a:close/>
                </a:path>
                <a:path w="576580" h="7030720">
                  <a:moveTo>
                    <a:pt x="324205" y="2595778"/>
                  </a:moveTo>
                  <a:lnTo>
                    <a:pt x="243751" y="2595778"/>
                  </a:lnTo>
                  <a:lnTo>
                    <a:pt x="243751" y="2718308"/>
                  </a:lnTo>
                  <a:lnTo>
                    <a:pt x="324205" y="2718308"/>
                  </a:lnTo>
                  <a:lnTo>
                    <a:pt x="324205" y="2595778"/>
                  </a:lnTo>
                  <a:close/>
                </a:path>
                <a:path w="576580" h="7030720">
                  <a:moveTo>
                    <a:pt x="569569" y="2564130"/>
                  </a:moveTo>
                  <a:lnTo>
                    <a:pt x="489115" y="2564130"/>
                  </a:lnTo>
                  <a:lnTo>
                    <a:pt x="489115" y="2718308"/>
                  </a:lnTo>
                  <a:lnTo>
                    <a:pt x="569569" y="2718308"/>
                  </a:lnTo>
                  <a:lnTo>
                    <a:pt x="569569" y="2564130"/>
                  </a:lnTo>
                  <a:close/>
                </a:path>
                <a:path w="576580" h="7030720">
                  <a:moveTo>
                    <a:pt x="180200" y="2241981"/>
                  </a:moveTo>
                  <a:lnTo>
                    <a:pt x="135953" y="2241981"/>
                  </a:lnTo>
                  <a:lnTo>
                    <a:pt x="89121" y="2246857"/>
                  </a:lnTo>
                  <a:lnTo>
                    <a:pt x="52831" y="2261899"/>
                  </a:lnTo>
                  <a:lnTo>
                    <a:pt x="27006" y="2287730"/>
                  </a:lnTo>
                  <a:lnTo>
                    <a:pt x="11567" y="2324973"/>
                  </a:lnTo>
                  <a:lnTo>
                    <a:pt x="6438" y="2374252"/>
                  </a:lnTo>
                  <a:lnTo>
                    <a:pt x="6438" y="2508948"/>
                  </a:lnTo>
                  <a:lnTo>
                    <a:pt x="569569" y="2508948"/>
                  </a:lnTo>
                  <a:lnTo>
                    <a:pt x="569569" y="2419692"/>
                  </a:lnTo>
                  <a:lnTo>
                    <a:pt x="86880" y="2419692"/>
                  </a:lnTo>
                  <a:lnTo>
                    <a:pt x="86880" y="2376690"/>
                  </a:lnTo>
                  <a:lnTo>
                    <a:pt x="90275" y="2356238"/>
                  </a:lnTo>
                  <a:lnTo>
                    <a:pt x="100760" y="2342102"/>
                  </a:lnTo>
                  <a:lnTo>
                    <a:pt x="118786" y="2333899"/>
                  </a:lnTo>
                  <a:lnTo>
                    <a:pt x="144805" y="2331250"/>
                  </a:lnTo>
                  <a:lnTo>
                    <a:pt x="403990" y="2331250"/>
                  </a:lnTo>
                  <a:lnTo>
                    <a:pt x="411886" y="2330437"/>
                  </a:lnTo>
                  <a:lnTo>
                    <a:pt x="500380" y="2330437"/>
                  </a:lnTo>
                  <a:lnTo>
                    <a:pt x="528501" y="2329853"/>
                  </a:lnTo>
                  <a:lnTo>
                    <a:pt x="546742" y="2328203"/>
                  </a:lnTo>
                  <a:lnTo>
                    <a:pt x="559099" y="2325642"/>
                  </a:lnTo>
                  <a:lnTo>
                    <a:pt x="569569" y="2322322"/>
                  </a:lnTo>
                  <a:lnTo>
                    <a:pt x="569569" y="2300414"/>
                  </a:lnTo>
                  <a:lnTo>
                    <a:pt x="294436" y="2300414"/>
                  </a:lnTo>
                  <a:lnTo>
                    <a:pt x="276926" y="2274509"/>
                  </a:lnTo>
                  <a:lnTo>
                    <a:pt x="252101" y="2256286"/>
                  </a:lnTo>
                  <a:lnTo>
                    <a:pt x="219884" y="2245520"/>
                  </a:lnTo>
                  <a:lnTo>
                    <a:pt x="180200" y="2241981"/>
                  </a:lnTo>
                  <a:close/>
                </a:path>
                <a:path w="576580" h="7030720">
                  <a:moveTo>
                    <a:pt x="403990" y="2331250"/>
                  </a:moveTo>
                  <a:lnTo>
                    <a:pt x="200317" y="2331250"/>
                  </a:lnTo>
                  <a:lnTo>
                    <a:pt x="228622" y="2334939"/>
                  </a:lnTo>
                  <a:lnTo>
                    <a:pt x="246972" y="2345550"/>
                  </a:lnTo>
                  <a:lnTo>
                    <a:pt x="256875" y="2362400"/>
                  </a:lnTo>
                  <a:lnTo>
                    <a:pt x="259842" y="2384806"/>
                  </a:lnTo>
                  <a:lnTo>
                    <a:pt x="259842" y="2419692"/>
                  </a:lnTo>
                  <a:lnTo>
                    <a:pt x="340296" y="2419692"/>
                  </a:lnTo>
                  <a:lnTo>
                    <a:pt x="340296" y="2388857"/>
                  </a:lnTo>
                  <a:lnTo>
                    <a:pt x="344129" y="2362610"/>
                  </a:lnTo>
                  <a:lnTo>
                    <a:pt x="356484" y="2344431"/>
                  </a:lnTo>
                  <a:lnTo>
                    <a:pt x="378642" y="2333859"/>
                  </a:lnTo>
                  <a:lnTo>
                    <a:pt x="403990" y="2331250"/>
                  </a:lnTo>
                  <a:close/>
                </a:path>
                <a:path w="576580" h="7030720">
                  <a:moveTo>
                    <a:pt x="569569" y="2231440"/>
                  </a:moveTo>
                  <a:lnTo>
                    <a:pt x="553906" y="2236727"/>
                  </a:lnTo>
                  <a:lnTo>
                    <a:pt x="537791" y="2239652"/>
                  </a:lnTo>
                  <a:lnTo>
                    <a:pt x="520470" y="2240904"/>
                  </a:lnTo>
                  <a:lnTo>
                    <a:pt x="501192" y="2241169"/>
                  </a:lnTo>
                  <a:lnTo>
                    <a:pt x="414299" y="2241169"/>
                  </a:lnTo>
                  <a:lnTo>
                    <a:pt x="373398" y="2244150"/>
                  </a:lnTo>
                  <a:lnTo>
                    <a:pt x="339285" y="2254056"/>
                  </a:lnTo>
                  <a:lnTo>
                    <a:pt x="312713" y="2272330"/>
                  </a:lnTo>
                  <a:lnTo>
                    <a:pt x="294436" y="2300414"/>
                  </a:lnTo>
                  <a:lnTo>
                    <a:pt x="569569" y="2300414"/>
                  </a:lnTo>
                  <a:lnTo>
                    <a:pt x="569569" y="2231440"/>
                  </a:lnTo>
                  <a:close/>
                </a:path>
                <a:path w="576580" h="7030720">
                  <a:moveTo>
                    <a:pt x="570402" y="1893874"/>
                  </a:moveTo>
                  <a:lnTo>
                    <a:pt x="440042" y="1893874"/>
                  </a:lnTo>
                  <a:lnTo>
                    <a:pt x="465564" y="1897108"/>
                  </a:lnTo>
                  <a:lnTo>
                    <a:pt x="482485" y="1906352"/>
                  </a:lnTo>
                  <a:lnTo>
                    <a:pt x="491863" y="1920921"/>
                  </a:lnTo>
                  <a:lnTo>
                    <a:pt x="494753" y="1940128"/>
                  </a:lnTo>
                  <a:lnTo>
                    <a:pt x="491863" y="1959340"/>
                  </a:lnTo>
                  <a:lnTo>
                    <a:pt x="482485" y="1973908"/>
                  </a:lnTo>
                  <a:lnTo>
                    <a:pt x="465564" y="1983149"/>
                  </a:lnTo>
                  <a:lnTo>
                    <a:pt x="440042" y="1986381"/>
                  </a:lnTo>
                  <a:lnTo>
                    <a:pt x="399821" y="1986381"/>
                  </a:lnTo>
                  <a:lnTo>
                    <a:pt x="399821" y="2070773"/>
                  </a:lnTo>
                  <a:lnTo>
                    <a:pt x="434416" y="2070773"/>
                  </a:lnTo>
                  <a:lnTo>
                    <a:pt x="483742" y="2065346"/>
                  </a:lnTo>
                  <a:lnTo>
                    <a:pt x="523182" y="2049169"/>
                  </a:lnTo>
                  <a:lnTo>
                    <a:pt x="552118" y="2022399"/>
                  </a:lnTo>
                  <a:lnTo>
                    <a:pt x="569933" y="1985191"/>
                  </a:lnTo>
                  <a:lnTo>
                    <a:pt x="576008" y="1937702"/>
                  </a:lnTo>
                  <a:lnTo>
                    <a:pt x="570402" y="1893874"/>
                  </a:lnTo>
                  <a:close/>
                </a:path>
                <a:path w="576580" h="7030720">
                  <a:moveTo>
                    <a:pt x="159283" y="1805432"/>
                  </a:moveTo>
                  <a:lnTo>
                    <a:pt x="141592" y="1805432"/>
                  </a:lnTo>
                  <a:lnTo>
                    <a:pt x="92265" y="1810767"/>
                  </a:lnTo>
                  <a:lnTo>
                    <a:pt x="52825" y="1826698"/>
                  </a:lnTo>
                  <a:lnTo>
                    <a:pt x="23889" y="1853106"/>
                  </a:lnTo>
                  <a:lnTo>
                    <a:pt x="6100" y="1889823"/>
                  </a:lnTo>
                  <a:lnTo>
                    <a:pt x="0" y="1936889"/>
                  </a:lnTo>
                  <a:lnTo>
                    <a:pt x="6075" y="1983903"/>
                  </a:lnTo>
                  <a:lnTo>
                    <a:pt x="23889" y="2020673"/>
                  </a:lnTo>
                  <a:lnTo>
                    <a:pt x="52825" y="2047081"/>
                  </a:lnTo>
                  <a:lnTo>
                    <a:pt x="92265" y="2063011"/>
                  </a:lnTo>
                  <a:lnTo>
                    <a:pt x="141592" y="2068347"/>
                  </a:lnTo>
                  <a:lnTo>
                    <a:pt x="190389" y="2062364"/>
                  </a:lnTo>
                  <a:lnTo>
                    <a:pt x="230797" y="2046328"/>
                  </a:lnTo>
                  <a:lnTo>
                    <a:pt x="264736" y="2023113"/>
                  </a:lnTo>
                  <a:lnTo>
                    <a:pt x="294125" y="1995590"/>
                  </a:lnTo>
                  <a:lnTo>
                    <a:pt x="309383" y="1979079"/>
                  </a:lnTo>
                  <a:lnTo>
                    <a:pt x="135953" y="1979079"/>
                  </a:lnTo>
                  <a:lnTo>
                    <a:pt x="110313" y="1976101"/>
                  </a:lnTo>
                  <a:lnTo>
                    <a:pt x="93121" y="1967418"/>
                  </a:lnTo>
                  <a:lnTo>
                    <a:pt x="83470" y="1953409"/>
                  </a:lnTo>
                  <a:lnTo>
                    <a:pt x="80454" y="1934451"/>
                  </a:lnTo>
                  <a:lnTo>
                    <a:pt x="83470" y="1915498"/>
                  </a:lnTo>
                  <a:lnTo>
                    <a:pt x="93121" y="1901488"/>
                  </a:lnTo>
                  <a:lnTo>
                    <a:pt x="110313" y="1892803"/>
                  </a:lnTo>
                  <a:lnTo>
                    <a:pt x="135953" y="1889823"/>
                  </a:lnTo>
                  <a:lnTo>
                    <a:pt x="159283" y="1889823"/>
                  </a:lnTo>
                  <a:lnTo>
                    <a:pt x="159283" y="1805432"/>
                  </a:lnTo>
                  <a:close/>
                </a:path>
                <a:path w="576580" h="7030720">
                  <a:moveTo>
                    <a:pt x="434416" y="1804619"/>
                  </a:moveTo>
                  <a:lnTo>
                    <a:pt x="385618" y="1810602"/>
                  </a:lnTo>
                  <a:lnTo>
                    <a:pt x="345210" y="1826636"/>
                  </a:lnTo>
                  <a:lnTo>
                    <a:pt x="311271" y="1849849"/>
                  </a:lnTo>
                  <a:lnTo>
                    <a:pt x="281881" y="1877370"/>
                  </a:lnTo>
                  <a:lnTo>
                    <a:pt x="255096" y="1906352"/>
                  </a:lnTo>
                  <a:lnTo>
                    <a:pt x="229066" y="1933848"/>
                  </a:lnTo>
                  <a:lnTo>
                    <a:pt x="201801" y="1957062"/>
                  </a:lnTo>
                  <a:lnTo>
                    <a:pt x="171403" y="1973096"/>
                  </a:lnTo>
                  <a:lnTo>
                    <a:pt x="135953" y="1979079"/>
                  </a:lnTo>
                  <a:lnTo>
                    <a:pt x="309383" y="1979079"/>
                  </a:lnTo>
                  <a:lnTo>
                    <a:pt x="346938" y="1939108"/>
                  </a:lnTo>
                  <a:lnTo>
                    <a:pt x="404595" y="1899858"/>
                  </a:lnTo>
                  <a:lnTo>
                    <a:pt x="440042" y="1893874"/>
                  </a:lnTo>
                  <a:lnTo>
                    <a:pt x="570402" y="1893874"/>
                  </a:lnTo>
                  <a:lnTo>
                    <a:pt x="569933" y="1890207"/>
                  </a:lnTo>
                  <a:lnTo>
                    <a:pt x="552118" y="1852995"/>
                  </a:lnTo>
                  <a:lnTo>
                    <a:pt x="523182" y="1826223"/>
                  </a:lnTo>
                  <a:lnTo>
                    <a:pt x="483742" y="1810046"/>
                  </a:lnTo>
                  <a:lnTo>
                    <a:pt x="434416" y="1804619"/>
                  </a:lnTo>
                  <a:close/>
                </a:path>
                <a:path w="576580" h="7030720">
                  <a:moveTo>
                    <a:pt x="86880" y="1503578"/>
                  </a:moveTo>
                  <a:lnTo>
                    <a:pt x="6438" y="1503578"/>
                  </a:lnTo>
                  <a:lnTo>
                    <a:pt x="6438" y="1779473"/>
                  </a:lnTo>
                  <a:lnTo>
                    <a:pt x="86880" y="1779473"/>
                  </a:lnTo>
                  <a:lnTo>
                    <a:pt x="86880" y="1686153"/>
                  </a:lnTo>
                  <a:lnTo>
                    <a:pt x="569569" y="1686153"/>
                  </a:lnTo>
                  <a:lnTo>
                    <a:pt x="569569" y="1596898"/>
                  </a:lnTo>
                  <a:lnTo>
                    <a:pt x="86880" y="1596898"/>
                  </a:lnTo>
                  <a:lnTo>
                    <a:pt x="86880" y="1503578"/>
                  </a:lnTo>
                  <a:close/>
                </a:path>
                <a:path w="576580" h="7030720">
                  <a:moveTo>
                    <a:pt x="180200" y="1197673"/>
                  </a:moveTo>
                  <a:lnTo>
                    <a:pt x="135953" y="1197673"/>
                  </a:lnTo>
                  <a:lnTo>
                    <a:pt x="89121" y="1202548"/>
                  </a:lnTo>
                  <a:lnTo>
                    <a:pt x="52831" y="1217590"/>
                  </a:lnTo>
                  <a:lnTo>
                    <a:pt x="27006" y="1243421"/>
                  </a:lnTo>
                  <a:lnTo>
                    <a:pt x="11567" y="1280665"/>
                  </a:lnTo>
                  <a:lnTo>
                    <a:pt x="6438" y="1329944"/>
                  </a:lnTo>
                  <a:lnTo>
                    <a:pt x="6438" y="1464640"/>
                  </a:lnTo>
                  <a:lnTo>
                    <a:pt x="569569" y="1464640"/>
                  </a:lnTo>
                  <a:lnTo>
                    <a:pt x="569569" y="1375384"/>
                  </a:lnTo>
                  <a:lnTo>
                    <a:pt x="86880" y="1375384"/>
                  </a:lnTo>
                  <a:lnTo>
                    <a:pt x="86880" y="1332369"/>
                  </a:lnTo>
                  <a:lnTo>
                    <a:pt x="90275" y="1311923"/>
                  </a:lnTo>
                  <a:lnTo>
                    <a:pt x="100760" y="1297786"/>
                  </a:lnTo>
                  <a:lnTo>
                    <a:pt x="118786" y="1289580"/>
                  </a:lnTo>
                  <a:lnTo>
                    <a:pt x="144805" y="1286929"/>
                  </a:lnTo>
                  <a:lnTo>
                    <a:pt x="403994" y="1286929"/>
                  </a:lnTo>
                  <a:lnTo>
                    <a:pt x="411886" y="1286116"/>
                  </a:lnTo>
                  <a:lnTo>
                    <a:pt x="500380" y="1286116"/>
                  </a:lnTo>
                  <a:lnTo>
                    <a:pt x="528501" y="1285534"/>
                  </a:lnTo>
                  <a:lnTo>
                    <a:pt x="546742" y="1283889"/>
                  </a:lnTo>
                  <a:lnTo>
                    <a:pt x="559099" y="1281331"/>
                  </a:lnTo>
                  <a:lnTo>
                    <a:pt x="569569" y="1278013"/>
                  </a:lnTo>
                  <a:lnTo>
                    <a:pt x="569569" y="1256093"/>
                  </a:lnTo>
                  <a:lnTo>
                    <a:pt x="294436" y="1256093"/>
                  </a:lnTo>
                  <a:lnTo>
                    <a:pt x="276926" y="1230195"/>
                  </a:lnTo>
                  <a:lnTo>
                    <a:pt x="252101" y="1211976"/>
                  </a:lnTo>
                  <a:lnTo>
                    <a:pt x="219884" y="1201211"/>
                  </a:lnTo>
                  <a:lnTo>
                    <a:pt x="180200" y="1197673"/>
                  </a:lnTo>
                  <a:close/>
                </a:path>
                <a:path w="576580" h="7030720">
                  <a:moveTo>
                    <a:pt x="403994" y="1286929"/>
                  </a:moveTo>
                  <a:lnTo>
                    <a:pt x="200317" y="1286929"/>
                  </a:lnTo>
                  <a:lnTo>
                    <a:pt x="228622" y="1290619"/>
                  </a:lnTo>
                  <a:lnTo>
                    <a:pt x="246972" y="1301234"/>
                  </a:lnTo>
                  <a:lnTo>
                    <a:pt x="256875" y="1318084"/>
                  </a:lnTo>
                  <a:lnTo>
                    <a:pt x="259842" y="1340485"/>
                  </a:lnTo>
                  <a:lnTo>
                    <a:pt x="259842" y="1375384"/>
                  </a:lnTo>
                  <a:lnTo>
                    <a:pt x="340296" y="1375384"/>
                  </a:lnTo>
                  <a:lnTo>
                    <a:pt x="340296" y="1344549"/>
                  </a:lnTo>
                  <a:lnTo>
                    <a:pt x="344129" y="1318300"/>
                  </a:lnTo>
                  <a:lnTo>
                    <a:pt x="356484" y="1300116"/>
                  </a:lnTo>
                  <a:lnTo>
                    <a:pt x="378642" y="1289540"/>
                  </a:lnTo>
                  <a:lnTo>
                    <a:pt x="403994" y="1286929"/>
                  </a:lnTo>
                  <a:close/>
                </a:path>
                <a:path w="576580" h="7030720">
                  <a:moveTo>
                    <a:pt x="569569" y="1187119"/>
                  </a:moveTo>
                  <a:lnTo>
                    <a:pt x="553906" y="1192408"/>
                  </a:lnTo>
                  <a:lnTo>
                    <a:pt x="537791" y="1195338"/>
                  </a:lnTo>
                  <a:lnTo>
                    <a:pt x="520470" y="1196594"/>
                  </a:lnTo>
                  <a:lnTo>
                    <a:pt x="501192" y="1196860"/>
                  </a:lnTo>
                  <a:lnTo>
                    <a:pt x="414299" y="1196860"/>
                  </a:lnTo>
                  <a:lnTo>
                    <a:pt x="373398" y="1199840"/>
                  </a:lnTo>
                  <a:lnTo>
                    <a:pt x="339285" y="1209741"/>
                  </a:lnTo>
                  <a:lnTo>
                    <a:pt x="312713" y="1228011"/>
                  </a:lnTo>
                  <a:lnTo>
                    <a:pt x="294436" y="1256093"/>
                  </a:lnTo>
                  <a:lnTo>
                    <a:pt x="569569" y="1256093"/>
                  </a:lnTo>
                  <a:lnTo>
                    <a:pt x="569569" y="1187119"/>
                  </a:lnTo>
                  <a:close/>
                </a:path>
                <a:path w="576580" h="7030720">
                  <a:moveTo>
                    <a:pt x="86880" y="895007"/>
                  </a:moveTo>
                  <a:lnTo>
                    <a:pt x="6438" y="895007"/>
                  </a:lnTo>
                  <a:lnTo>
                    <a:pt x="6438" y="1138440"/>
                  </a:lnTo>
                  <a:lnTo>
                    <a:pt x="569569" y="1138440"/>
                  </a:lnTo>
                  <a:lnTo>
                    <a:pt x="569569" y="1049185"/>
                  </a:lnTo>
                  <a:lnTo>
                    <a:pt x="86880" y="1049185"/>
                  </a:lnTo>
                  <a:lnTo>
                    <a:pt x="86880" y="895007"/>
                  </a:lnTo>
                  <a:close/>
                </a:path>
                <a:path w="576580" h="7030720">
                  <a:moveTo>
                    <a:pt x="324205" y="926655"/>
                  </a:moveTo>
                  <a:lnTo>
                    <a:pt x="243751" y="926655"/>
                  </a:lnTo>
                  <a:lnTo>
                    <a:pt x="243751" y="1049185"/>
                  </a:lnTo>
                  <a:lnTo>
                    <a:pt x="324205" y="1049185"/>
                  </a:lnTo>
                  <a:lnTo>
                    <a:pt x="324205" y="926655"/>
                  </a:lnTo>
                  <a:close/>
                </a:path>
                <a:path w="576580" h="7030720">
                  <a:moveTo>
                    <a:pt x="569569" y="895007"/>
                  </a:moveTo>
                  <a:lnTo>
                    <a:pt x="489115" y="895007"/>
                  </a:lnTo>
                  <a:lnTo>
                    <a:pt x="489115" y="1049185"/>
                  </a:lnTo>
                  <a:lnTo>
                    <a:pt x="569569" y="1049185"/>
                  </a:lnTo>
                  <a:lnTo>
                    <a:pt x="569569" y="895007"/>
                  </a:lnTo>
                  <a:close/>
                </a:path>
                <a:path w="576580" h="7030720">
                  <a:moveTo>
                    <a:pt x="86880" y="596404"/>
                  </a:moveTo>
                  <a:lnTo>
                    <a:pt x="6438" y="596404"/>
                  </a:lnTo>
                  <a:lnTo>
                    <a:pt x="6438" y="839838"/>
                  </a:lnTo>
                  <a:lnTo>
                    <a:pt x="569569" y="839838"/>
                  </a:lnTo>
                  <a:lnTo>
                    <a:pt x="569569" y="750570"/>
                  </a:lnTo>
                  <a:lnTo>
                    <a:pt x="86880" y="750570"/>
                  </a:lnTo>
                  <a:lnTo>
                    <a:pt x="86880" y="596404"/>
                  </a:lnTo>
                  <a:close/>
                </a:path>
                <a:path w="576580" h="7030720">
                  <a:moveTo>
                    <a:pt x="324205" y="628040"/>
                  </a:moveTo>
                  <a:lnTo>
                    <a:pt x="243751" y="628040"/>
                  </a:lnTo>
                  <a:lnTo>
                    <a:pt x="243751" y="750570"/>
                  </a:lnTo>
                  <a:lnTo>
                    <a:pt x="324205" y="750570"/>
                  </a:lnTo>
                  <a:lnTo>
                    <a:pt x="324205" y="628040"/>
                  </a:lnTo>
                  <a:close/>
                </a:path>
                <a:path w="576580" h="7030720">
                  <a:moveTo>
                    <a:pt x="569569" y="596404"/>
                  </a:moveTo>
                  <a:lnTo>
                    <a:pt x="489115" y="596404"/>
                  </a:lnTo>
                  <a:lnTo>
                    <a:pt x="489115" y="750570"/>
                  </a:lnTo>
                  <a:lnTo>
                    <a:pt x="569569" y="750570"/>
                  </a:lnTo>
                  <a:lnTo>
                    <a:pt x="569569" y="596404"/>
                  </a:lnTo>
                  <a:close/>
                </a:path>
                <a:path w="576580" h="7030720">
                  <a:moveTo>
                    <a:pt x="86880" y="291299"/>
                  </a:moveTo>
                  <a:lnTo>
                    <a:pt x="6438" y="291299"/>
                  </a:lnTo>
                  <a:lnTo>
                    <a:pt x="6438" y="567194"/>
                  </a:lnTo>
                  <a:lnTo>
                    <a:pt x="86880" y="567194"/>
                  </a:lnTo>
                  <a:lnTo>
                    <a:pt x="86880" y="473875"/>
                  </a:lnTo>
                  <a:lnTo>
                    <a:pt x="569569" y="473875"/>
                  </a:lnTo>
                  <a:lnTo>
                    <a:pt x="569569" y="384619"/>
                  </a:lnTo>
                  <a:lnTo>
                    <a:pt x="86880" y="384619"/>
                  </a:lnTo>
                  <a:lnTo>
                    <a:pt x="86880" y="291299"/>
                  </a:lnTo>
                  <a:close/>
                </a:path>
                <a:path w="576580" h="7030720">
                  <a:moveTo>
                    <a:pt x="570403" y="89255"/>
                  </a:moveTo>
                  <a:lnTo>
                    <a:pt x="440042" y="89255"/>
                  </a:lnTo>
                  <a:lnTo>
                    <a:pt x="465564" y="92489"/>
                  </a:lnTo>
                  <a:lnTo>
                    <a:pt x="482485" y="101733"/>
                  </a:lnTo>
                  <a:lnTo>
                    <a:pt x="491863" y="116301"/>
                  </a:lnTo>
                  <a:lnTo>
                    <a:pt x="494753" y="135508"/>
                  </a:lnTo>
                  <a:lnTo>
                    <a:pt x="491863" y="154716"/>
                  </a:lnTo>
                  <a:lnTo>
                    <a:pt x="482485" y="169284"/>
                  </a:lnTo>
                  <a:lnTo>
                    <a:pt x="465564" y="178528"/>
                  </a:lnTo>
                  <a:lnTo>
                    <a:pt x="440042" y="181762"/>
                  </a:lnTo>
                  <a:lnTo>
                    <a:pt x="399821" y="181762"/>
                  </a:lnTo>
                  <a:lnTo>
                    <a:pt x="399821" y="266153"/>
                  </a:lnTo>
                  <a:lnTo>
                    <a:pt x="434416" y="266153"/>
                  </a:lnTo>
                  <a:lnTo>
                    <a:pt x="483742" y="260726"/>
                  </a:lnTo>
                  <a:lnTo>
                    <a:pt x="523182" y="244549"/>
                  </a:lnTo>
                  <a:lnTo>
                    <a:pt x="552118" y="217777"/>
                  </a:lnTo>
                  <a:lnTo>
                    <a:pt x="569933" y="180566"/>
                  </a:lnTo>
                  <a:lnTo>
                    <a:pt x="576008" y="133070"/>
                  </a:lnTo>
                  <a:lnTo>
                    <a:pt x="570403" y="89255"/>
                  </a:lnTo>
                  <a:close/>
                </a:path>
                <a:path w="576580" h="7030720">
                  <a:moveTo>
                    <a:pt x="159283" y="812"/>
                  </a:moveTo>
                  <a:lnTo>
                    <a:pt x="141592" y="812"/>
                  </a:lnTo>
                  <a:lnTo>
                    <a:pt x="92265" y="6148"/>
                  </a:lnTo>
                  <a:lnTo>
                    <a:pt x="52825" y="22078"/>
                  </a:lnTo>
                  <a:lnTo>
                    <a:pt x="23889" y="48486"/>
                  </a:lnTo>
                  <a:lnTo>
                    <a:pt x="6100" y="85204"/>
                  </a:lnTo>
                  <a:lnTo>
                    <a:pt x="0" y="132270"/>
                  </a:lnTo>
                  <a:lnTo>
                    <a:pt x="6075" y="179278"/>
                  </a:lnTo>
                  <a:lnTo>
                    <a:pt x="23889" y="216044"/>
                  </a:lnTo>
                  <a:lnTo>
                    <a:pt x="52825" y="242450"/>
                  </a:lnTo>
                  <a:lnTo>
                    <a:pt x="92265" y="258379"/>
                  </a:lnTo>
                  <a:lnTo>
                    <a:pt x="141592" y="263715"/>
                  </a:lnTo>
                  <a:lnTo>
                    <a:pt x="190389" y="257732"/>
                  </a:lnTo>
                  <a:lnTo>
                    <a:pt x="230797" y="241698"/>
                  </a:lnTo>
                  <a:lnTo>
                    <a:pt x="264736" y="218485"/>
                  </a:lnTo>
                  <a:lnTo>
                    <a:pt x="294125" y="190964"/>
                  </a:lnTo>
                  <a:lnTo>
                    <a:pt x="309378" y="174459"/>
                  </a:lnTo>
                  <a:lnTo>
                    <a:pt x="135953" y="174459"/>
                  </a:lnTo>
                  <a:lnTo>
                    <a:pt x="110313" y="171480"/>
                  </a:lnTo>
                  <a:lnTo>
                    <a:pt x="93121" y="162794"/>
                  </a:lnTo>
                  <a:lnTo>
                    <a:pt x="83470" y="148785"/>
                  </a:lnTo>
                  <a:lnTo>
                    <a:pt x="80454" y="129832"/>
                  </a:lnTo>
                  <a:lnTo>
                    <a:pt x="83470" y="110878"/>
                  </a:lnTo>
                  <a:lnTo>
                    <a:pt x="93121" y="96869"/>
                  </a:lnTo>
                  <a:lnTo>
                    <a:pt x="110313" y="88184"/>
                  </a:lnTo>
                  <a:lnTo>
                    <a:pt x="135953" y="85204"/>
                  </a:lnTo>
                  <a:lnTo>
                    <a:pt x="159283" y="85204"/>
                  </a:lnTo>
                  <a:lnTo>
                    <a:pt x="159283" y="812"/>
                  </a:lnTo>
                  <a:close/>
                </a:path>
                <a:path w="576580" h="7030720">
                  <a:moveTo>
                    <a:pt x="434416" y="0"/>
                  </a:moveTo>
                  <a:lnTo>
                    <a:pt x="385618" y="5982"/>
                  </a:lnTo>
                  <a:lnTo>
                    <a:pt x="345210" y="22016"/>
                  </a:lnTo>
                  <a:lnTo>
                    <a:pt x="311271" y="45230"/>
                  </a:lnTo>
                  <a:lnTo>
                    <a:pt x="281881" y="72751"/>
                  </a:lnTo>
                  <a:lnTo>
                    <a:pt x="255096" y="101733"/>
                  </a:lnTo>
                  <a:lnTo>
                    <a:pt x="229066" y="129229"/>
                  </a:lnTo>
                  <a:lnTo>
                    <a:pt x="201801" y="152443"/>
                  </a:lnTo>
                  <a:lnTo>
                    <a:pt x="171403" y="168477"/>
                  </a:lnTo>
                  <a:lnTo>
                    <a:pt x="135953" y="174459"/>
                  </a:lnTo>
                  <a:lnTo>
                    <a:pt x="309378" y="174459"/>
                  </a:lnTo>
                  <a:lnTo>
                    <a:pt x="346938" y="134485"/>
                  </a:lnTo>
                  <a:lnTo>
                    <a:pt x="404595" y="95238"/>
                  </a:lnTo>
                  <a:lnTo>
                    <a:pt x="440042" y="89255"/>
                  </a:lnTo>
                  <a:lnTo>
                    <a:pt x="570403" y="89255"/>
                  </a:lnTo>
                  <a:lnTo>
                    <a:pt x="569933" y="85581"/>
                  </a:lnTo>
                  <a:lnTo>
                    <a:pt x="552118" y="48373"/>
                  </a:lnTo>
                  <a:lnTo>
                    <a:pt x="523182" y="21603"/>
                  </a:lnTo>
                  <a:lnTo>
                    <a:pt x="483742" y="5426"/>
                  </a:lnTo>
                  <a:lnTo>
                    <a:pt x="434416" y="0"/>
                  </a:lnTo>
                  <a:close/>
                </a:path>
              </a:pathLst>
            </a:custGeom>
            <a:solidFill>
              <a:srgbClr val="1D1D1B">
                <a:alpha val="14999"/>
              </a:srgbClr>
            </a:solidFill>
          </p:spPr>
          <p:txBody>
            <a:bodyPr wrap="square" lIns="0" tIns="0" rIns="0" bIns="0" rtlCol="0"/>
            <a:lstStyle/>
            <a:p>
              <a:endParaRPr dirty="0">
                <a:solidFill>
                  <a:schemeClr val="bg1"/>
                </a:solidFill>
              </a:endParaRPr>
            </a:p>
          </p:txBody>
        </p:sp>
      </p:grpSp>
      <p:sp>
        <p:nvSpPr>
          <p:cNvPr id="18" name="Rectangle 17"/>
          <p:cNvSpPr/>
          <p:nvPr/>
        </p:nvSpPr>
        <p:spPr>
          <a:xfrm>
            <a:off x="0" y="5804216"/>
            <a:ext cx="12192000" cy="1145223"/>
          </a:xfrm>
          <a:prstGeom prst="rect">
            <a:avLst/>
          </a:prstGeom>
          <a:solidFill>
            <a:srgbClr val="2A3A47"/>
          </a:solidFill>
          <a:ln w="19050">
            <a:solidFill>
              <a:srgbClr val="008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pic>
        <p:nvPicPr>
          <p:cNvPr id="23" name="Picture 22"/>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0012218" y="5865501"/>
            <a:ext cx="2096679" cy="1000806"/>
          </a:xfrm>
          <a:prstGeom prst="rect">
            <a:avLst/>
          </a:prstGeom>
        </p:spPr>
      </p:pic>
      <p:pic>
        <p:nvPicPr>
          <p:cNvPr id="24" name="Picture 23"/>
          <p:cNvPicPr/>
          <p:nvPr userDrawn="1"/>
        </p:nvPicPr>
        <p:blipFill>
          <a:blip r:embed="rId24" cstate="print">
            <a:extLst>
              <a:ext uri="{28A0092B-C50C-407E-A947-70E740481C1C}">
                <a14:useLocalDpi xmlns:a14="http://schemas.microsoft.com/office/drawing/2010/main" val="0"/>
              </a:ext>
            </a:extLst>
          </a:blip>
          <a:stretch>
            <a:fillRect/>
          </a:stretch>
        </p:blipFill>
        <p:spPr bwMode="auto">
          <a:xfrm>
            <a:off x="0" y="5770884"/>
            <a:ext cx="2324471" cy="1190040"/>
          </a:xfrm>
          <a:prstGeom prst="rect">
            <a:avLst/>
          </a:prstGeom>
          <a:noFill/>
          <a:ln>
            <a:noFill/>
          </a:ln>
        </p:spPr>
      </p:pic>
    </p:spTree>
    <p:extLst>
      <p:ext uri="{BB962C8B-B14F-4D97-AF65-F5344CB8AC3E}">
        <p14:creationId xmlns:p14="http://schemas.microsoft.com/office/powerpoint/2010/main" val="1796033314"/>
      </p:ext>
    </p:extLst>
  </p:cSld>
  <p:clrMap bg1="dk1" tx1="lt1" bg2="dk2" tx2="lt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 id="2147483836" r:id="rId12"/>
    <p:sldLayoutId id="2147483837" r:id="rId13"/>
    <p:sldLayoutId id="2147483838" r:id="rId14"/>
    <p:sldLayoutId id="2147483839" r:id="rId15"/>
    <p:sldLayoutId id="2147483840" r:id="rId16"/>
    <p:sldLayoutId id="2147483841" r:id="rId17"/>
    <p:sldLayoutId id="2147483650" r:id="rId18"/>
    <p:sldLayoutId id="2147483658" r:id="rId19"/>
    <p:sldLayoutId id="2147483659"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457200" rtl="0" eaLnBrk="1" latinLnBrk="0" hangingPunct="1">
        <a:spcBef>
          <a:spcPct val="0"/>
        </a:spcBef>
        <a:buNone/>
        <a:defRPr sz="4200" b="0" i="0" kern="1200">
          <a:solidFill>
            <a:schemeClr val="bg1"/>
          </a:solidFill>
          <a:latin typeface="Arial" panose="020B06040202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bg1"/>
          </a:solidFill>
          <a:latin typeface="Arial" panose="020B0604020202020204" pitchFamily="34" charset="0"/>
          <a:ea typeface="+mj-ea"/>
          <a:cs typeface="Arial" panose="020B0604020202020204" pitchFamily="34" charset="0"/>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bg1"/>
          </a:solidFill>
          <a:latin typeface="Arial" panose="020B0604020202020204" pitchFamily="34" charset="0"/>
          <a:ea typeface="+mj-ea"/>
          <a:cs typeface="Arial" panose="020B0604020202020204" pitchFamily="34" charset="0"/>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bg1"/>
          </a:solidFill>
          <a:latin typeface="Arial" panose="020B0604020202020204" pitchFamily="34" charset="0"/>
          <a:ea typeface="+mj-ea"/>
          <a:cs typeface="Arial" panose="020B0604020202020204" pitchFamily="34" charset="0"/>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bg1"/>
          </a:solidFill>
          <a:latin typeface="Arial" panose="020B0604020202020204" pitchFamily="34" charset="0"/>
          <a:ea typeface="+mj-ea"/>
          <a:cs typeface="Arial" panose="020B0604020202020204" pitchFamily="34" charset="0"/>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bg1"/>
          </a:solidFill>
          <a:latin typeface="Arial" panose="020B0604020202020204" pitchFamily="34" charset="0"/>
          <a:ea typeface="+mj-ea"/>
          <a:cs typeface="Arial" panose="020B0604020202020204" pitchFamily="34" charset="0"/>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gov.uk/government/publications/serious-violence-duty"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4567" y="266007"/>
            <a:ext cx="11421688" cy="1077218"/>
          </a:xfrm>
          <a:prstGeom prst="rect">
            <a:avLst/>
          </a:prstGeom>
        </p:spPr>
        <p:txBody>
          <a:bodyPr wrap="square">
            <a:spAutoFit/>
          </a:bodyPr>
          <a:lstStyle/>
          <a:p>
            <a:pPr algn="ctr"/>
            <a:endParaRPr lang="en-GB" sz="3200" b="1" dirty="0" smtClean="0">
              <a:latin typeface="Arial" panose="020B0604020202020204" pitchFamily="34" charset="0"/>
              <a:cs typeface="Arial" panose="020B0604020202020204" pitchFamily="34" charset="0"/>
            </a:endParaRPr>
          </a:p>
          <a:p>
            <a:pPr algn="ctr"/>
            <a:endParaRPr lang="en-GB" sz="3200" dirty="0"/>
          </a:p>
        </p:txBody>
      </p:sp>
      <p:sp>
        <p:nvSpPr>
          <p:cNvPr id="3" name="Title 1"/>
          <p:cNvSpPr>
            <a:spLocks noGrp="1"/>
          </p:cNvSpPr>
          <p:nvPr>
            <p:ph type="title"/>
          </p:nvPr>
        </p:nvSpPr>
        <p:spPr>
          <a:xfrm>
            <a:off x="646111" y="452718"/>
            <a:ext cx="10517882" cy="1849907"/>
          </a:xfrm>
        </p:spPr>
        <p:txBody>
          <a:bodyPr>
            <a:normAutofit/>
          </a:bodyPr>
          <a:lstStyle/>
          <a:p>
            <a:pPr algn="ctr"/>
            <a:r>
              <a:rPr lang="en-GB" sz="4800" b="1" dirty="0" smtClean="0"/>
              <a:t>Information Sharing and the Serious Violence Duty</a:t>
            </a:r>
            <a:endParaRPr lang="en-GB" sz="4800" b="1" dirty="0"/>
          </a:p>
        </p:txBody>
      </p:sp>
      <p:pic>
        <p:nvPicPr>
          <p:cNvPr id="4" name="Picture 3"/>
          <p:cNvPicPr>
            <a:picLocks noChangeAspect="1"/>
          </p:cNvPicPr>
          <p:nvPr/>
        </p:nvPicPr>
        <p:blipFill>
          <a:blip r:embed="rId2"/>
          <a:stretch>
            <a:fillRect/>
          </a:stretch>
        </p:blipFill>
        <p:spPr>
          <a:xfrm>
            <a:off x="3875134" y="2489336"/>
            <a:ext cx="4059835" cy="2232292"/>
          </a:xfrm>
          <a:prstGeom prst="rect">
            <a:avLst/>
          </a:prstGeom>
          <a:ln w="19050">
            <a:solidFill>
              <a:schemeClr val="bg1"/>
            </a:solidFill>
          </a:ln>
        </p:spPr>
      </p:pic>
    </p:spTree>
    <p:extLst>
      <p:ext uri="{BB962C8B-B14F-4D97-AF65-F5344CB8AC3E}">
        <p14:creationId xmlns:p14="http://schemas.microsoft.com/office/powerpoint/2010/main" val="900544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4567" y="266007"/>
            <a:ext cx="11421688" cy="1077218"/>
          </a:xfrm>
          <a:prstGeom prst="rect">
            <a:avLst/>
          </a:prstGeom>
        </p:spPr>
        <p:txBody>
          <a:bodyPr wrap="square">
            <a:spAutoFit/>
          </a:bodyPr>
          <a:lstStyle/>
          <a:p>
            <a:pPr algn="ctr"/>
            <a:endParaRPr lang="en-GB" sz="3200" b="1" dirty="0" smtClean="0">
              <a:latin typeface="Arial" panose="020B0604020202020204" pitchFamily="34" charset="0"/>
              <a:cs typeface="Arial" panose="020B0604020202020204" pitchFamily="34" charset="0"/>
            </a:endParaRPr>
          </a:p>
          <a:p>
            <a:pPr algn="ctr"/>
            <a:endParaRPr lang="en-GB" sz="3200" dirty="0"/>
          </a:p>
        </p:txBody>
      </p:sp>
      <p:sp>
        <p:nvSpPr>
          <p:cNvPr id="3" name="Title 1"/>
          <p:cNvSpPr>
            <a:spLocks noGrp="1"/>
          </p:cNvSpPr>
          <p:nvPr>
            <p:ph type="title"/>
          </p:nvPr>
        </p:nvSpPr>
        <p:spPr>
          <a:xfrm>
            <a:off x="646110" y="452718"/>
            <a:ext cx="10667511" cy="677813"/>
          </a:xfrm>
        </p:spPr>
        <p:txBody>
          <a:bodyPr>
            <a:normAutofit/>
          </a:bodyPr>
          <a:lstStyle/>
          <a:p>
            <a:r>
              <a:rPr lang="en-GB" sz="3200" b="1" dirty="0" smtClean="0"/>
              <a:t>Serious Violence Duty</a:t>
            </a:r>
            <a:endParaRPr lang="en-GB" sz="3200" b="1" dirty="0"/>
          </a:p>
        </p:txBody>
      </p:sp>
      <p:sp>
        <p:nvSpPr>
          <p:cNvPr id="2" name="TextBox 1"/>
          <p:cNvSpPr txBox="1"/>
          <p:nvPr/>
        </p:nvSpPr>
        <p:spPr>
          <a:xfrm>
            <a:off x="646110" y="1438102"/>
            <a:ext cx="10667511" cy="4216539"/>
          </a:xfrm>
          <a:prstGeom prst="rect">
            <a:avLst/>
          </a:prstGeom>
          <a:noFill/>
        </p:spPr>
        <p:txBody>
          <a:bodyPr wrap="square" rtlCol="0">
            <a:spAutoFit/>
          </a:bodyPr>
          <a:lstStyle/>
          <a:p>
            <a:pPr marL="342900" indent="-342900" fontAlgn="base">
              <a:buFont typeface="Wingdings" panose="05000000000000000000" pitchFamily="2" charset="2"/>
              <a:buChar char="Ø"/>
            </a:pPr>
            <a:r>
              <a:rPr lang="en-GB" sz="2000" dirty="0">
                <a:latin typeface="Arial" panose="020B0604020202020204" pitchFamily="34" charset="0"/>
                <a:cs typeface="Arial" panose="020B0604020202020204" pitchFamily="34" charset="0"/>
              </a:rPr>
              <a:t>Introduced under the Police, Crime, Sentencing and Courts Act 2022</a:t>
            </a:r>
            <a:r>
              <a:rPr lang="en-US" sz="2000" dirty="0" smtClean="0">
                <a:latin typeface="Arial" panose="020B0604020202020204" pitchFamily="34" charset="0"/>
                <a:cs typeface="Arial" panose="020B0604020202020204" pitchFamily="34" charset="0"/>
              </a:rPr>
              <a:t>​ (PCSC Act 2022)</a:t>
            </a:r>
            <a:endParaRPr lang="en-US" sz="2000" dirty="0">
              <a:latin typeface="Arial" panose="020B0604020202020204" pitchFamily="34" charset="0"/>
              <a:cs typeface="Arial" panose="020B0604020202020204" pitchFamily="34" charset="0"/>
            </a:endParaRPr>
          </a:p>
          <a:p>
            <a:pPr marL="342900" indent="-342900" fontAlgn="base">
              <a:buFont typeface="Wingdings" panose="05000000000000000000" pitchFamily="2" charset="2"/>
              <a:buChar char="Ø"/>
            </a:pPr>
            <a:r>
              <a:rPr lang="en-GB" sz="2000" dirty="0">
                <a:latin typeface="Arial" panose="020B0604020202020204" pitchFamily="34" charset="0"/>
                <a:cs typeface="Arial" panose="020B0604020202020204" pitchFamily="34" charset="0"/>
              </a:rPr>
              <a:t>The aim is for specified authorities to work together to share information and target interventions to prevent and reduce serious violence</a:t>
            </a:r>
            <a:r>
              <a:rPr lang="en-GB" sz="2000" dirty="0" smtClean="0">
                <a:latin typeface="Arial" panose="020B0604020202020204" pitchFamily="34" charset="0"/>
                <a:cs typeface="Arial" panose="020B0604020202020204" pitchFamily="34" charset="0"/>
              </a:rPr>
              <a:t>.</a:t>
            </a:r>
            <a:endParaRPr lang="en-GB" sz="2000" dirty="0">
              <a:latin typeface="Arial" panose="020B0604020202020204" pitchFamily="34" charset="0"/>
              <a:cs typeface="Arial" panose="020B0604020202020204" pitchFamily="34" charset="0"/>
            </a:endParaRPr>
          </a:p>
          <a:p>
            <a:pPr marL="342900" indent="-342900" fontAlgn="base">
              <a:buFont typeface="Wingdings" panose="05000000000000000000" pitchFamily="2" charset="2"/>
              <a:buChar char="Ø"/>
            </a:pPr>
            <a:endParaRPr lang="en-US" sz="800" dirty="0" smtClean="0">
              <a:latin typeface="Arial" panose="020B0604020202020204" pitchFamily="34" charset="0"/>
              <a:cs typeface="Arial" panose="020B0604020202020204" pitchFamily="34" charset="0"/>
            </a:endParaRPr>
          </a:p>
          <a:p>
            <a:pPr marL="342900" indent="-342900" fontAlgn="base">
              <a:buFont typeface="Wingdings" panose="05000000000000000000" pitchFamily="2" charset="2"/>
              <a:buChar char="Ø"/>
            </a:pPr>
            <a:r>
              <a:rPr lang="en-US" sz="2000" dirty="0" smtClean="0">
                <a:latin typeface="Arial" panose="020B0604020202020204" pitchFamily="34" charset="0"/>
                <a:cs typeface="Arial" panose="020B0604020202020204" pitchFamily="34" charset="0"/>
              </a:rPr>
              <a:t>Specified Authorities: </a:t>
            </a:r>
          </a:p>
          <a:p>
            <a:pPr marL="800100" lvl="1" indent="-342900" fontAlgn="base">
              <a:buSzPct val="80000"/>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Police</a:t>
            </a:r>
          </a:p>
          <a:p>
            <a:pPr marL="800100" lvl="1" indent="-342900" fontAlgn="base">
              <a:buSzPct val="80000"/>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Fire</a:t>
            </a:r>
          </a:p>
          <a:p>
            <a:pPr marL="800100" lvl="1" indent="-342900" fontAlgn="base">
              <a:buSzPct val="80000"/>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Probation</a:t>
            </a:r>
          </a:p>
          <a:p>
            <a:pPr marL="800100" lvl="1" indent="-342900" fontAlgn="base">
              <a:buSzPct val="80000"/>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Youth Justice</a:t>
            </a:r>
          </a:p>
          <a:p>
            <a:pPr marL="800100" lvl="1" indent="-342900" fontAlgn="base">
              <a:buSzPct val="80000"/>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Health</a:t>
            </a:r>
          </a:p>
          <a:p>
            <a:pPr marL="800100" lvl="1" indent="-342900" fontAlgn="base">
              <a:buSzPct val="80000"/>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Local Authorities</a:t>
            </a:r>
          </a:p>
          <a:p>
            <a:pPr marL="342900" indent="-342900" fontAlgn="base">
              <a:buFont typeface="Wingdings" panose="05000000000000000000" pitchFamily="2" charset="2"/>
              <a:buChar char="Ø"/>
            </a:pPr>
            <a:r>
              <a:rPr lang="en-US" sz="2000" dirty="0" smtClean="0">
                <a:latin typeface="Arial" panose="020B0604020202020204" pitchFamily="34" charset="0"/>
                <a:cs typeface="Arial" panose="020B0604020202020204" pitchFamily="34" charset="0"/>
              </a:rPr>
              <a:t>Relevant Authorities: </a:t>
            </a:r>
          </a:p>
          <a:p>
            <a:pPr marL="800100" lvl="1" indent="-342900" fontAlgn="base">
              <a:buSzPct val="79000"/>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Education</a:t>
            </a:r>
          </a:p>
          <a:p>
            <a:pPr marL="800100" lvl="1" indent="-342900" fontAlgn="base">
              <a:buSzPct val="79000"/>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Custody</a:t>
            </a:r>
            <a:endParaRPr lang="en-US" sz="2000" dirty="0">
              <a:latin typeface="Arial" panose="020B0604020202020204" pitchFamily="34" charset="0"/>
              <a:cs typeface="Arial" panose="020B0604020202020204" pitchFamily="34" charset="0"/>
            </a:endParaRPr>
          </a:p>
        </p:txBody>
      </p:sp>
      <p:sp>
        <p:nvSpPr>
          <p:cNvPr id="5" name="AutoShape 2" descr="data:image/png;base64,iVBORw0KGgoAAAANSUhEUgAAAwgAAAF1CAYAAABMJs0hAAAAAXNSR0IArs4c6QAAAARnQU1BAACxjwv8YQUAAAAJcEhZcwAAFxEAABcRAcom8z8AAP+lSURBVHhe7L0HnFzHdeV9J3X35Ig0yABzFEVRpEQq52TJkrMsx7XWXnu9+63tdV5JDnLatddBcth1XCfZsi0rWMHKEkUxiAGMyGkGmBlMjt0Tv/O/3W/YaHQPBkQgAdyDX6Gn36tXuV+dU3WrquqWe+99fXV19R9aVdU2CwQCgUAgEAgEApcnlpYOLVVVva/qlgceOF5ttr5wORAIBAKBQCAQCFymWDTLVoc4CAQCgUAgEAgEAkDaIFN16wMPLBW+29TCgi1/CQQCgUAgEAgEApcs4P1VcgtLS9ZaW+vXwEkC4armZrtODiz4/4FAIBAIBAKBQOBSA8IgJdeTy9m9Q0MnTRKcJBDesmGDfWt3t3uYy18KBAKBQCAQCAQClxgQCE1y905M2B/s22ezi4t+HZwkEN4mcfDtEgkhEAKBQCAQCAQCgUsXiUD4+uSk/e7evZarJBDeLHHwjphBCAQCgUAgEAgELmkkAuG+8XH74P79J80gVBc+A4FAIBAIBAKBQCAEQiAQCAQCgUAgEHgaIRACgUAgEAgEAoHAMkIgBAKBQCAQCAQCgWWEQAgEAoFAIBAIBALLCIEQCAQCgUAgEAgElhECIRAIBAKBQCAQCCwjBEIgEAgEAoFAIBBYRgiEQCAQCAQCgUAgsIwQCIFAIBAIBAKBQGAZIRACgUAgEAgEAoHAMkIgBAKBQCAQCAQCgWWEQAgEAoFAIBAIBALLCIEQCAQCgUAgEAgElhECIRAIBAKBQCAQCCwjBEIgEAgEAoFAIBBYRgiEQCAQCAQCgUAgsIwQCIFAIBAIBAKBQGAZIRACgUAgEAgEAoHAMkIgBAKBQCAQCAQCgWWEQAgEAoFAIBAIBALLCIEQCAQCgUAgEAgElhECIRAIBAKBQCAQCCwjBEIgEAgEAoFAIBBYRgiEQCAQCAQCgUAgsIwQCIFAIBAIBAKBQGAZIRACgUAgEAgEAoHAMkIgBAKBQCAQCAQCgWWEQAgEAoFAIBAIBALLCIEQCAQCgUAgEAgElhECIRAIBAKBQCAQCCwjBEIgEAgEAoFAIBBYRgiEQCAQCAQCgUAgsIwQCIFAIBAIBAKBQGAZIRACgUAgEAgEAoHAMkIgBAKBQCAQCAQCgWVU3frAA0uFv+3NGzbYO7q7jQtz+UuBQCDwnAajHLgq/xYInF/QPy4WXALaXuIqIeloi58Dq223yx11IBAInCPw/mmSu2983D64f7/NLj79hooZhEAgcFGjmLCFC3e+XSWizvWVHEg+A4FA4LmOmEEIBAIXJRjdmF9ctJGJCRuZnrbZhXmrrqrSW221Y7KBwJlhQe0tVVNra1tarKWhwWrU1haWlmwyl7Ps3FxeQBSNwC1D/mqqqy1TV2uNqbTVFp6bm5+3ebXbxeSZUgUhf0vyV1dbY+l02qoK8w0ex8KCVemef/f/nwa+qnhWzmpq4jcRCATKgjdDpRmEEAiBQOCiRK1cVgTriUOH7Bt9x6x/Nme11TUSCfn7gcC5Rm5h0ZpF8G/t3mA3bthoHfX1lhVJ7xketuOTk5YV2S8nEKokDhAIHSL52zq7rCWVsjn5m85mbXRywmbn58TjReTLMH00QEMmba2NzZaqq/PLS2r3VRIldQrTv5fEyU+gWvcW9Dlfq19K4blAIBAoRgiEQCBwyQHKMzM3Z9/Ys9s+cuiAPTwzbbUiWTUhEALnCbNi680i23e0d9lbr7rGblizxqZ07cDgCds9NGRDIvww+tImWC2SvihS36lnn79li3W3tNqi/E3Jf09/n83Mz1o6nSkIhBKVUFVlDRIlbQ2N1tTY6EJjUe2+VgKhUeExUzCv78VAHCA4srOzNqP7VQ0NHk4gEAgUIwRCIBC45FAjN7+wYAd6e+yvdj9pnxZJs7paN/sIBM4H5tWdpmuq7ZpMg33/tdfbK7dus5yIfv/UpD3c22sHhoe9/yxtgcwgYE7UnkrZbRIIO7rWWEoEHoHbK4EwIXGLiFhYmD9FH1TLX0r3WuobbU17u/+9oHZfK3EhSeFmRnz3qYYCkhmLnARCTs9XNYkC6DMQCASKEQIhEAhccuDFhoHF9PS0feixXfaPhw/aRKpOhEn3eMmFUAicYywW2lRnTa2988qr7K07r7K0RGlO7e2RnqO2SyKBv52sFxF2gLlPcyZj16xda9esW28d+hu/w6OjNjwxZjO5nC1IRJQCgVBdXWVN9Q3WvXadr2Fg/UKVyH/11JRV8YzSxYxEAmYVPKX6XKirs6X6ejOJk0AgECjGSgIhdjEKBAIXJaBDvNwaRH42NzVbN4s/q6vz1yFQ4cKdY1cjx6Lhyfk5OzoxYX2TE97eMmp3LSL8ONqgmxmVuGRR/ZBI/SSmSAKmQJm02i2zArpH2MviouC4xuxDVgKCGYEFYhTxX8JsibgQA3wK+HWnsBAMhF/HfWYYijr+QCAQOB1CIAQCgYsWoko+WrqxucW2SSTUzS/kzS10LRA45xDpxs2pffWK6PdMjPtoPsY7LfUN1tHU5KTcR/Npg0WOHbbmRfSHJydtbGbGn6MDTqVTVieyz31mC2jPxc/lRYP4vT4RCXO0b6B4lliDIEecPmtQcP6s4N95njUKIRACgcAZIARCIBC4aCHq425dS4vtaG2zRidTIkKFEdVA4JxC7cupt9rXsekpOzw+5lPyXGtKZ6ytoSE/i1Ug6CdBzyJep2dnbXRm2qYLC4vramotXVuXFwm029JniVPXCBMzpNnZuXwagJ7xtQW0+zIgPhY0648QCIFA4IwQvWggELhoAS2C9rQ2NtrmtjZbk0pbXXXNsq14IHBOoXZFp4kJT9/UhB0aH3fCTzusr6u1VomEBpF237K0gkilvY7nZm1kZsb/ZlF9OpWyTF3KZxFOofqJQNAnJkazcsBnBwpmRsvnKJSA6zg3c8JPBSERCAQCpQiBEAgELlokdCcjorS2udnWZ+qtXoRp4Sx5EPJite65gnJpOxsXKA8vG5HtKbnj2Rnrnxi33MKCpUXYm9JpX4fATkPl4GWr9jmezdrI1JQtLObNjFiHgEMEFC82XoausUZhbn7O1yPwnANxgHiQS8yMSsE1REisQwgEAmeCEAiBQOCiB7Sorb7etjY1WWN1jZtWPFONAOFijJYDsKYXF2xaYZVzMyJbbHH5XKBcWKXn07tYNq2rceQn63la9P3+558jeXsuwol+bZ0Ni7DvHRq0ybk5Y4+ghlTK2hubLF1TU5boO4GXm57N2Sinf+t5fKXqUlYvYeGzArpyEtHX377wWHVEmDk9k5vLz1r4PWYrJEhWEgjMTPhuR7hAIBBYBUIgBAKBixoQJWhPSzptV7a1W1tNrS2yn/ypXGlVILwFEao5kTFOu63ksD2HmD8XSDRpgGrOSdCUS+tqHDvsIArmFvP55m8W0hI2ZeKE9AIgietpdy7/lQv/mQEzotHZWdszOmLj+qS5pevqrLOx0TK0QZVhOWCexAng47mcTWRzXsa1am8piYu0hEKNnoX4nwT5wZFWxEE2l3XRgC9mJJZwib8ScMUXOktgYGb0DH8WgUDgMkOcgxAIBC56MNIB+Tk4MGB/8ujD9pWhQaupz+ia3mZlSFMp3IeYU7X8Nymc9iq2n0xZnRO2/AFTy8SKP+Rvfm7ehudyNijilfObefv0CwnSDflrkeuqrbGmdL3V1Ilgnj7LDrzls7PkZjI5BMZCXmhMLorE+syCiKkIa51IaEqO0lgui3MM0jOruLKK1xfWet0lqTzHIEjFVau6rqvOf662/kgRtv9se3pjU7P94A032QvWrbd5XRuembF7Dx6wA4OD+UXHnoeTgQBd19JsN67vtm2dndagNjYp4j8wOGQTM1MSAZJ75D8BYegZDlPjtPCOlhZb17nG68TXGGSzVsPWqXrGS6woTp+VkAMLmYwtcaoy6QoEApc9eDPEQWmBQOCSBS+5OrnBySn7+10P2Sf7jtmIyBR219VlCFopnFQpEATCtpmsvbCmzq7t3mCda9daTeGAKYw/Cn+IaS3a7PSM7RoasC+OjNh+W7R5iGbexwUBaYZCsrXrbcrrK9vbrXvtequVMPKbqwBj0mRnUfmenM2JpM47OZ+an7MT+t6by9rx3KyE0JxN6DrmRwSNyQp27eeSZnq4cil1UA3VNZaR0GHbz3yBnys8XTDzyvPswrxNKV+YZlGW8OjVCgUEwoJE1NZMg73ziqvtFdu2W4vaCmsTHjx82J4a6Lfc/LzPGJSCZzk07YqOTrthQ7d1ZNJu5jWiTnpofMymZqaplILvp1Gl8oD8t3Pux7p1PuPgyOX80LTqwjOlsxcIBIQuh6YtpNNxaFogEHDwdg2BEAgELmlAeaZFlr+0d7f98+FD9nhuxpZEACUT8h5OAwgi774rxyftbXVpe8s1V9uOnVdYVUO93z8J8riYzdr9hw7aXxw6ZJ+ZnbFJkbC0iN+5pLMrgfQuiLB3zS/adzW32vdu32EbNm+2qtSZyxQ01DwLYNU5YGLEbMLE3KyNIhJEPB8fHbOHxkftKf09JNI7X7UkgZA/hOtcgHInP00SXjco/DvaOuwKEed0U4NVSSwUj4ifHfKLgjHrmZqdU94m7amJCc/X0dmsTao8k3ytJmcIpk4R/bds2mpv3nGFbW1u9vUrewdO2OP9x21gctJPRy4VHMzI1ChfG5qa7I4dO6xbn6whmZqetr7hQRvXc5D6U8RFobw5VXldV5c1Nza5UFuSgKvWs7WqN8rKzwJJoO+YIflhbAWRsKQ0J2EFAoHLF7wFQiAEAoFLGuwbg938nt5e+8e9e+xzQydswU1H9ArU9dOB1yIHYHVLIHxzTa39wDXX2nXXX29WX0YgFNBz6LD9ye4n7c9Engf05qwXAbtQtMs3uxRBvUEC4Uc3bLR3XneD1XZ1+r1zAopsUUIhl7OjItL7xifsoeEhe2Bk2B6fnrRjEhAs6M6I6DLOfzYUnrJnYXS3SPvbVYLfJrJ97dVXW53KvkqEPW99fy6QnzGhOcyIuA9mZ+zo9IztGRuze0eG7O7RYTuCqY7aTUrxni5fLBWur0vZbS1t9q1XXmUv7N7oQmdgatoePdZrewYGRNbnncSXgp222jJpu13Cbkdnp5sjMeNwfKDPRiYmved2ok+HXfQ8ZJ8Fze3NLdbZ2uY7JjFjUD0zY7V6fkmuVCDwfI38kRcXCI2NYWYUCARWFAg13e9+93sLf9tVzc12nRx42ksgEAhcHOBlx57vPWOjtk9urqZwwuwqBAIPQ3gXRIqx6d+eztjG9g5LYbNdCXNz1gNxFoEeFf2C5F0o2sWi5Dpl61aJklet32DbRE6rWX9wrkBhKj8svF0jQnl1W5tdrc91qbQ1qJwwQxoXGZ0vFC1mR88U2OSzw85mEdvXNDbZi7dts/bubh/1xub+3DnCk1O49amUdaput7e22vUi2xsz9S4yxyV8xpQWFql728knsSxcvMjfgkTUNvWdV3R2eTlUq92xS9Hg5IT3pckagGK4eZfK17dGlRDi/AT8sf5gVo51IW4qRNstet7NrhQvlxolFBAISev2RciIBJ5JkDzLNZziXNIzRjiBQOCyBm8HZt979Q67f2TEZ1cTxBBCIBC4JJAQsfamJutuabFOEcAakaG81fzpUSVvNYtLNiNC3KNwDo+N2djEROFueTSJYG5WfBtF2LCdFzUr3Dm/8FiU1nq5TSK2G5qarSZ9nu3KVZYbJBJeuWWLfd+OK+yd6zfZzQ2N3rlApovGrM8I5IW6q1f5bVS5b2xptWYR9guJ+vqM3bpunX3v9p32nRs32ZUqU9ausLPTSmBug/MJ+tW59koQMNsCmEniPIQmuVq1JyfpRR0voK0u6vKwnpvM5p9DXNRLMKRTdapetVye4dkiYHY0JwGRVVyICU+h/LDdKaKCZ3xbU/f9NLjONWRBnIkQCAROhxAIgUDgkgIjqhtEXDem0lYrflU8InI68EKcr6m2IRGsw1NTNjg+bouFk2vLoVoEEDvybSJnDYrmQplmMuJeJQLZIZK3TXntUhouiMmI4mVx7Y1r1to7tm2379m4xV7Y2Gxp5Z3Fzasv6ZOBwGjS89uxy29vtzryc4FBu7m6s9O+efNWe/uGbtuqfM4tLLopUMV8cUNpz9VUuRnW0ZERN3NjFQjl1FovoaEy8zMR9FkMBAKXx2ambSw77c+BjJ5jy9Nyi5sB1xdVVggTzlGYh+xzHTEsx0JmZkuI7aSZBCGZ4fIzEUruBQKBQDFCIAQCgUsGUB7cGhGzbfUNPqq/IJK3WkCqIG4T1VV2aGHeesbGbGalWQQRsU6R2SsUXzsEffHcWcuvBChhSgRvo1K8rbHJWlYygzofkIja1iUyvWWbvXPjZntBU7M1qtxY5PyM8q+8tCsvO9IZW9fWbjUiyc8Wdir+d2zZaq/pWmNr6upE3EXIC/fKgfbC9qPHpqds78iwSHt+UXJzOm2dEm9sheprAkoFghzXpyVAx2eyviYCpGrrLC1XK7Hk26SWPEdZJZeyuVk3R3LoopsO4fBQ+hzAD3VEXAVhEQgEAuUQAiEQCFwygJxC5iBmW1tbjRVVbP3I6OpqwdhrTv6PiF8dFOEbGx52UlYJrSLnO1vbbENNrdUpLuI/3yKBEemGpSrbXJfyHXDSEijPBrpUxq/bvNm+vbvbrpUgI13M2Kw2/15fIq1pkdVuia2tbW3Wxjq4VdSXP0vdJq6kjkq/rxqK+wqJhDdt2Gi3KX+khNH6SqFxn72rhkT0mUWY0idtoJE1Do2NfqpyGarubYr0syhwgi1mczkvP0yA2L6Uhch1EigIkJPan74THs/OZGf84DS+kw5mDyjPxDTKny2CmyBxD3GAe6ZlFAgELnmsvtcMBAKB5zigO1CjJhHmje3ttq621tLVVWcoEMSdqmtsAJEwOWlDo6O2kIzSlgGLXbe0tNhGkbqMyBfjsqSjLCk8ByBsSB5W+jtEIteyIw127s8GVLbrRerfsHGzvaKzy9aIoPp6BLnV5J/tPimvJpXvZtXVJhHzBgmNSuDwsBnVyWBfn/UePGg9+w9Yzz45ffYeOGB9hw7ZwJEj+jzs33v377eBw4dtWP4nRkYtOz2dX/h7GrCI+ba16+xlXWtsrcoWYp2YAJWCfLIIfkLC4BjtZWrKZ1LSyhvrEFoy9ZZK1iGUQs8RKicqj+g5UkZLxT8CIW+GJB9lniUfrEPAJXlygaB2y3ef2Shp95gmEV6trvv5IKsoi0AgcHkidjEKBAKXFKBSnDCbW1i0Y6PDdlzkc0rXIESrIa2QMX//yX9XbtZ2SmxsEPlNVRilh4Kxi81eCYm9M1mbqMnbea9ekpwZSBtE+YqqanutyPlNGzdZBpFQAYibeaVvruDmZ/VdZBa3MJf/nJcfSKWPLgvsrrNqqLxaOXxLaeoRyT2cyxrGMr697GnAWgoI60aV80sbm+2OLVusvb3DTZhKQfpGhodtv0j/nqeesoMSCIePHLUjvb3ueuR6+47bMbkjPT12SMKAz2MSBwODg/7shOooNz3jcbLtZ3JKdjnUi6RzhsGhyQnf+jQnKr/SuQ+zyn+jwtvW1Gzr1I+yUJlF6xPKG+KBsyVO2U1L4VHWzFDUKz1rJTQ5S4NZgLn5BT8wjTUGXh9FzyYzA+QDc6RMul6ipiZ/XWFV6xnEAfdxCTzfuu5bnsovYiJ2MwoELl/wJqm0i1EIhEAgcMnBZwHkxmZmnOBxKjCE9fSUNf/CXKyGPFVZ/UzOR7a3i7Q2826EUJVC4SI+jo+N2Z6pST8PAZzNtp+VwHuZfKVFXG8WgX3N2nW2Y/16q4Ggl4BU5JT/PpHkI4cOWf/x4zYgsnxioN9O9D/tBvgcGLARdQ6TExM2i4hQ+JBSCHSpmUpZyG+HCOp4NmdPKIyJRUkEymWFEid9LACuW1q06xaXfAbixi1bLcMC5TKPTSsvT0gcfGXXI/bQnr128MSA7R8esj1K9z6Ew8iQ7RsZtr1Dg7Z38IQ+h2yvru/T52G5XuWTMhhiNmF83AlyRqKPBcGVkJEIG87O2KPyP6oySSmflXI0r3tsCbsuk7EtLa3WpnBF7X02YVhEnx2OEAjFzyd/s24BU6R1EgjMSCWiYUp5ZttdvifirRiIAOqIGQfy4QuiEQgIATzo058r1GFSl/zvsw7kR88GAoHLE7wLQiAEAoHLBrz0IEtzs7O2b3TUekTyWEjKVqargY+uKpBaPc/Wm1eK8HW2t1uVwjgFuo/4gHQ+NTFu+0T2lvRsucOxzhYkn9H5jrk5e1GmwV62cZOfqFtuFBhzkn6R4QefetK+sW+f7RNBPjQ4KHfCDp3Iu4Mn9F1Eu6d/wPolEoZ0f1h/j+q5SQkewkhJfPhWnadBRn4W5ubtwPiY9UiQZZXalUbcXSDo//qFRbutusZesW6dbdu02WrKxaVOa1j1ePeB/fZZpfcxiYo+petQQ8YOyB2qT9uRjBzX0ik7LLJ8WN9xR/T9mMTLgILpU32eYPta5XN2ZNRSut4oUl5JJGR0f0p5eUQdZ58+3WynUp4g8UpnWmLn6o5O625oyM+QyPvQ5JTvVlRJbLEQOlVXYx2NTX4uAkKEjjrLbIzKZ3ntQAk4EwHZy9kOnInA7ABt12fLVHfMNPkMQkm8fk3hsTWqMn/K/UAgcHmAX34IhEAgcFkBgs7BUYdELI9MT9m8yB5EczVUCJLFa5Ln14rwXSnStqFrjdXqsxwgjQvT07ZX5PhxkbpZfff4C/fPFXgvYwu/dXHBXtncYi/YssWaWlvLErzszIztPnDAPnf4kN0t4XJAZPEQTgLmYOIK33tEnI/Lf8/MlB0eHrEjEguDItEzE5O+yJutN9PkvUw8yyDP8js0NWl7pqZsaGHebd0rPbHADeWlc37BXiKxc1d3t3WuXZc3pymF0nlEgubTfb32tZpqO9bZaVMSbCMdbTbS1mYTba02KcfnhMqj+PsUrrXFJluabbi+3oYlRsaVzykJpRp1ii0SCG0Kq9ReH1RXV1lWomf36Igdzk7bjBpFuZkovkP+/YAz5eea9k5fl+Ij/7o+MjUtgZD12R/yfArkh3UPDbV11iZhwaFpCFRmcrIKc25+ruxzxMkqhjoR/Ublje1NCYuZiiXVqc9YuJ9TQW4RvL7zUbkyDwQClzx4d1USCPFWCAQClxwg0hD0NpG0LU1N1iUSBFmqvBfNyfARWHmdSNXZEQi0XpzTEgAVIWLWJcK+vbHJRHGtRs86GTyHIOW+y41I+LqaWtvS0GhNchDCUyB/UyL3iKNd+vpIR7s92tVhj3XxWeQ62/zz4TUddq8+vywy/dm2ZvtcY719dTZnX92/z+554AHb/eSTNspuTqdBl0jqTSLoG1Mpq6W85SqVOHVUJ/HVrc+tKrf25lZfZFsOrPE4PjFhT6kujsvPpMTehFyuSl2Y8o9AgwiXOh/tl5sTAR7Tc/31GTuwptMe27DeHm5qtIeOHbMDu3f7bEl5VFlnpt7rtVVtaMXdjHSPmYARCaMj46M2JMFFzWT0HOchMDPA9+I1AQkQJ+xmNCxhxbangG1OG5z0V0sfFWYCSoCZEPdmFSdmSpS3x6HwFpVfn2EoU6b48XuEKQFSVrQEAoHLGiEQAoHAJQkoD7bZCISNqYybaCyKkK4GTqDkciJ3A/rSI7I3JvLmW0NWQJPigehuErGDkuV3tT93YOEqqW+aX7AtdWnbJCLOyH45LIn0jYyN2r4piQQRwaHmZhttbLDRhvJusKnB+lqarLel2Y5IJOztbLdvdLTZlxsy9vmRYfvao7tsj0TCuATHSkhJUO1safXdlZqU3uLRqFJQPqw/2Cw/1FGTxFwlTKnsj4yPW4/qcFrKjZkdzGdYjFu7Coc/r3+lKZeus8H2Ntu3YZ09qe/7jx23E319FXeqalQb2iyi3lFbMH1aIU9VEiyz1VV2UALh2OSEtyNJU2tT2bOjEYQeEl8K/M2J4I9nZ2wyl/WdoBA36XTGz0Xw2ahyo/zyh3CYX1ywGcyRFD5h+YyA6h2hgFA6BYXwXCAo3hAIgUCgFCEQAoHAJQlGqKE9G0U8N4uA1i6IVJ4BEYJWiUbZuIjUUREvbNcXstn8zTKoSadsU3OTbcukLaOHGW0+l0CakKY1ItU76htsvQRCWXt9YU7p7JdAOCjSOKxSqNYzCVEuddiqV3GYnMQT4TOaPZdKWX9rs+3pXi+h0G5fHh+zrz/xuB3eu89NlypCpLSrsdHT11FTu1wHpfBrqotGuS3yt0ECpq6hwlkO8nNCAuGACPeYE+AqP6kYEVaG+pYF/vBfp7BSc/PeDkbVJnraW+3I/Jz19fdbrsIMUZ1If2ddylqUTjrMlVoQawAwDeI8hN6JcRdIPNMmcdBWn/E0+POlpF3+FiH5C/M2JpEwXRArmAzVp9Se1KbYeeiU5wQEALMIU3puLhE5CAD5d1FJ/ZZ5zn8LtFGc/AQCgUAxQiAEAoFLEpBTaFFnS6uLBFZXMSp7pmciTIikYb/fOzJs2Uk2TK0AEbK1Egg7G5utTV8xU1qJTJ4p3LxIzs2LRKjbm1tg84W7J2NKZLd3dMyOi/xllX6eoyzwXeq4vnxP/p6+V2U5PdsrofBIW6vdNzJij+/ZYyeOH3dCWgnswrM5U2+dCASFVzpizjeIK4KtS5XErEsna98gwGWALX2PCPc+iZ0pPY2AIX3PFJ5X0qU0jEjMsIB5WOJvtoL4q6mu8u1LM4V4SX+leqV9kd9BhdWntsLhZ/hlFqJNoqkhLaKvsE55HpKui8yqjOrZiUJaiC+jZzLpzNMzCCXlCRbmJS6yuVNOVcYn6UlMsBIgDpjNYFYlWdDsaQgEAoECzuY9GwgEAs9ZJDSK3V02YhcvgpYSaTqTsVIEAgS7r2rJeiYmbGxysixBS9DR0Gg7RNwh8djgnyszI2JcWlq0zOKSbalLuUCoePaBiN7I+LgdGB2xXn3N1Skt+qz0sk8EwrKDUMrVKhyczya0tdnjjfX2yNAJO3roUMXRdsCC2W6VeTsEtUJZsbsPI/nrJRI2Ky8tTU2FO6VYsumpKTuksj84l7Ocrvi6grMEZcFajslUnZ2QQJgWkefMg0rA/2o6S1K2pDoaFVHvmZ6yE5xjoDKo0x1MjDpUZ5i9lSsVnsUEbljCYlzly3faX5oZBNU5ZlWOMvlfVDlylsUs51ossjeUIEHhYliu3AwCAiGJw3c8Ujort+xAIHC5YTXvvEAgELhoAaFc29RsO1parV5/r9b0B/KEW6qttrHqKjuM2c7khNv3V0J9mj3wW2yLSB3nASNGzgXp8jBEHptE4nam6627scmq2Z6yDBhxPyFCfSg7Y4PKwELh4LZnAoRCncqLMPo62m2vwusdGLBJCZBKQgkzm45UxtpEhCGf5cCTTSKlG1XC6ySo0vUVzIuU5yHyIjcg/wiLc9VpUbeM088oTN8a1K+WBy1mNfXoNv1yCJnemRk7qnLiADXiYvagU/WWKsysnATF721NfhEHo3qWRcv4qlM51klscd/XDchvMfLEXj51HYFQPIvArIxvzYtQKAfiJS2Io1X+LgKBwOWBEAiBQOCSBQQLkt4m4r61sdEaIV2MllYiTCWAIEOuJuQOzOWsZ2zMslMr7GYk0r6+ucl2ZOqtVZTOzTgKt84GhIGZUIfSsbWp0e38nQCWQVYEs29qyo7pdk7CBlOhswEj7UQ1mUlbf6rWBnI5GxdhX6ww4g6JbVI5tIsI1yvhpD2hnv63wmJNRKe+bFW9dDU3W00FscOofv/kpB2V2BknEXLnstNi2TcmRGwxWmkHJSfgBbcaUNqcuXEiN2MHRoZ9XQHXOCeivaHBUuSDsMrUH+0lpzyPzrAt6oyvYahT+jinoa4u5eZVpzzn9aNr8seWqLNsb1q45ecckDfd92slefBF0/o9IBCYoTg1RYFA4HJFCIRAIHDJAjqEQMC8g9NtO2vqfIErI8arBS/JnIjZMZErbOEnRI5LidYyFC625leICHaKmJ0rgcCYcEZxblI6NrW0WGMl8yKB05BJZ6/I4Xx1jZsXnS3cZl9xj4jksq5hXKR9obAdZzmklfdmxe/zAnq2uAz4u2p+wbpUVtvr662NtRQVyHlOYoRR+KO5rM3ID0T3XHRaecJvEjBLbgrVpPpa6TC4pQWRZ/ldTashfew6NCiCf3BcgnJ+zq9x+BntsCGZEYDslwFCZUJEf4gyVpyUDGZJrEVga9Ky7Un+aGszWZUT6x7IHJB/6s1nLJSmcrMPPEf9smC93GFsgUDg8sS5eNcGAoHAcxZQJUZv10sgdIuQNog0r9ZkBHCmAQtasVU/PD1lg2OjFUfPQb2I3PbmZutm1FfEi3hWG1c58Oy8/m/UHztqlY+mZqsR0SwLkTyI5RGR0xNKMyY5FSjlGQJiyY5ONdavPE2JiK5UBrXVVZZR3OlC3PxPCH4Anb7Uz81bN2JH5dQgcg55PQUiqxMq70PKz3HFtaAw86k4e5AepFuLhMpGlWlHW5ufGF0OkGtIPqZCqy1JRuOnlOZj2RmfAcnqO0KtgZkV5ZeF3JXCQgTMSCBwJgJnG4C6mvxJyb4IupTEe5ku+WwL5kU5pXVuoVA3KmPaACKZ2YdKosTvFWYSAoFAAIRACAQClzQgYrzoWkTMNkkgtDKqWiDuq0Eyej4okXFAxPjYyIjlCrvMlAMj0ZskRranM9ZKPDxfuPdM4OlcXLL2qmrbpvR3MnugOMqB7U2PTUkgiChOQwYh1avN6GlAMITJkWLs2Q+BrwTKLKU044rhT+hep8go5kXr2ttFzMubF0FWhycm7EAua4N6Bnlwrjos3/5T/9pm51wgdHV0WJ1IezmQ1yGV59jCoqd/2VxnBRA65HxEz+4+MeizCcwEMLPS0dTkswiY9iyP9Bfg4epaVukanZ72Q9Mg9ym1Wda3LJ/irM9TQBnp+rzCZeaFNu6+9CyzEggPN1EqAvEjGnxnKD3nIiEQCASEEAiBQOCSB7SHUVsWKndBzubPYDS44LIiUb2ckjs5aZNylQgyZAy7egQCZjTE7cTS754ZSCPPpkTcNijc7c2tEjoVzItE9jhQ7NDkhB1ZmLPZmvyC1mcS76lQShQ+o9HzCjdPsCuDOFkzUWo4RF4gpV0q/20qn3YR8+oKYmc2N2vHxsbs8NysjansCetc5IV041Ii/GslYNiStb2tzaoqpCMncdAvkTK6uOD5XlUaFAHnFkyrjewbG7URCTc3FVI+ujgUTm3RZwIU3inQdWYOJpVvtjtlsTIzBxyYltFzLFouJfoJqG9mEab13OJSYU2B2g1rEVwUy5UDpkWszYnFyoFAIEEIhEAgcMkDks72m1tESDeIENZBhsqRswrAZ43+G9QzB7MzNjQ8XHk3I/mpr6+3LY2N1i1Sx4JczFlWItSVwDPQtWaRtq3ptG0WkU1XMC9aErkbHB21AxIJfYpzQSSy1Ob8bOGCo0A4Vyo/0kyZ4xJ4XkRQU8rLxmrVhYhys4QUI+3lMCmSy+5FmBdxOjG+zkVuEDmQYGYPdohwb21vz6/pKJcfpReS3j89bVMsNib/hVunA+sQcoqnd2baBuX8dGRdb1X9taoNptU2ypr8QOT1L6s2OqznsnP5Rc7VEmbMIrBgeaWyZ5HytNooZ1XgizRzJgK7dyEEituE31N8yc5efqfwdyAQuLwRAiEQCFzygPLUMnrb2mabGhqtXcQIcrbq3YzwX1VtwyJp+2dm7PjQkOVmVjAzEonb3NziuxmxcxKk65nQLn9GBK7DzYsabG1Li9XUlV92zIh778iIb8fK6c/kzHdhOqdQeIUwK1NUs3nld0Z+cwUyyv++HkLXOxcWbUdDg23saLcM6w/KQX6GpqdU1tM2siiZofysFN+ZIEnHepXXtRIom9ets1SlNR0SgYMSKf1KC4SdLVxXC7Uuy+mZ43r26NiYjeXY/NQsLXHFycotEpHMBPiC+ZJ6or2x5oH1JNOzWc87flmoXKO24AfV8RyuCJB9NzGSSMhJALHI2QWBBAJmcqCcmRGzGeStTn7dzKgkPYFA4PLD6t92gUAgcJECugNRYkHsFomEbpFtqBUEajXAL25aRMvNjEZHbWJqhUPTRLbWNzbaFpHAZnnB2zMRCIRevbhkG2pqRaobrZUDxUoIXgLMiw6PDNshkcNJpRNfJ9PHs4FCKpBRiK/bwhe+nwJlFhOZGZHO4n2OIOYIli7d26Z8rGlvr2jWs4hZj8p3P2JH8blAK9w7G1CejKK3iARfX11jN6xZa2vWrq24xSm2/Mcmxq1XnzNK+5nsCMWuRxDvcYmdXomEIQlK4iemVrXDtka1QeWrnNkP+Z1TGlmoPI65UOEah6Zx2J/XbZkyISyu4z+rdoBQ8+vEo+c4E6HSQmUH4gAzozJpCgQClxdCIAQCgcsCTrZFjja2tNhmkfdakSHstFfFPCFeCmFRBGuousoOivANjou6QqYqoC1Tb5slRLqqqp1YFpvbrAZO0RQvJzJvEpHmHAc3LxLZOwVKx4iI7MGCedGsCC++zgWpTgDVZBkvi7wbUymrqUCqIamQ00mlKacEJETWnxdhXa/v3c2cntzi/sshl2Ox9ZT1zM/ZjL5jrnO2oDwRLLUSH9vnF+2FEihXbthgGcycKmBkctIOjI3ZMcSO0nBGoksR4nehptrNjI5PTvhlrjVJOLarbZAvr+cy+UNcTM/O2dj0jE0rzfhgHUJaZc+2p2XXIdBOFZYLBJXhXMEMzuNIBIL+PDU2pVPxIcyYNVk+tTkQCFy2CIEQCAQuCySUpwvzFrkGJ3AiaCLwpwOEqlr+MUkaEQE7nMtZ/+iozc1AX8uDdQibROq3srhU389k5ySAX8h2RinvTqVtvdLMgV7lMD+TtQEJloOLC25eVKsElyOBzxSkHTOpNoW6ARt6kepKi4sZoWcb1DERzZlC2XpadL1Fbpue28DpyQ0VTk8WGDXvEakeULxzKu/yUuTMQP0j0jolOp6nMrpp/QZbu2ZNxdkDiDKLpPdIeI1IdFH3Z9phQuIpuyNjo3ZIbl5/Ewa7GLWmM1avuDF9O2VWiPKW49kxylIOcKgbAoGZBMIu157cZGhhPi8QlFfArAHigDLwsw7KCBJfqCznJkY40hAIBC5bnOn7LhAIBC5KJHSnA9Of9nbrEGHCVGZplUwab7ipmmo7qk9OVeZQskqoSqesu7HJdorQse/Qas2ZEiwoMsxU1i4s2RZ22lnBvGiG0XYJlsMieNNKHzJildlaFTzlC4u2Rn/skPBpa2mpaB40z2zG9LSNYuJSIKLMv0A62fZ1R7re1kkgVKlcykJ5GJia9FmaMT0GMT8bgUAKKEuoclNu1m5Whb+kc41duWmTpSnTCshOTtqekWF7QkTbZzEqlP1K8CeUn34JycMSGuPZGSfpaZVLczrtB6fVSiRUbBmKE3HAlqe+nkCX6vUMaxFcCJRpU1ynDliHwAwCfniOheUsXCd+Zn9KzZv4m2vks4qZMaU7EAhcvgiBEAgELgtAhXAcZNbd2ubbW3KYl/j3qoG5z6yExTEOTRsft5HRscpESiSsS2LE1w7oVXumC4YxXqrTI1sU/NaGBmuEzBYI90lQuEOTE3ZABLRPacG86Fy+2Bl1h2Q2iDRulyi4QmW30u5DENO+GQkERq9JLmWsz7QEwvqqatva1GztKpdKzy/qebaSPTAjYq5nz3b9AeXIDkL1Ss9N8wv2utZ2u237duvo6vI6KgultWdoyB6W6DrILlRKQ3k5tDIQeNQPAuNYdtrXiLDYGQHXIAHZrrbB7lqnHH4m5E2FlmxyNmtjEhisSQDpupQLBC9av1ICxbcoMYfJUHZu1maVb295hEeZ0z7kCL8UzEosC4RCfIFA4PJECIRAIHBZASrWns7YDpHUBpEk3xFmlYDkMwo7VFNtR0SCT4yP2Vxhd5py4HC2ba2ttl6CAvt7YlqtTGBENyPPGyVIMC+qY/1BGSxms9YngXAwN2Pj1SJ9bAm62khWATdSUdo3q5xubG61revX+yh2WcjfhMjsMZXJqP6mgyEpEF03L6qpte62dss0Vti9SHmenp6xw1NTdkTEFmK+bKf/DMBzcyqS2oV52zk7b69ubLKXbtlqG7u7rUYkuxJY8P3o4KDtmpq0UYi0yvSZzmJAwzFjOpHN2b7hEZtWvigXTlXulOirU3ti56FS8Ye44GyCmbl5m5jN+aFptF1mvViLUKd24TMBkP4SeEjyN6NnsooX4Mu3qJV/BEkyY1AMystnFXQ/zIwCgcsbIRACgcBlBUaUMe3Y0d5hrVUiS4yWlhClSnCyJ79ZuZ7FBeuZmLBpzIwqEKm6+nrrlkDYJkLXJD95i/DTA2JcvbBobUuLPnvAwWssMi2Hmelp6xkft0OzczajN3q18rS63FQGz5MjqCXbbbarjF6ovNyxYYOtXbvO7dnLgbMhToyNulgZ1fdkcTHCqEX52VJTZ13tbVZTSWAormEORxMxP8ECcuFMiLnXjxxP5pSDKRHdKpXLlfOL9vrGZnvd1m125datK5oWmUh178CA3TMybE+KzM+LUOeXfD9zQOTHFBbnOkxIPFG2nI7cIaGEUKhkvgRZx7RoUmkalfBiVyJ8Ig6YCWP2oSwIT2XPbM5MLpsn/YKvQ9AziSguFQjMFPn5CZQbIqHwXCAQuPwQAiEQCFw2gO5AHiFXGzs6bV0q7QuIV3seAoCSLVVX2bGaajvICPPwSGVzDBGyruYWu5LdjBi5FeFaDeVy8yIJkA0ipttbW6ytknmRSByE+pAEwnGFPSv/5XJCnnGni5v75ITdfmZF0CGL6xXunUr/67o32nUbN1qmUlqEqclJOzg4KIGQs8maKieg+KxTOrv0F2Zdvn6hgsCYE6E9PD7m6w/G9T1J80rp5h7+knTnKAfIrVz74pI9v7rW3traYW/ZvsOu377dMm1t8lUBemZwaMju7+2x+6cmbICZA+XhbDtKzKSm5xfs2MykDSpvWaWRdtSodtiO+RizGRXKlDJEIAyqbNk+1stT5degsqy0kxRAFLAGITebszk95+WoNsh2p2x76nVTEufyQmX9XU0ZVmrXgUDgkkcIhEAgcFkBMsnOMR3NzbZVrkMigRF7rq8GvDQxMzohd3h62k6Mjvii0LJQuC0NjXZFS6t116WtVqTrdCLBCa/81MttrK2zzc1t1iyCXg4LirdP8R9gn/3avPlIubUOCYlOnJPFMo57UEJs9qtErtfLvSLTaN+5cbO9ZMcV1tHZqbsVQFpGRuzxkWHrXZizOaUlT0CXrHlu3rbW1NqWtlZrEiGuhBkR2r3KC2c5MHtBSSVpOl26qQHSzSg75lxbRXNfkcrYu9ass2+78kq7eedOa1hJHAjTo6O26+gR+9zgCduzMG9zIuBQ8PLUfXVwsq10Zefn7MTUlA2I6JNPrtepTNY0NvmhabQV8lIM/DCSPy3BxToTnsMPC5sRuawlAKdsear43IxIDnGQ1fN893zgVyKh0joEgNkSAsHXIgQCgcsSIRACgcBlCUw7tom4r2X0dmHhFHJWCVAqRmA5jOyoSF/vxIRlC9tQlkMmnbItEiKb6lJWv5A/UZm4ylOzAuEVwWtdqrKtStu6lharzpS3l58V8esbG7Oj+hxnVF7pKh1TrlGArLXAQfqnRPrGle684+/EzVlOBDQ1O2cbRA5vlTh5e3uHfcfmLfbybdttXdeaiiP/YHZi0vadGLBHRPAHyR1EVHEqK9ak9LGWgrzUVdq9SJiV5wHVxbgc223WSFhwbgH780/KjeNOSvecnxHAlqRNct165kaRbtYafHvnWvuezVvtLTuvsOuUBz/voJRIF2FhZsb29/TaF48ds3tnczYiv36ycOH+2YJ1GIgXZmUY3aeemZ1ok/hrVNvw0fu811Mwq7yNzWRtSuXIVqk8l1I5IhR8JqA0XxQ6BF/3aW+YGtGmPC/4ravze+UEgqeNtKh8YwYhELh8EQIhEAhcdoA0Qa42NjbbGpGlaogQZKkMYSoFi0d5cc7X1VqfKB2LlVnUCiErB0Zq1zU22maR/FZ9hwSW95m/h6taWrQ1VdW2U+SxranRR3xPgeKbnJy0HhHHPqVplgXKQpKDJKyM/HXP5OxauZuVvxsz9XZ1faNd467e3dX+2WC3NDTay5qa7a1tHfauDRvtXdt32MvY8YeZg5rK3QU7D/X099nDg4O2W/FNi4Qmi4trlLb2+QU/y4HzEyqeOyDUqC42tbXZbZ1d9rLWdrurudXuVHpuF+F/ntw1KserCulO0nyzvt/e0GSvbG6xt7V32nev22A/uHmbfZfS/oqdO21j9wYVQoU1DwUsSOAdljj4Qu9R+6IEzjHSKFdZDp0ZEJRp1WGX0rymocEyCpuyAZxtAFFP1glUAnf9MLPEm545XWv18w/kj6dPCd+vV4D8uv/TpCkQCFy6qLr1gQeW3wBv3rDB3tHd7S+i1S6mCwQCgYsNUFTI1pFjx+1De560zwwN2Fxdyon/ak6RxSSJd+TG8Ql7u0j1D9x4s129Y0f5vf1FsqZGRu0fdz9pf9RzxB7TG5btJlNlCBrvXsZsl+bn7LXVdfbj3ZvsRTfcYJmWMqcOi5TvOXDQ/u+ep+xDE+M2UJ92QpvQb9IIMe3K5uz6kRG7YWHJNm7eYk0izJzRQLoWC2yT/7GTb5QI6KhL21oR2fXNTfltOFewj3eovAb7++1LTzxhf9N3zL4s4eRnMegZDjlrnpuzu6am7Xu3bLNXPu8Wa17BTIkF0ccnJuzY1IRN5mZtUcJicXHe5hQHczRZpXdhYd5HuJUoJ79pEewmke9W1V+H0top0dCq9NdzmJjSsmLahUUJrKO9Pfb5ffvtQ6ODdq/Cy4nAI3AqS5nVw+tU5dFeXWsv6+qy77z2Btve2uonM7NW4ujIsD3W12e9o6NelqekVm2FdrmhpdVu37bNNkgw0famsjN2/ES/TUxPex7Z8agYPrMg1yRRtaa9w5pVlyyGZmagembGTxLnmZN28VKbQFTUqDwp4TmVZ9UKJmGBQODiBu8btmy4b3zcPrh/f379VgExgxAIBC478FKEuE2JvE6LMPkr8QxGTHkeN1pbY0dEsPrGRm22kpmRSFq9SNb2pibbKhLr4iR/5xQQO65tYdHNi7rb2iwFQS8DFvT2j4/a4blZpYMR+3yaSpEVOc0pvFYJhVsU1ps2bLR3bNsut8PesV2fct/Cp669We7lW7baTd0bbW1HZ35rVaV/JUyy7kAdyxcwL1LqZ1Qmvpc+N9XZ1Kt8NtfU2SYR2/qVdg8S2Nlnq/L8og3d9urNm+1VW7bIbfXdh94i93a5fLoLaVd6v0nutbr+EomfG5Xu7jVr/MyI6lTdadO+IHLde/SofWXfPvv48Al7UOmflKg4V+LAoTbFTkSsdbmyudXaJF5IFymDnLP4eFyEvdx5D94edL0+I+HDtrzseCRPiNtcLuefPtJf1Kk7CEt1AGqrayyjuF0ccAFBoLZTKigcei4Bi5mZRQkEApcnQiAEAoHLDrz4sOs+LIJ9PJe1eZEoHz1dpUDAL6Yz03V11qPPo6OjNomZUQVUp1NOkHeKcIseOqkrFxOUDVvxtYucOJyxjvZ2q1Yc5TCJWYzI5THWDhSIXTHBTA7pmtDzRxob7IgI86RIYb0IcHNLqzW3tlprW/uyaxExb2husdoGpZCR99NBYWclDnYfOGBfFMn+2lzW+pVPiC7lu6DPGhHX9vlF25Spty7lv2aF9QcnQfVRJTFVq/JKNTRaurHJ6uWamputpSjdpLlJecnoXjVippwpVjko7bMqu0NK9xcP7LNPDJ6w+6uXbFzpy6gUzyUtpp6r5hdsjcpmR6sEn0g3S3+5npU4HVa7oS5JU1noelMqo/Jr8t2LkALzC/O+fSkCwU2IyjyLQKitrfOD1XjO2wZCQm3Az1hIxEUxFBbP+QJnRN5qyzMQCFxyCIEQCAQuKyQkempmxg6L2J+Ync3v6lIg2asBPiGRsyKyA0uLTtRH5U4ZyU2gsNeI4G0TSe6qEnETMSvnk2Wq7B6zTn42NTS4eUjZhbUieSOK7wCHtekZTJY4HK04B/zN7jmYGg3VZ2xffVrpHLexMU4oOHvMjI/b/oMH7e5DB+2LuRk7JCHCHvvECQFF7GSUzm79vbmlxVpF7PP28M8+ZsbG7IDS/sV9++xjI4N2jypzSOn3mQOl91yBkHz9gep0QzptmyRqEAjUPWZTnJA8mcv5Kcl5s6mT4WZC+mxQ2trUHjhUjXJlZ6IZFixLKICTUpykn3glSjKZtJrQ07MHtC/f/Uj3S09wxp/75Z4+y7a9QCBwWSB+/YFA4LIChIuTa4cnJuzw9KSNiGSxvveZUNdqPTimB/fO5tyGfH5qunDnVDSK7G9tbrHN1bXGnEDpOq9FEiBy1yjStiVTb5tFqNOYo5TBQjZnfYpvvwgmdN8Xo+ZvnQSuJTMdByQSHhOpP9jba9P6fKZgQfJYX589/uST9un9++zfVIaPp+ssy646up+kY0F/ZDgcTX9vbm+3xrYy6yguJFSuOQmDvgMH7YEnnrBP7N9r/zIyZF/TrX5mNiT2ys/VPHNA5jkzg52ytkoctjTUuwihjLJzc25eNKO2mJgDPQ3ofH40P11Ta816vimT8WcxV8r5jlOz+e11ywkarim/GWZE0vkF2u5L/tkdanlb1JJnSZeLOAREQUQEAoHLEyEQAoHAZQVG/rMiucfGRq1fhCkrDvRMT41lIW5WZOugnj80MmKTIqCVUCOSt7GlxXbqs1HfIXrFgExWLy5Zh67vaGqyDRII1RVMPDiQjNmPw6yh0PeEdJYDZj6Yiwyl0vbk0qI93tdvfRIJi3Nntsc9i1un2VL10CG7TwT7kxIHH5+csIfSKZtUnkhDcgYD/1OmrfpjqwjqurY2q6t/lha7ihBjTkSen9iz2z736KP2zwf220fGx+z+umobLqS9jrQ/gzawEgiNk623trTZVupT9ZDEMKU2ODg15TMJ5U5Sxh8CoUnlx7qFtAg7dTwnQTsrQcqWqSwyL2smRF3IZepSlpY4TODtXPVYbrYCcN3P6UgEQiAQuGwRAiEQCFw2gGBBe8ayWTsogj0OuYJ4FXbzOVMQFgeCYeZzdGLChhmZFyEtC8XT1dRoV4j8t1fpSchY4RYgCbyQO6trbHNjk3XIlR3BVZqHJ8btoAhuX9WSx4/J0krwdCr+Q5mM7RKpP3TkiE0pvatFdno6T7BFrr/yyCP28SOH7ZPzc/ZYfcYmRUB93UEhDfyPWVNGAmSD/t7S0mrt7MJ0gQknZDc3NW0njvfZnieftPseftg+pc9/GRqwz6jkH8+kbaJWaZff85EyLw2VSVplsbG52dY1NXt9Uue0kOm5WZtg/Qsj+vg9CWwRmz+srkV11ipHGRMmh57hEiFQCkQFuxClVC84DgX068Sj9LjZmf5286Ki5wkLcYBw9QXKhecCgcDliXgDBAKBywbQIV56o9kZOzg1aVNLi34ewjMF4THaOiZ3cGbajo2N2TzkrQJaMvW2TQJhrfwzsu8mKPlbTs4ycltEWjeJUGYqbC/JoWH9IveHZmZsWCSOU51PlwPuV1VX2WBDvT22uGCP9fdbf99xNxc6HZit2Ldvn3191y77xN499i+jQ/Y5pfzJ+rRNYt8uYolASagm9uvkK6N0blCcnGvgaynONxBcEn45ibSxvn7r2bvPHleav0a69++zfxrot4/NZu2eVK0LpelUykfui82iziUwGaPM22pqbSvnbTQ0eTwIhOzCvI2rnXDIGwKBtJ+MvBjgv1aJMNYfJM+ye1E2qzamMi+7bkbXWGPAAX0sTgaE5dubUk/Kc6X1Di5CcPwmyoUdCAQuG4RACAQClxWyc/PWJxLZk8taVmT5bEaPWYwLsZr27U7n7OjkuE2zm5GulwPmHhslEDbqs0F+nLgVHAKhWZ9XpDPWLT/V6fLbm86IsB/FxIidbAqk7nTwdOozJ8J4RMRxlwTS/p6jNjF6+gXLIxIj9xw+ZB871mOfmJu1e5ob7UhLs80xOq1wS8vPc67rbYtLtrkubetaWytu1eqQX0TPnMoNcp/FjZ3GuZ8xmxoZsYnhYRuR4DnW02P79h+wXU8+aV9//DH73BOP2Ud3P2n/3HvUPq78flFi5vG2VhuTWKmqqbaUSPK5XJBcCk40SFXX2FoJke7GBmtWuSc1xa5FIxJ4mBdB1k81E2IAv9oydbVuXtTIGglhTu2V065n5+cqmgm5cFAAmVTGdzFK6sPXH+iZU9c75EE7wqTNdy6q4CcQCFw+iLdAIBC4LJC87E6IWB4cGrTBgh13YhrzTADhw3EgWL/+ODo9baMir5CxcuCk4HUi/9tEmNv1JGYe0DxSwO4y7SKUOxsarWuF3YvGROoPIhL0FKY8EPTV5MBHj+VGRDh3iyA/0ddnfSLW86eZRZhRuvZUV9nd9Rl7tKnRxkRWF6ryh3eVlh3fILscwtWtL1c2NFiHBEKV8l0O+M2KLPf09vqi512PPmqPPvywPfbwQ3J8lnP5e48+8oj7f2jXI3bfrl32VX1+Wtf+5bHH7J8PHbR/HR+1jyqRn2vI2OP1aRvKpNzMivriHOPz3flRNPWqT7Z4bVeZF5sDjc1IIExOuSj060X3AG0iJaLe3lBvzRI2zAMgJ5k9QCBgBuRbkRJJEZLFx7QJDoojDEC9c1o4swj+nF8tguJ34aDyWaKuQiAEApc94i0QCAQuC/Cyg4YNjI/ZEbkZvkDMnuH6gwT+ElU4gyJjB0V2B4aHbb7SAmARrzYJgO0ib10IBF0idsxRMiJu3b6gtcWaK5kXieCdkAA5PDNlQyLtYLUzIPhmxH9WBP9oOmWPzUzbfhFzRuFXArvnrGtvt6XmZsumam2psE1rOWHFFVyt8rJBed0qocPZBZUIJwT3hOL/sgj93+/dbf+4b699eO8e+/AeOX0v6wr3/mn/Pl9sjBj4SO9R+9cTA/bR6Qn7xMKc/bsye29dre0VwR6Qm2EEXmlgITKzBlVnV+WrwsLigjXV1thVKjsEX7IyZV7tbRQhOSWBINJermRYfMzaAc4+aCrMvtBMZ7JsbapnaLdlyp92iEioU97TynMyu8T6A5wLUrlSIFJ8gTKfYV4UCASEEAiBQOCyAdtCHpucsGMi8gs1tU6MzhYQZV6k4yJlR+ZmrVeEd3pmJn+zFIovI8K3ub7B1ktQ1Ij1MZ7Llqct+nub0rROAqG2knmR0n1E6T+qeNg9ifDOJAf+wtcDY6k62y3y+sRAfkejhbnSTVefBuT2rjVr7Q6JlvYCwazEryGYSIQmkWP2/V/X3LKiedG84j0weMI+M3TCPizR89GFWfvYwrx9bPE0zv3M2ScUz6cU3+dqquxrmZTtamuxA12ddry91cYYtVcZ1at+UnLF6yTONyifKqWtTXV8RWeXzyBAyxEJk7M5G8vO2IzqsBxZJ5GkM11dYx0Sk/V1KX92XuFlc1mbU5mt1G5Zd1AvUVdbmD1wUyQEgv7250qEBddYi5GkL3YvCgQCIARCIBC45AE5YrSa046PTIzb8VzOyVD50wPODEkIHJrWLxJ3ZHLSRsfHKpoZ1aVSvgh5c6ZeRFpkW8JgXpSyVfe26l5HU5M8lTHJEckbn5iw/XI9ChtzGUaIzzQHPosgcXCUcxGmJ23f8WM2NjySH6IugzoR/Ku7uuylbe12ZW3KCWfpFq0JvEx1f/38gm0XueUk6NoK5kUAIbVnbNQeE+E/IAFyRHk/0tpih0X0D/NZziX3VIZHmhutt7HejouAn1DZTapMFqvz6zLo3CibxF0oUDIIpfqqalsnct/FSdD6mzQsLC3a8PS0TeRmfTFwWTADoHw0KT8tyhcHqxEm4pbTk2crCQuBNs46lwa1LWYS8EV9YV7EYnyfKSiqO/7mGn6rdN/Fgf4OBAKBeBMEAoFLHrzoFkSUhkZHrXdq0kZE1BhJPVcvQKd6IqaDcntF4vqGhmwhm/V7pYCIrW1ttR0ixF1KA3StWoR6A7vdiCC7eVEZ8rg4O2cnlP4D01N2Qt852+CZgBkPnh0VAX1K8ew6ccJ6jhyxOaW7LOSnvbnF7ly33m5raTXJFwmB/EnJpWBuAQGyWZnarmdaJRAqEk7leUhi7Unlp09flyREFnEZXOb0Dr/KgztGyxUPecO8qU7OTYnyMV1wLKjMuuobbKfKq6VoBmVWRH1I7W96fi5/mnFZVLt5UKvEQYM+8cVaGc7uwLzIZ3DkygHCX6d2xOFoy7MMemaJGSI9U648eAbnJydXTFMgELjccK76x0AgEHjOAtozOz9vR0dGrD+Xs/laXYFkiRidC0C8WP7Kdqf7F+asZ3g4v5tROYi4NUsIbJfbKP8cnZWem7fNdXW2WaQ6XUQoizEzM209I8N2RGRvUmSOPD0TAuxpVbbnFUaPxMiumRnbe+SwjbIWoVJ5iIDv6FpjL16z1q5W+vz5Er9OWVWmzIpskZ+NEkH1zIZUAKdBHx0d81OoJxVWvZ5Li8ymztDVLeQFAcLkmZbJuQTlwKJgdqK6sr3DMio7xBTXsxJ5I2oXMyL75WZ/KNFFideGVJ11NDZYWs/ih7Y7M5PNL2ouJ7gUFoKjVuIAEyMcz3ldq2zYvWhBYSCSi5GYHHF9Uc/7+QeBQCAghEAIBAKXPCCOWRGkQ5MTNuijt+dm/UExIPqzNRyaZtajeMYmKwgEIVVf72IAM6PM4pI1iuhuSKV8h6NK5zKMT+VPT+4RgZwWkUvWPjwT+LPKPnb6+5n1GB3J72hUYdYDpBsb7fmIhJY2a6+qdlJZLBEw7akVWe+aX7RtDc22trWt4u5FYFyC58CY8iPBk1NdcCr1ua2RCw/oN6ZDSLwN6YxtbGr2+uQ6gmpComhcRD8ngVB2FoA2qbbQqPrtbFRbkBjA1xwCITuTFwil7VbXKDi2KGV9SzqVdpMhh8JiJgWTJRcfJXG6aZHC83TzTDnxEQgELkvE2yAQCFzSgE5BZkc4QXhmykb1d3V1frvLcwlepgsiaUMK+aDEwcD4eN60owzYa963O61v8PMC1ou9bWlotDZ2/CkjEAhnyA9Hm7ZBET5G/8/m5U3eeX6+rtZ66zO2izUAx3ptcqUdjUQkt7a320vXrLWrREKh/rOQ0wIYJa+bX7C1Egmbmhqtla1aK0HEtU+C5wkEm/wjLs51fTwrUCYg3E2qw43K/1rVZ02BgOckTFmcnFtccKLvM1gloAxqJb44OZmFzTyLsEBQ4BZUbqdAfpz9y19G9VJfmIHySxIW7F6UfC8FaeXUZW9zOMIKBAIBIQRCIBC4pAHlwaSjb3TU+ji9lmvnmAcRHFtnMgo7JrJ7aE7xTYxbbprYykAJaBeB3CZR0C2BsFOkcLMEQyMmOWVGcTlE7Pi4BILI3pTCrzkX6Vd6mUkYq0/bUxIKjw8O2vH+/hVPV64Xab2pa43d1dpm60UoOegroblw3kZ971b6ET9pCY9KWJzN2WHWH4gwT+h7TWER78UOSDg7Aq1j9qCxybeIpTbJ27TKdWh6yuZUUMsj/EXgWa7zDFvhZurq/Nk51XlO7Yn1B77AGFeMpDGr7FmgnErlD1VzSCBwCJ3PHOi50tkH/05aEAll0hQIBC5fxBshEAhcsoAOMR4/KWHQK0I6IsLEiCzE+FyDuHihYmY0UFttfTPTldchCA0NDba5tcWuTKfs6ky9bRChrBM5LIepySnrUfoPi0ayvSkjy2cLLxsRx4XaOhtIp+0JEdh9Egjj7GhUCYq3u7nFXtLZZdfqGc5uQCAsEJj+7pDbXpeyNfJTWyEvYHx6xg5OsF3rnM0pT+ciP88FMDOAqdQWtrFVndLKEgE1pTY4NDlps8rzKbnVc0u6yGh+u8QVC5T9shwzBzzDQ5gluUgogu/YpDbB+gMWN/tuRbrupyYjKnD6uxRuWqTrfuhaMoMQCAQCBYRACAQClywgSrzkRmZm7IgI6ZQoly/yLEOYzgVYvLsgotVfV5c/VXls7NQR3wKqRea2iWi/auMmu3PzZtvQ2eGmR6dAaeVQraPTUzaor/PMIOTvnDUoGwjmhNL7ZG2N7Ro8Ycd6elY8XTmVSdtNa9bYHc2tfrAbgosNXREbHYtLtkUCAZLro9LlIH8DY+O+XesA5FTxXxrUtMoWFhb9FOltLS3WLfHn4kkupzyPZbM2pnbIdqWnCASVAWpAVWsdEo4tEle0Gp7PSljkZnP+vSz0LGceZPRMKpWfdfA2p3j4m/Z+yraoesbXH+hPv4M4IA2BQCBQgL9LAoFA4FIFI6QD2O9PThpLcDEBqUTazxYsCIXwDotwHcrOWP/4uC2I4JWF0rGhvd1evn2n3bbzCuto7yjcOBmsPzg+NWmHFM5kjdKOOc45TD9pRnT01Kdtl0TI7mO9Njo8XLmMlO6u1la7o6PLbqpv8B2EEAn1IqTrlbb1jY3WWGGrVjCvfLDYer/imoARQ1YL9y5mMIuC0OlQ+Wxpa8ufZyFQiuPK8+i0xMEKZkIQ9rRKolUCrLFgJsThaIgDnK9bKFOmhMfMQ6MEArsXEbLHofogPYTL9+KZB0LxXZS4F7MHgUCgDEIgBAKBSxIJlZqenrZjE+PWm8taTgQNQny+4HGKeGFm1CvizCyCmxlViJMFpRu7umxtZ2f5E4f13IzC4PC1QxIK0yJ0mIacyxc35lYQxam6OtujdO9ip6SjR2220voJoSaVths6u+yOtnZbB8lcWLTm2VnbpjDWKy/pSuZFi0s2obw8JcF2UP4ZvYaoXgrgsLsG5X9nc0veXEytgZxBzNnalFksiHjpOgDAzkfMAjBz0JwW0adMdX12bt5yqvf5+fz5B+XakQsECTPaEmZG+MC8CIGAeVFZ6BkXDYon1h8EAoFyiLdCIBC4JJG83IbGJ3zb0VH9zWzCuRx9LwcIL4TvuKjagalJGxXhZteespA/9q8vu7c9UFrHRKiPcJjY0qLNy385gnm2IHbIIicSPyIh9eThwzY8OOjmQGWhJKxtb7M71q615zU0WEr+GnOztlXktkuCp6ac2BGW5udsQOWxZ2rC+vQMZXUpjF072dYnuw9d0dZh7YX1B2BuacHGJLZYB1NJ3PE8W5G2MfuissMPO2/NZLO+xamHVabd0m5qJOoQFOm61NNiS3450Zq1B4vl2p7uIziWBcJ5aFOBQODiRoVeKRAIBC5uOOkVEWL2oEcEjcPRzge5LoW/VBUP6wUOzExb/8iIzYs8PxMszOUJ9eHsjI0gJHTtvCywhlCKhk5m0rZPaX90eNgO9fRaVuKkEqpFhq/uWmsv71hjV9fU2ubqWtvY0mKtra1+WnQ55ER4D6k8DkqEYF5EfVwK1JQaqdZ/7amUbVYZcAIy0gpqPjM3bxOzOX1WOvtAOkwkPqWyYP0BuxcRHmsVplmzsDDvZkLlyglxWSf/rD3AzAg/tHkEqYuFghA4BQqPODg92U2MAoFAoAQhEAKBwCUJyNKcCPaRyQk7lptx0g7ROt+AesHNpiVI2KXnkAj+lITCM0FWBPHo6IgdwIa9IHDOB52jrCC4CyqfgfqUPb60YLt7jtpQf3+ecFZAp8jwi9dtsDe1tNqdnV22ef16ayjY3pfDqITa7vFx652f83UP1AZxX8ygdJLD0dbW1vn5B5gauUBQ2U1IFE3Mzvp2pWXJukqAMmgQwe/Us2kRdnwhEHISlix8LitsdY26qVWcmXQmv9ZAlzErqtazCAR/rqT+8OezVnIuDi7AbyIQCFx8iDdDIBC45MCLDRONYZHRwxNjNjiXH8G/EC88qBwuJ8LXu7hgBybGbWxikgT5/VVD6Z+YmrKDk5N2XOHMQewKt84HSDPrMyYyadubTttjw0N2pLfXZlaaRairtau6uuzt23fa66691jZ1d1uNyHFZiLQOTE3aU9OTdkIkFvOWMrT34oTy0lJdY92ptK1pbLJUgXQjCoYmp2xytrBQvZzYkt9MKmWt9Q3WpHKvE6mfV93nVF6zC/NqNoWFzaVAIMhfqqbWGhAIfOey4vT1B+WeKcCFMjMVMXsQCAQq4EL0l4FAIHBBAe2BYPUMDdoxkezpFcjSOYeiYjSeveWHxIAxpzkxPmZLK2wdWg74H5yYsP36HNb3c3I42mmAQGCb1gGJhKeWFm33iQEbHhgoT2wLaGpssJu2brWbd+ywjra2wtVTMZfjLArlR2JtXIV0qZx94CWjvKzNZGxbc4s1Fs4wAFm1wcHJCZtR3n1Ev3A9Ac/imvVMZ1OT70IEWHfA+QeLugvRP8U0ibDkCDOlZzj/wMOW32WBkIgE+TkJhIdDJIRACAQCFRACIRAIXHKA9mTn5uzo+Lid0OdCdU3+4CgI0wVCjcjdtAhYj+I8rnSwG9GZYDabs2NjY3ZAhHpMJI8VCOebUhM+nUK2tsYO1mfsyclJ6+vrs7ksG8RWgNJWK4LKCb4c0lUJE8r/YYXXI+GRq9Yzuna+83MhwPajEHh2Ltre1u5lwNoD3JTEIWZVWcRhpbanZ5tVdpgXsQUvUmBW5H5Gzy6qrMqZCQFmASjzTDqd37oXIA6YnZF/zJlKTZo8LDlmKFh/UHFxfCAQuOwRb4dAIHBJgp1jDo6N2ogIE/bWF1IcgNrFJcsq3qPiZIeUjjGJhDOBp1/PHFP6IdRQ7wtBqGvhlCKOfQ0N9rjE1Z7+fhsdGXEiezYYmJqyvRMTNgR5VfgVjlG7qOAtSvlJzy/YRpXXxrY2nxnh+oxI/rDqcFoCj7UI5QBB5+TlFpH8lky9d8iUMrMHMzPT+R2IyjyLAGD2oCGTsUwqv2OU+5J/ZoFcqOnTZxCK4OsP5Jg9cPMiBEMgEAiUQQiEQCBwSQHKg4nG4MSYbw86IdLkNtcXEKSBGOcV76Co28GpSRs4EzMjpf/ExLjtm560YT2PudKFyoEvdRVxnKmrtX21NfbI5IQd7e1d8VyE04F8H52ctL3ZGSOUqqpLo+uBzEPy16isuiUQmhvyJB+wremwRNG8F6eulhJ9lTHtkm1NWyUO6us4OUFVLyGWk6iYZearkpmQwBXOPkixlkB/e+jy7ztSKdxyC5u5Rnr9xG59lqQoEAgElnFpvKUDgUBASIj5dDbrpxj3SxxkIUxnOfr9TOBpESHLyh2ZX7BjItpZEcbVYF7p71X6D4hQj3lAF3ZBr2+lqnSfaMjY44vztlcCYWRo6FSSu0pwWNwBCYSDCouzHBg1vxTIKWZEbDO6ta3dultara4gfGhtk6pDDkfj73Knd3MdIs/BaM31GautzpdJlpOTJQ44kbtcGSUkv1pxperyZl20DYQB6w8WeZbPgt9i+NoDwi0IhEAgEKiEeEMEAoFLBtAhTHE4ufbw2JhN6G/fLedZEAgAc5NZxd+zuGCHxsdsXGk6LcnW/cmJCTs8MW5HRfRyytWFNsehY+BM3ul0yvYr/Q9KHOw/etSyStcZQ2V/XHnfOzluA/qb3FdeqXDxgHxAuOura2y7xMG6xia/RkubUz7HJA4wE1tQHZYzb2PdAtfbGxqspb7B2y6+ZiQKZ+dm86ICgl/yLOKgri6/MJkFyr7YW36qFU9ihsYOXqXw8HUdUeMCoUQ8BAKBQDFCIAQCgUsGToJElvqn8yPWsyJBnDT7bIGYF5SGASXsoMh1/+iIj/CuBPaxPzE66v4HRAYZScau/EKjiiirqu1EXZ09IoHz6LFeGzh+3Mv3TMDuRfsljPZJtE3pWUa1L4WOh1IgH20qo61NzdaRSedFg9yU8jyWzfkuRpgJOckvJuT5huqHo7E4me1NeQ4xwY5HnN/hMwXu+WTgr1YEvzGTkUDIbynrdaJnEAgIC/+OK4KvPVCYrP/w2YPi9AQCgUAJLoX3dCAQCOQ5lxwLPDHnOTabs3ldeTa30/QXrMjYeF2tHcpm7ejIyGl3M5rLzVqvBMKhmWkbkbhhBuTZGnGvUYHOpOrsYDpljyFaentt+kwWW4uksnvRXgmEI9SH8lKJ+F5sWKyu8kPN1orcb2lptbbCYmEWJDN7MDmX9dF+RwlZl0xykt8sks8MQkb+GPNn96JZtV/W0PgORDxX3H4h+LpOvdSnMxK/7JUl6NqSBAIzBCfHRBAFUcY6FsUZh6MFAoHVIN4SgUDgkkAiEMZErHslEAbn55ysPZsvOY9b5GxaAoHTg4+KKE9OVj54DMxgHiXXs8DhaCLTzyKbrlkS4RShHKxP+bkIT/b12UBPjy1JxKwKc/PWL2GxW/XBehBGsS+VTgdC36iy2SSi3lFf7yP33gbV5kamp1wkANahFMMJvK6xPWlHY6OIfsoFINulIm7n9UkY5U5ddnGle7WKK63nfFaAG/hV+bL2wGcPipHET7iIA9yz2agCgcBFgRAIgUDgkgAvM0hW38SE9YqcMU7PdzeVeZbgC0f1uVBVbQMiZUeUrqGhIVuqNIuQzer+oB3Q/X7IoP49my9p0s5SWbZrPdSQsV1Tk7bn4EE73ttjM+PjviaBz1KXlcvJDfb3+Tape3NZGy9s1XopdDo0qcXFJWutrbMdzS2+A9F84XpufsG3Nx2fyT59wFkZQl6fSrlASKls8TU/P+/rD1g/4DMPpURf4Hqt4kql0lanuD1U2pie8XLV35XOPiBczNWM9QeBQCBwGlwK7+pAIBDwl9n84oLv/tOfy9lSqg52K9J06kjshQIUjx2BcKPplB2Yn7PDx47ZsEjz/OSkzU9N2Zwcnwv6Pjo4aEf6+uzg9JSNiFBjClI6An2hUSMijFAZrM/YbqXpQaX9/qeesgeeeMK+sXt33u052T3A55NP2H179tgDfcftyNyc5WrzW7U+u7k5N/BR+oUF60xn7IquLl9DwOLfOepZJH9cQg8zIR/ZL4ETdvljcXN7fYPV1dTmFzbL/7QEJOsPSsWBx6fnmDHIKM5MJrM8e8CaFRYoM6uQb+4nx0n7OWX9QSAQCJwGNd3vfvd7C3/bVc3Ndp0cePa61EAgEDhzMDo9KXJ295HD9vDoiI96V0FuYVHPMiuFks0pPWmRwPbpaVvU54hI5DGl8/jIsB2T6xsasoPHj9tDAwN2n4RETyq/FeWzTaqTuBeUFrYonRQZ7ZnN2VMSMY9NjNujY6P26PjYKY41C49MTdqu+Vk7WlPtuzldCmPXNCf6x4xI+y0dnfbSrdusVYQdcDhaj/J9jJkU/V2OinNoX53KYr362m2dXdZQJ4GgsKbUdkdUbpx/UK6+ERasOWhqaLSWxiY//8D9yX/17KzHhTjwWTP5TeACgVkKxbmUSsUMQiAQWAZvCr0VrDeXs/tHRk461LHq1gceWP725g0b7B3d3f4CXHmfjUAgEHjuwEm0yNHB/n77s8d22ZdHBm0pnS4IhKdfeM8WSAHkel1u1m7KztrGdMrS7FzDLEEB1Zy8PDtnvSJ8T0gc9Ik4Anw87evZA3kgRWmVc2phUWla8muVQJoXq6otJ2LKSdCMsJcjzBcbfJtQ5WmziPZbN2+1t157vTWLeCMaTkg0Pdzba0fGxmxGpJ1zCYpBebFQuFV1f+26dXbdhm5LKyx2OxqU0BoYGnSBcMqskb5WVUtYiOh3tXfYmrZ2Fwvua2bGqnFq5+XWLrBIv0piYgGneEMgBAKBBLxDmuTuGx+3D+7fb7NF749L4X0dCAQuczB7MC1CdpSR+FzWsvr+XBEHgJcwaRwT6X+4Pm2f1Zv332Zz9m9Ka+I+oe//Lpr5ULrOhmvz5M+Fj9xzAaQDkTNRU22DSt+ACOoJ/X3CP0913B/U/SmJAyfGHsrFDQi4CyXla3Nzi21ra7O6AuFGCkyJ3HP2QaVZAJ5llJ/D0drqG/JnHQhZtd1sLqdCFpkvFQeKk5OYEQS1NbV+9kFyOBphIYxp577GoKhzB4TFjALXOY07zIsCgcBqEW+LQCBw0QOKNiGSvW90xIYX5q1KROq5Ig4SMMI7L7I8mKqzo3V1dlgk+4hIW+L4flQCYlCO8xueK8KgGL7ommIlfSKbjGrnPyu452g+njGUGbKf1n9bGptcJEDyoeW5hQW1wZxNz8/7gmPWKJwCL78la8lkfIEyZYOvXK4gEIRKa064nlbbQSAsQ/FwRoY/o89SJPXgpzKHQAgEAmeAeFsEAoGLGtApRkmHp6bswNSkTepvRlufi4BcIxRIHYtKT3Eick748t6fkyBtUNTVukupk2GhL/lpUqvb1NBgaxsa/TsCYUokf4TZA7aGdc8lhJ1nVccZCcC2+npf2EzbnZeQmJ3Pn31wyhalAHJfuJ5JpaxO4hJwpUrPYMbkQkyuFMn6g9jaNBAInCkupXd3IBC4zADlwc1ks9Y3OmrHszOWXVysOAr7XAAp48W7kgs8N7Gk2mMdwJpU2tY1NlljgeSDcbW9IXamYn0G7a+4DYrgQ+jZorSNRcaZjIsnrmGONLcw74sDy51jUF2VbxEYarGDUaou5c+xQxICgZmKssICcF2iZIlZB30GAoHAahFvjEAgcNECCobjUKqe8TEbgmwhECBGz1GXN9Op7Mo9E+654TjELC2yva2pydaI6CMCdMevj3LytQTCwtz8KfXIP9YI1IjsdzY2+gnKgGcxLUIk8I21Ar7OodipgTPzkKqts3Qq5bNMDmYc5BbkSp/Tf+6F676oGoHwHBbNgUDguYcQCIFA4KIFlAdCdEziYO/YmI3qO/b78yJGUK5w4c6ZU7vKLiwY4/c729qsq77eD0eDgLP+ZUQidQrCjomR/GL3nzjs/xfF2TEta8/UW6OIPhQe86IpPccJym4mJCFQ6iD2mBU1ZPJnJjjUvpk9wCwt2c2IWTPWQ7iTIHBTJF3zlRBhYhQIBM4Qsc1pIBC4KAHdgXDNiih9+tFH7UMH9trBdMrmdaNWBMpfZIHAOQIkPzszbddKGPzYzc+3O7o3+ch+Tm3tyMiIPTrQb8cnJnz0npG34ubH2QccaNaVTtvtW7fZJgkMCDtnHxzt67Pp2azVSTQwy1D8oHN6/deQSltHc4u1NDX7GQqco8HWpo0SAniZ9xmIp0G6EA45Xec8EGtsLNwJBAKBp8H7o9I2pyEQAoHARQlebBAxRl/vPrDfviyCNtVQ73eqF8vsIBMInAXYJnRpNmc7Uhl7y5VX2baW1vzuRepQORytZ2LctzldYnvdEnWKQODc4/a6lF21dp21ZTJuljSTy9qJkWEXuSlmFU5+zBs5M2T1EgitjU1uYuTrGxAIavcZBIK++65JReAaAmFOooQD6hR44U4gEAg8jRAIgUDgkgQvN8hR/+SE9edytuBDrlwvZVqBwNkBsyGMedpq62xDY6M1FEg3RH9KbQ9x4OZFC093sAmqqgs7GInQt6QzPgvAouT5hXkJXD0nQevEv4xAQDXUKk52MCIMh675IWz6xJVr7fglzTh9KVwNBAKBp8ErJgRCIBC4JMEIK2QLl5cHgcD5gY/MyzndhngXwDa7vjhYSD5PgrxyIgTrBFwIFIBf913umWIQZ9FzjuJnS+8JfqXM9UAgEEjAGyIEQiAQuGQBYWM9QiBwvkH3iSum9HSyiauExH/p/MJqKXxxfIFAIHAusJJAiHnHQCBw0YNXGlbYq3WsUDhX11fzTOIvIZflniu9X3yvnCsNo/RvXKX4Su8X+0v8nKkrfbY4/HL3ir8XO+4VP5s8v9pnyvkrvn+6ME93jb8h66WCgGtJmDji4Fqx4xoofrb4fikSfzg6a1zyXCAQCJxPhEAIBAKXBIqJ1koOFH+WXi91oPhzNQ4Uf670dyUHkk9Qev90DpT7e6VrZ+tAues4sNL3YgfKXS/nQPFn6d8rXSt1oNK14s8LhQsdXyAQCCQIE6NAIHBZYWFuzk+sra6p8f3isdNeWlz0A6f4rNY1vy4wWrsgvzzDNZ5J7LrxO1fYvz6VTuev+f95JPd4bi6Xs9zUlH+C2lTKGlpbLV1X588wsjwzOWnT4+MeZ0NLi2WamPi1/BaWhXR5/ALpJ02khdN5ORCLa0m657JZy01P27zSgH18KpPxMNlKE+RmZiyr9HDfbebl2HM/09jo8SbxrAaefpWdl6nCID3kYUZxTI+NeTkRbn1zs9+nnClT/q5hr/4CkrImbbNKO/kjbK7jL60w0g0NboufXMdRduRlZmLC01Cv9Ncrr6wV8LRRTyr35fzqO+VG/BmlibQl6wLwx/06lVcSD99JM+WTlC9I/HKNeLlPvRISI29sMTo1MuL5qFX7oPzZhYgwORgteZay9nzoO22GdBEe9Ucc+CFsLw/Vk9dRoSwDgUDgbMC7p5KJUU33u9/93sLfdpVeOtfJgae9BAKBwMWPPAU0Gztxwkb7+51sQQTZUWZWRGy0r8/Gh4Z8S0onovKLGz5+3Hp373bSBkmtE2Fzkicie3zvXhvRc5B9tqnEP/6Io//gQSeWqfp6Gzx61Pr08h0bGLDxwUEbk4NUpyF6im9CRLLvwAEbOHzYxvXstMguxBBizHeIJoSQsIhjSi/z4WPHLCtRwTXIMXlCACAOBg4dckc6JpQn4pzX9RSiQx3AYE+PHVPayfPU6Gje3/CwxwmRTUhrMUq/A65B6pMwkjLKqmzI/4Ac1ycVNiQXoULeKAf8IkaScPlEJPXt2+flMKE040g7oqFGeatX2BwElggESPWI6oeyG+7ttVGFO6mySsKuVT6mJQxOHDliA/IzojIiLYQ5rTS7UCuQbdoD9TQmPxnVf11B9FF+1B1xUTYAsYHfrPJCWVH2lHu92gHpmtL1fupTdUD9UQaQ/TRpUhmTf65Rv8TD6cjTyjvpnFNeEQqEOax6GlS+yKPXkfLmdVRoN4FAIHA24H3FsFGv3k/3M6DBgFEBIRACgcBlAegUr75jIvuQY4hWU0eH1YukTYqc9ej6oAgaJLZtzRon4tiS773/ftv1+c876WzfsMEaRVIJZ1IE89EvfMEO79plbWvXWnNnp6VENKdEHnlmz333OQFt0fVDjzzihBkwEgzhg6RC6CH4R554wkUI95x8ihiKtToh5Tn8I2aalV7yMaTvRx5/3IVDi9IK4Ty2Z4/nh1H7Q48+aiMSEIyUA8jzkBwj68DLQP4RKZBUyC1ihvia2tvzo9buM4/k7+JrgLTMKc1DSu9xEXuIdqNIMuV7VOlDwCyI7EJ8iQsCTb4h9MxaUJ4JzaVMIcX7HnjASTplxzM8DxlmBqIR8aI4SAd9FOR7n8qavEDw59XJQcoh9Q1tbdYkR9kcePhhTyN1SFj442/8NJJfhclMy2GV23GJAcoA0cfMwlHVza7Pfc5nRtbv2OHPIc4Oqd4RiaSr56mnvAy7Nm/2GZ8DDz2Uvz89TdZcRCJ2EJ6Ei+BAQBAPdZJSPMO6T14QQ8xIER5ih7Kk/hB25J08eZpL6igQCATOFLxDKgkE+sBAIBC4bAABx5QHQsxoLi9HSOOsCBnkGtLHi5EXJ6O2kEEIp49qM8NAIALkdUbhQPYggzMKl+cYpYZo9us6ZkUJ6UcMrNm61TZeeaV1X3WVm7tAbBNyzUm72266ybbdcIOtlT9GiTFDYXaA5wEGLqQXMgz5Jr2ET5oZxSdM4uQ7o9Vrt22zzVdcYZ2bNvkIOESTGRHyiinOOhHerddea1uuv942XXONtSKMCiPTSTdBfouJaGmnQRoJb4qyUycDwSVfpGOD8rpF+enWJ2QYcp0VaSatmNAUg3Ag7pBqxNbW666zLXKb5dZt326NIsbMQpAu0sPo/eHHHnNR0dLV5XFsVLl2bNzo5XJQomBUpJu0kRaI+AaVhedXYVIHCK7EvMi3IFX4hDukOuc5Rv2T+kHkkGbaDQKGNkRZkR7yDqHHP+IO/wgg0rNZ5Ur5UvcIBPwzi0K9EjczWImhFeGQdszJOiWe1u/caSlmsxQP+eI7gjOpo0AgEDhfCIEQCAQuKzAyzWgwZJpZgDERbQhrMpqejMwye8DoPWR86403OilDMOREcgHkrnXdOieujPBDvgeGh/0ZyDjX0/Wc7Gz+CUHcKrK8Q+7qO+5wUstoOqSQuDHNaVN4G0Tar3nRi9wvsxmciAsguRMileNKb06O+DG7gdSSZuzcfXRd15kJYLSbdF8hgrrjllusQ4TTxZHiY9aC+IkPUdC2fr11dHf7DARhJaCDgPSeUN4OP/64j/wjhCiTBJ4OPYMAQnBB9CHRzHgQR+fmzXaV8rvtec9bXofg6zxKSC5hkhfKgefalSZmZloLn8wecD/x66Lt0CFrlt/r7rrLdij87TffbNfrbwTW0NGjXif4xW4f0UF9kV/CJr/MdpAegEDokpDCH6IDAQaJx3GN9sIsgH+qnhFwCBevI7Ub8otgxOyMMHc8//m289ZbPS2brr7a69MFmO5RZuTF61TPUKcuGJQOwqKcuiQIuvUc7aaTvyWAEHGURVJHT9dCIBAInFuEQAgEApcNEgIG6YVcYvqz/7HH7IgcI8WQv2rdB4yGQzAhfjtFsCGJmLRg544AgJxBEjEryYi8Ypry2Je+5DMOEEfIpthgnviKEEIMESYe9sxMfqZC1zA5gbwzOo15zdHdu/1eSgQaIq2H3dQEEyRGxffv2uV/u12/wkoILnEU/nDyyVoKSLjTcKWBEW58YPPOugHMXjCNgfhjRsMMCWkgNPx52HLjiod8ffXv/94e/sxnfCQdEVDaeRA/1ymvNVu2eBykt+fJJ320nbz7Il7Sl3/An0vg6Zdj5P6E0oKZFKZXmCpRpr5YG39yLPJlFJ5nOiD7kGb9TV7b2tu9TkgHsxWIFeoKEUc+Pb9KE2sImO0gH9zHUceYHSGifKZDn+QDYk65UfeUEYKS2YBWxe0oiBtIPiZNrUrPhp07/RazEcyoYFKEIKSN4Zc4KP+DDz1k+5VXyolwCQuhRboQLV6/hbJBpJaWeyAQCJwPxLsmEAhcVoBUQhohaIxCj4t888mIsduoi5Bhhwkph/AxGr9RBBHCx4gvQgLSjz8nqN3dPrrLqPMhEWKu852RbcyG8AO5ZfT98S9/2R756lfdpp2wGR3GdGTHzTe7qIBI94scQ6yPScAgZHieT9IDwYSw8zciAlLL/WXob0QFeekREX5cxP6hr3/d9j34oOVEvJkpgARj108YkNlhOdJOGUDOi0EHQTyYUe3/xjec0FJuLnryXk4CZDotYo55UPcVV7iQYu0DNvk8S7pAMhNQjCQf1A0j9EMSMIgY0paYhOEDRzwQbQQHpkN1epZ5Hc4pQCS4XX99vQsWHPb7kH1Mg0bIrxxxUK7FYBE0ZkeYbXnZSFQwWo+ZFGEiVEgP9Ymwa2CGSGVBPlnDQPlRXvhFPHq9ifTzDKLkoAQp5QfRx5yKNHidyg+Cz+uU9Ar8Tz6ZXcKRX8og1gcGAoELgRAIgUDgsgIEjFkECDy2+WvkIOnJwk8I/qzIGKPYkEpILWSR5yBxjDz7KDCkVIQNIgq5hzBiooOQIGxIMMQRQovwIAxIcq8co9mMMm+8+monpSyK3iaRgFAgLRBj7OuZsYCMI1JY0MvIOOnFRAZTHM+P7heDeNmxyHdf2rPHHr/3Xp8pwRSGNQmY1ZB20spI/3pd4zpCB1Oo4tAgo5jnkKetN93kNvyU00mipAjkF0COIdVXv/CFnmYIPnlnETh+mE2AJEPmE5eEiakSQmaDynStHGWLaQ7XAeljZsTNxETUEVqzKoMkHOYZiA9yjoCgTgkbky/Kdo3Sg8kOZkzJTkUJ6hQuAoqyZQ3JCYk06pU8IByoNxaz8xyLw+lAvfwLbtnUSGlipyn+bl+3zsuX9sMOTaSN9BAH9ZjUqZc/dar6K61TR4UyDwQCgfOBEAiBQOCyAbSLUVnIJiSRRaSbduxw4os9Pjb9ADMSRvwZ3cUUiZF/TFNYgOzbTUooQPoTsLPMthtvtOte8hLbdO21Hj7iAVLIyDJkGIKPCLhKpPmGV7zCrrjtNhcJxDUo4gnZXb91qy+gZUEvi2URJIwe8x2SiaDYpLQy84ApDEhIuUNxkS6I6TqRemzgIZ6IHrb9hOwD0uPrHRTWRjlG+xFLySLaxJFD4r7hZS+zV7zrXXbrm97k/giv0kg2o+jDEjiMkGNHTxljbgVhZySd0XlmOSDJxXHhAGspqJvNyisLukkj5QT5xg/xstUsogkizYwO8XGPDm2MtQkSdz7KL6GCkFhSXIgMz6/C9PwqDgQR4SXxQ8EJFzHQr3pH1EHw/ZoEBduw9j75pG+DipDw54rIPOskKFeEHbMu5LEDgSCRg7Dy9kC70TOsM2CRuNepPhORyTMn1WkgEAg8CwiBEAgELitgXgNJZXQZQtYi0gwBhLRC3ljIm5iSQCK3XX+927mvE0GHYELysBdPRAJmIRBuRrxZiNosIgjBwxyJ/ezxg4MgQpZZOLztmmusS6SXNLCw9dBjj9nue+5xm/tBkVsfZRYJR7C4WYmeZ6aiSaSyWUSfkWbSwUwGn/iBmOMPYs5oM0QVsXKNBAlpR2wwK8LoNs9BfgeOHPE1BZBhCC0zF8VmN1BfzndYp3LYoXLYCIlFZBTIPYAgEz+EnLT4LkYKa/fXv24HHnnE40RocY8deSgbCDR2+QcffdQOKu84ZhdYJ0G5kQ6EGUQ/cTxD/iDxCBQIOguAMZV64mtfs70PPmh7H3rInrj7bhcNiBLKgPgIl2ec6Kv8GhFLKs/ShdLQckQUi5nZQpa6JQwEX7LjEeVGu2lUXeCfNFH2xMF12ghg1mbPvff6jIOvL1CdInSoO8qK5xAaTXqmWdfYdSqpU+4l4DthF18LBAKB840QCIFA4LICo+TYiGN64rbsugbJZdQd8xv+ZlSf7STZbejW17/env+619ktr32t3fTKV7pZDgtkIW7s6892oW4yIhIJmYY4OxnlnkhksisNLlmk68SSePErkkqckOIDu3a5nboTU4kSZh0IB5OW5DnSm8wIQHjJB2n3vzFxkV/+Jp/cWycSvVFCAYLpI/gi8xB18uAk/fHH8wuCRdIxoSFfIDFoSeLEQVH5XgyEDOZL5I84yQ/pw84fgUC4xMssCyPmpI0RdEQDZkdH5SDQmEQlYY3rWcQD28X62QRKJ/7Jg5v1yJF/xBYEnrUFnAtxCIElcUA9YhLF7AdpIW2UC+VcnI9E5CTgGjMOhEk9Y/6DsGOxMGEwc4PYQkDUFWY0EJbkiTogDnZtYjtS4iJNmIpRvswEMVtAOSD2fLZGfhYQBQqH8qZdki/qLYHXs55JTKwCgUDgQiAOSgsEApcVIF/Yo2NDDvmClEL0IKaIAt+etDG/LgB79QZdh5yzS06KkV4ROwghJicQUGzZnYhC9BWOk0aIrvy1r12bD09/44+/k1Fr/EEKIfUQWoQAJi+Ezcj4+iuu8HAhnj7KrLTxNyA9pB0iy1qCRNzgh3gxdSF9DfKDXX2trjnRlB8IKnEwUu7xFkgp5jg842lUmlYNykb+IbfET5i4RDAQPrs0MbKOzT2HgNUpn4k/4sYvz1JGvsBXLiHLCLDkQDOuU7b0T14fCocdpHietRw8Q52xqJzZHw5AI33cp749b6p/yr4SqBNEAmVFPTDqT5zUL+EgGnDkI6nrpL3wDKc380l5kj7Sn6xNoQwod8qLevA6VTikUQH5PYQh/t00SuEzi0S7XK5//AYCgcA5AG8Thh7KHZRWdesDDyx/e7Ne4u/o7vaXUn5DuUAgELi0gBkHDkKGOHC6pZei233rk1FdJ34iYpDCYkLGX/jDRIlnPQyu81nkj+cZMeaaE1rCFjy8EjAizpM5hcm6A+KHKCJYPBxMS3TN4yBOgfQXh8kzuuD3ecbzV4ibfCThMDuAf/xhtsJ3zy/hyx8ElHjLpXMlkJYkTggy49+cF4E5E/FCgiHRkHrf7UedEaZMlBF5A7XELULNzk+Y7FDG3OMu6SEM7ifl/HRpW/6Atqn8+QyIEoQW93mWEXrSxnOl9bQSvNzllzIsRlJWy9D3xC9by+Kb0ptTnOTf11wgoCQU2LqWWpuXf8IhbE+TrlEu5D3JbxIHYXuc8lealkAgEDgb8JZpkrtvfNw+uH+/zfIeLyAEQiAQuOzAS3H5xVdAQvmS6+X8gGJ/pc8UY7X+QOn9ct9Ln13JTyX/xdfK+TkblMYPVvu9GCvdK4fVhM211YaXoFI4oDSs0vATfyC5Xvps6TNgteEHAoHAuQDvlkoCIYYjAoHAZYmEjCUoJm7JvVI/xVjp3pkiiZsXcvJSLk5P8Wc5lLtX6VqxS+JLXLlnnglK81Mu3NL4kzQlKL6X3C+HcmVXDpWeP1coDr+47orTdSZ1muB8pzsQCATKYaX3aSAQCFxUgExh3oIFPY6/MfcoJVl853ripxyB434SVnE4+Cm+X+wv8YMjzORe8Ys2ebbSy5f7pcAv4ZSmA8e90meSfHAvcUlaitNU/FwSXgLuJc+uBsXPguI0EGdxnrnHOBWfSTxJ2kDx/QTFfyfPJJ/F4Sd/F+cRV4zkueR+guLwQHGc5fwnSJ7jE5fEn6Sl+JnkWuLwl7QdkJQJ15MwSuNN0lh8DayUxkAgEDgThIlRIBC4ZJCsD0jOIMCOm331WfBZTJqwS0+2jvRdgOSHBa28+7AF5zrhFNt/46e2sMAV+3m3kcfuHLvwwjPsaJOExVaWyZah7F7kOxgRvuLGYWeerA9IQFxJuhN78yQ+1gtw3dNRyA8kmnjBSfb1pEeOTxy7NZWml3hIL/nnOX82+RSSdQV8P9M1CcDTp3goZ+qDeCgDFmmTp0JKbV732JqV+PDDOgNy7gJBz5O/Uvt70uX1orQlW6ySJ89b4T73vMxJe8Hv8v0k3MI1PhN42DxfUj9ezoSj68X+PZ9F6dF/+TYox3WuJfUPitsOeSKupD2Qd1+ngb9CuYGkzgHpIS3E53VXuAbKtoVAIBCoAN4SsQYhEAhcskhI2uToqJ90PKVPJ1AiXexCw4427OgDWCDKtpt+mJbIGjvTcMIuO+xAg7O6xl73bPnJnv4QOMidb325ebMTO+Jga00IHAtQWVwK0WUXHrbHxP9wb6+fp4B/dqBZq2fZ657zCMaHhnwHH3Y5ArxzWWjre++LGLKLTXNLixNF8uLxDQ46ISQd7PHf0NDg72m2BCUd7NDj5Frxcf4CC2QhoxBPToNmG1XSSXoTIsnhYewMRPxso0lZsFUrAorzBTgTgkW/TUo/xHW5szgNEmo6rrz2Hzjg8bMjUbv6Fw4eYyEzyCmdQ8obW6JSF6SFrVCblRfyzsFkEyorzgsgrQk4U4D8kTY+qSvySvkA8kdZsNsQ1yhTyhv/iDfiHVV50D7YuYkdiQAnaE+onMk37YFzJ0gHQodtVllETj6oT54ln/MqK8JCpFAHkH7qnTaEMKM+KD92RILocy4E+U0IPmlF/HHOQvfVV/uuWWOqc9onZ2QAtrulXVE3pIe00I7YbrVZ+aJeaP9cJyx2fUoWha+2zgKBwOWHlQRCbHMaCAQuejAuDCnm0C8OqIIoQcynRbSGRNTZLYdtLhlZ5eCqgw8/7AQLMoVYwD8zDWxNCSll/3oODvOdcRQ2JJVwklFeJ/l6hj33cRB7J2Yia5BADurq27fPBQtkc0SEkbghl9x76p57bHZ62k8lZlYCunxCfvbee6+H59taiuSNnDjhaeUgMwQEZNgPFNPfiAjS07tnj5N/yD2ksFb5Jk7KgjRDRHGJYOEa+SE9bAtKHrlG+gmjXumfFdntP3jQyb0eduFTK//FZJOOhXLns/Q63yHBnDqMuCGviKIJlRNxcMjYjOKlnI/Kz/TYmJ89geia0t9sJ0tZcWo15yBAojslLpI5hEGll/oh/5QFYob64HA1Pl246R5bo/IdUk7ZEHed8jGpcjzw4INOwCHmHJpG2KRx7/33exviervaDNfpDzmLYf9DD3n6EA8NKidvG2oLT3zlK16GiBDOsCDN1LPUQr7OVAaUL7srkVbKgbqgjHNqb4gLxAsiiPRyFgZpTvI2WhBApCktgcfZERwIR7kggOt1bV711PPEEzakcAmLXZOSWbFAIBAoB97XlbY5Td63gUAgcNGClxxmGxB3RtzZqnP9tm0+MwD5hExyEBfkidOK+ZuRY0Z1IY2QOQgjI94QVU7tdUImPxt27HDiRtiQcQgb5xPwLEQMgo05B6O8nXKYhnA4FsQRUsvMAWQVQgxxhxxyMBhk0wm80s7ob7/SuO+BB+y4hAUj3jOKv1dihrRD5jnwrEPhEc6hXbv8tGLIKOlCIEDCIfO81CGcLmqUL8JqVT58737Sq2cQT4TFDAYj94gH8sVsCYYsxAcRhsSSDze50fUEiQjw0fXC9wT8neTn2N69LpjWqi4QNPNKC7MJcyLwJ0SaIcIIsjalw0fYVW8c3nZUdYTogjyTB4RCEjaOk6a5Tt2yJSwzO5y1QJ0xkwNpJn/cI1/UN/cY9Sd/zKSQZ8qN64BwGfV30aL4IehsPZvkjfLgOu2EcgGQcupnr+qNT/JC2iD51DltkHInDsqC5zJqb1xP0sZsE4evcf4BdcWp0sfUBnwGRAKSfBEmZcXJ13NKEzMopAUxw0xDIgKZZSJflDHfk7QHAoHAmSIEQiAQuCQAKYUUQbwgZZuvusq233ijdV95pZMwRpchWQiJLddfbztuucU2X321XX377bZeIgDCCWmFpOEfUcD1zTt32tYbbvBDrhgFhpC7cBChJR5G19slRLjfpWdIA35IB9eI6/qXvtQ2X3utk2VMThgdh8BDhrMi9kP9/T5zwMg3cUMuIZOkGeK48/nPty16npODr3rhC12QQGQhrYAwS5GQRmzXWyVoON0XMxXyBenke4dIO+cP4I84CdfHj/gukeDf9XcxiIkrkFYINnkl3VxPUkFdkDbKC5HWrbq46gUvsGte/GI3kYIYQ6ipi+0332w75bYqfzvlB7HAiDuEmpkfZlgq2tPrOrME61UPHCxH3jBhIm8IDmaEkic9f/pMckOY7vQ315g1gdgr8S4uEJrUCaB8OdwMl5xAPa78k3fSST6p7yQuBCrmVJuU722qf9oA9ZqYlm2i7agu+Js2tOWaa3zWCFMl6p1D16664w4vkysom5tu8nARlkMSOz4Lo2cxhyItmCQh4nydRkm+AoFA4JkgBEIgELgkkJBcyLeT4IYGaxOJYiQWW3BIKcST0f8dz3uedYiQNcnvWhFSiDz+IFwQQ4g8I96YknTpOqST+xBWt2/X/QZ9x2YeYuiEDbtvEUjix5yJUfxk5oL7xEcYkEzWRHCSLiPjEP19Dz7oo8zJ6cnEQ1qYzVi3fbt1i/CSVvKzTWKF5xklhqBC5hl5J+8JmAFgAXIV5kuKL61PzHowgVpOr/4mvZBZwsCOn5mPvY8+6mZNlBXEn7KAdHq4cpBOymj3PffY1z78YXvsS19yM61iIQGh9jURqgNIcd/Bg56/DpUnNvPMSjD6DxFHwLUrz81KE7MknIIM2WUknBA9b0p/MZgJQPj4jIDSVy8/iAHKHucnGausEReUC+V4XER+v/K1T/k7XBBXEGrKh7Qzs8M1BM2Vt93mJmsItMTclvUClDtuRPk9sGuXE3aEEteYQSIcyDkmUghH2mCH0sUpz+SJ+7SBxiS9hbpgrQNlTB2QJ9rjWspK19tUNpuvu85nYZghQCCQZ9KJuKANHFY65mZmvC4pFxcKgUAgcBaIt0ggELgkkJAizHgwJeodGLCjInjY4kOAIWSQNAhZi8grxI9FvpBQSCX23RBiTHUQAQgKCOIxhXP8wAEfLa8TuWP2AKLMMl/8MwqOGMBxDYLPSD9kjdHlQyKkuGERZUgy5J1FpBtEjCGL+yUOIK8Qyo1XXeXPMYtBeJBS1gmwroC0kmZIPX4hiZg3eZi6jzsJfFe+IaXkEXOYJK2ebuXRzYPkD7Mc1klg0nR0zx5fp+HmSSKdycyCB+n/52cP9n/jG/bgJz/pQmFMeXtaHuQJPMIG0xnEBLbxkHPKY2piwm3/IeaYAkFoKTf26yEMXzSscqEeqC/yAJK4+SzOK368LkXoyZ/nkb+55z7yi52PS6xhlnNE+WPUHZFCObBom7JgtmBZkKluqCfWUcyoLvyUY8VD2pgJYj3DwYcesp6nnvIZEWaaIPu0G/xB1iH7x/V8D5/MliguZkcQLdQlZY4Q9HTrO2XNegXqmzaUlAl+iQ+xSllQ5+SR+HbcfLM1KU0DEmCYq3E9WagdCAQCZ4MQCIFA4JIARBaRwKj87q9/3e77xCds1+c+5zvPMPrauXmzk1LII4SyGE4yRe4g1SxWhkRD2nd94Qv21Y9+1B76zGecsK4XeWTUG3rqYRTIq3/KcY3dgDbs3OlmQZiGQPYQKSxc9ZF2xQWBxgSGkWcINCPtEFNGvgkRQrpMgvV3QnSBx12UXgQAf3ONZ7jv+RH55Duj+f58IY2Oor/xS7nVK25GwTF9IV2Y7iS77Cz7laPTwFyGNENcWYcByU/Sm5QtszjblH9MuRLzLEbuEQms06AuPN1FYRMP18iTEuXX3XRMDhCD51/3IdyO4vwln8nfBSCmmNXxUXflj5kM0k0cpBuRxZoD6piZIx+FVx0hZBCGHpf8UR6IGuqKReM8t+maa3xXo+Xyl6NOWatAG3zwU5/yeqfd0A7ryDeJKkov33mOdkFeEQ9+K3H6Trn4zJCc/y3/7GK0UWKG/CHumNlwoax7gUAgcDYIgRAIBC4NiGhBLCF3zBJA2iC8jOazHgHCikkQhA+TFyhURo6Rda4xoszOL5jeAEgXswpLIm0sWsbMhfCa6+v9/skUVBApg+ixpoARdkabrxA5Jn5Ge5nVGO7pWSbAkOu1IpqYjyAmMBdxsi8ySB7YEhW/jAyz9arorB+cNTyY3z0JkEeIPSPfrGmAHJInZiA8zUoTJjorAWIL8WWEetPVV9sWuU3XXuvpcbMqpYGyBQlhpYyue8lL7GXvfKfd/JrXuAlWMSVlK1lIMmTXxdKttzo5ZtExO/cgDhhJh5RPqdzpiNholAW4mGVBviHU1CPxM7JOmBhRET/mScwK+LkTcqcD9cooP2sBtip/G+WoW8qZ8NltinKmHZC+Aw8/7OWJY7E14gbBgF/EEUKROkMAIaa4x+h9AsrTZ6VUP8wabC6sQ8CsjDpabjsQeTm+I1hoM5QbW78igthdhEXVzGSQLvJBO0YcIFo4k2GDBA9rLhDGiFraHnEgJgKBQOCZIt4ggUDgkoAfBiaH7TuE9AVvfKM9//Wvt6tuv91aRAbZYpJFupBpCGC/SNiQCOBRkSpIKaQVkpzY5DPSfMPLX263vOpVTuIhZRBGyDqAECcj9RDHqgKJhqBhm47D9IZRZl8PIMKWjPwviHBCOlmYevWLXuSLoBEMXMPkBL+tugehZPaBrUCHJAz6RWAx1WExLaYtvkZCBBVhwZakbIc6IKIIqYV4UxaQeU+Z/BSnNwE7+vA8QgL/LQUTF2YIAH6XCa3A3wiHK1TGt7/1rXbtnXf6qHuxH+JAxBzctcvLlu1mKS8nrYoLksszmHFhpnNc4mlQecL0h3xw7kE36zHkh1kVFgZj9nRC5dkrosz6BMg9ZmMIjSR/pNXTq78T+Mi+4sUvooD8kU/qm+sQcoQK/iDpydoOyDjEn7UYlKWbLsnxiYnYNXfcYVe+4AVWI8GAIIOwJ2VLXTJ7dKva4K1veINde9ddvqUtqUpmWKgLnuETR/vED+miztkx6wR13t/vplEIAO4jnIiDdoVr1HOIH8QI6WYnJtqql3UgEAg8Q8QbJBAIXBJwUigHqYPkZ0Qc0yJJ7HsPmBFgNx128IFg7vr85+2hz37W97CHWGH/jwkKJI6wIJ48s1akbIsIPCQOMntCz7pJCP4KLkHyQoV0stD34c98xp748pf9TARmESB3PhKtsHApkcG2ri7LKL3EmeSBuNp1nZF8SOfe++6z+xXWI5/7nJNFiC6ihTAZwUYsDItIsmD43n/7N98GFYLPDAUiI8nTchyMXPPJ9cI9Fzi6Th4gmNx3v2VA3hm3Z4SbT74DfPM3eSQPkOvHlP9HVM777r/fib4v6MXcZutW36EJIowp2IP//u/21Ne+5uFgktShPDEKz1oNTG+evPtuDwe/M2Nj+VkARtPlP0ml56/w9zLIQyEvTpy5xid5FJhpGRIhR2yx29QNL3mJu+e/+tVe/pB/THd8PYbaEuHw2ajyZSE0cJJfiCO5T9thcThtMCVXsbOVf9oCh5qRBtohQuTxQrk9/OlP+xoG1p1wiBxrFNzkSc/pQc9vo67RHjB/Ar5mgvuBQCDwDBEHpQUCgYseThILpIiRWEao60WMeY8lDkLICDEj5Yyu+qnCEDj5Z7YAEdAkooUpixPA9vb8CLbu14mIQ9QxHeE6DsLHfv4QQYgZo+6Yn0DLPHzImxxxMIoPocVsh8OrSAP24026nhBcTi+G8DE6jykTW5OmRJAJixFjDrBh1Jy8JbvaQJyxaWfUGXic+uTkXuJjZDmt9HENRzikF7KJ4/k5XeN5vid5IC3YwVNekFYEieeJSAqgTJmH4LMYpQScOClPRBsj4JBudjJCwLgJE2RXfvGD4OE04Y0SCPW6z3VG4wmL8xpIL2VA3jHbYSYgAWmm/hOzHtaCAMg28SCiCJ8wqWNIOduJEj5xY6bDDkodKoMWpY+TrKuVBsqG/DOrgdiinBAuyQi9l4Py4GZtCo97SRlTD0k5JWWXL5W8GRbtCdFIPkgD+fOw9ZksOCYe6gATpcSciZkD8sTsUVrxetvWc9Qd+WSmjPQmdRAIBALlwBui0kFpVbc+8MDytzerU3qHXlZceNqaMhAIBJ77gBy7mQeEVMQKIlkOvBAZFcauHZLoC25FtiCw3Et2l4FIQtAgbcBNOkTaIGiICver78QHocMfZI7rEFVMmXD8DWFk60tmJUgj5K80jfjz9MsRL/d4F3ONnZkIizgg7ZDr4lNyeZYRbsxjSA/5ccKocIqRhC826uGzRoH8kh7ygH+IKiPQXGdxLPn1dJ4h2UzKh7UCnl+F66JALhlNJx525SHtSV1AtJfNhgTCmZ2d9fULpJ9wyFtSX4k/nice0snzCYEnDYkY9DrSffxSn/zN85QJdVTaZoiP5wkTv+4UrrcJ/Q0oe/ejMClDv1ZoE6XhJfCyUdiYmrGLkguBQnj8j5kZ9Y3JGaDOXTjob1+grfhIM+XFswlYu8HvwOu2KI2BQCBQDrwhmuTuGx+3D+7fb7N6fyQIgRAIBC4Z8LLD8Q5bfrGVIE/hCqO6IluQ5IRGJa/G5HsSRqVwy13nO9SU70l4CSEufhaUfi8NLwmLcCCG/j0hpgUHlgm3XHGeiv0ArpVez4eWx+n8nglIE88naXJyzd8Fl4QPitNdWnaJP3+uKByQ+ElQXA4JTnqeC0LxtQSlfkCpv3J+wGr9FaP4mWJ/SR78uvILyT+pLAt/lz7L96Tsiq8HAoFAJfDeqCQQkndRIBAIXPRYDTlCGOCcUIl8AV6JxaSyNAz+Tu7nn8gjuV7qNzEpwS+u2F/iN/ksRnK/2A9hAWzUIcdcK40z+V6ap2I/oNyzyd/l/CbumYB4krQno+PF4fFZLt08w/UEiT+QhMP3Yj8Jyl0vjicBfxc7UOoHlPor5wcU31vJXzESv6X+eBYHikVV0qZAuWeL/RRfDwQCgWeCEAiBQOCSwmrJUUKkzoRMnYn/4vBLn1kpjHL3uFZMQMshubeSn0pYKcyzRXGayoV3uvsJVuPnTFAczuniPV84XbzFrhSVnq10PRAIBM4EIRACgUAgEAgEAoHAMkIgBAKBQCAQCAQCgWWEQAgEAoFAIBAIBALLCIEQCAQCgUAgEAgElhECIRAIBAKBQCAQCCwjBEIgEAgEAoFAIBBYRgiEQCAQCAQCgUAgsIwQCIFAIBAIBAKBQGAZIRACgUAgEAgEAoHAMkIgBAKBQCAQCAQCgWWEQAgEAoFAIBAIBALLCIEQCAQCgUAgEAgElhECIRAIBAKBQCAQCCwjBEIgEAgEAoFAIBBYRgiEQCAQCAQCgUAgsIwQCIFAIBAIBAKBQGAZIRACgUAgEAgEAoHAMkIgBAKBQCAQCAQCgWWEQAgEAoFAIBAIBALLCIEQCAQCgUAgEAgElhECIRAIBAKBQCAQCCwjBEIgEAgEAoFAIBBYRgiEQCAQCAQCgUAgsIwQCIFAIBAIBAKBQGAZIRACgUAgEAgEAoHAMkIgBAKBQCAQCAQCgWWEQAgEAoFAIBAIBALLCIEQCAQCgUAgEAgElnGSQKhaWir8FQgEAoFAIBAIBC5HnCQQqhcXC38FAoFAIBAIBAKByxFhYhQIBAKBQCAQCASWEQIhEAgEAoFAIBAILOM5IxCq5OrkMiUuJfdcVDGs1iBdaTnSSdrJAyi9h+PvWjnyk3w/1/kivCT84vSsBjVySXr55Pv5RnF6+TyT9J4LEF9x/KupD+rwQpZRIBAIXM4o159Wcqt9j5cD/UHyfsdd7u/34v6Zsqdszjeog4QHnk1dPlMUx7/aPj7hTkkZXWgecz5xocu/IijUpGCTv4u/P1dRmlZQ/H2le+ca5eI6E5zPtIFK4Rdfu1DL5IvjWSnPyb3E/0p+A4FAIHB+wLv3dA4kn2eLcxXOs43isjkTFD93vspipbSdrzjPFqXpSvLwXE3v2aDq1gceWOZKb1271t62ebOTobn8pQuCBrnxuTl7+CtfsUO7d9vc7Gz+hrD1qqvs+ttvt66ODmMJ9bzcc6EiUIvH+/vtKx//uE1PTtrmK66wW176Umtubvb8HD1xwu7993+3EX2CVqV/w9at1n/0qI0MDlqLvr/wla+0dRs3enkXE9YzBSqP53sPHrTH7rvPxoaGbNPOnXbN859vnWvWrBh+opAP7d1ru77+dRsfHrZ2PXPTi15kW7Zv9zI/26XrxI2ybpSjXVG7c4uLduLYMXv83nutv6fHNiqum178YlvT1XVB2h6jBIMqp0fuvtvLbd2mTXb9C19oa1QftdV53Ywf0k16KYOZXM4eV/nueeQRa2hqsutvu83rPZNO24LuBwKBQODcgr72iPrNuz/5ScvNzOQvVgDv4xvEF+hHVssXkvvZbNb26t3OO76qqsr782tuusn7r7PtA58NJP0uI/Hk0fvdwt8rgfv0fceOH7dd99xjA+qf6xsbvb+7UuUBZ6BczwakjV62qfA3tUofOipu9OQDD9jhPXusTXV485132mbxJu7h73yCPE9MT9tj4iT7Hn3Umtvb7QbleaO4VKquzuPHD4784xaWlpwPwLuWxGmuvuUW23nDDdao8sL/+U7zuQD1TT3cNz5uH9y/32aLNiuq6X73u99b+NuuUaauaW31vy/UD8IbqwTB4w8/bH/9P/+nfegP/sC++olP2D2f+pS7gd5e65Bw2SACSSU9F0Cam+WefPJJ+6Uf/EH7/D/9k4uE217xCmuj/JSfr33hC/bBn/95+9Tf/q3n4+ATT1hNTY199M//3D7xV3/lL6Jb7rrLNm3b5mGeTUNKpv4e/trX7K9+67c8zgUJrp033mjr1q/3e5XCp0S591nl4f/80i/ZZz70Idu7a5cT9mtuvtl/xGfTFgibFzw/8KN60cyobBobGmx+YcH2FOr8X/7P/7HpiQkXgptU1+dbIFB/9XIH9GP4s/e/3/7hAx/wlyA/bERcRvVEnqfUGQ2OjPhLoC2VslHV8Yf/8A/tj9/zHn+Jbdqxw7Zdc401ZDIXZQcSCAQCz2Ukfe2D3/iG/eaP/qh96SMfcaGQ8INSx3u8VcRyg97N6VXyBfo44pkcG7NP//3f2x/94i/afZ/9rG2/9lq7RQQRXIzvd3gB/e6Y+tZx9V1LEj11qygTBACi4v6vftX++L3vtY//xV/YLnELCPONd9zh/ePZCAQ4Aakgnp6+PhtV+hrECaqqq633wAHvY//2d37H/77qec+zK0TQKf+z4UirAZxgcHjY/uH3f9/+9Fd/1Tnalquusi1XXmlN6v9JA/wFP1nxq6ZCv0+b+YC43tfU/trWrLErxCNammm15z/N5wK0feq7N5ez+wt8J0F+qPRZApHTiPfs3u2k9sEvf/mk2QPwsBop95568EHLKgPJiDeZWsmVQzl/uEpYyS9pX5iftwkVKEAgMOrA9f1q2Pd97nN2ZO9evwdmRDZr1chy2ax/52U0r+eLsVJ85VDqd16NlnAh26RnsST8UvAMTWFS/hEFxw8f9utH9+2zfY895gSZ+/grRnGcpSi9xyczB8cOHbIP/MIv+I+JH1W1XjKU35RU64LEwpTSsKjP4ueTMMqh1F/iyqGcP+qJ+Cgr4OlQ+VGHvLwm9J06/EeJB8QAIod72elp9z8xOmqzao+MGhBegtJ4iu8Vo5y/xAUCgUAgD96J9G3jkBe9s1cCI96f/ru/83d2MV8Ape9ZXDGWRIxyer/zXs+q7+OzFKcLo9L1BKd7ptQVo/R68ffi64D+jX4MwfRFiap/++u/tqPiI6ez60/CmFE5H3rqKdv98MNeLlg98Pfo0JD338VxgXJpSFB6j0/I+LS43l/8+q/b3//e79m0yp26oj+Fu8wVuAz1Xvx84sqhnD9cOZTz5+WivM5MTfGXxz9HH6+/KctZpeWJ++6zD3/wg24dQnprxAngdPAHuAHth/IqRrm4yqGcv8Q9W3hWZxAQBxTyFz/9afsnqcYhqckXvvrV9qpv/ma7+tZbrbWz0xv1wSefdJMc1GSnlBnPMCWSLCSi8jDrodEl16DGSUNOqov7yXPJIhjuJ9NXiV8+IYSEiUv8k17uEy5uqbbW1m7a5NNgL37DG+zam2+2Rin0p/bssc/9wz9Y39GjdtVNN9mrvuVb7A3f/u1284teZNuuu86ue8EL7CVvfrOr8SaVd5JO0geZTvKBA8mIepI+8se9JM88w7VDR464oIK8MhX4vLvusrXr1/szuFKQnzm9CA7qRcDMwXGR+E75p8G3qbyvfeELvdxr9SNI2gM/IuIlTsovKWfAPa7jCBvQmg4ePGh/+Tu/Yx/78z+3nddfb69SHVcrzGN6eZFehAnX73zjG217V5eHS/6oA0AcSb0k+U/SkJQTjvi9XgqO71zHH2GRJsoLR5tZUnunjV2peiPuG1QvHcovHcvdapP/8id/YgcklJ73kpfY8664wnLptKUbGnzW4K43vcmvd3V3W5XaAUjaYXGbKU4T4DNJR1J/iV8XIXLF+Q0EAoHLFbwDeTceUB/xxX/9V5tV37Rdfegr3vY2e77evzeoD71Fbqf6OwZwBo8ds+H+fmvTe33HjTdae1OTv0/L9RlJH5W8nzFfYiCSPqlW73Te8TffdpvfgyPwDOPCyfO8r3m/cw9HeEkcxEe4Sdj4o19L+EcSJvmjDyjmJcVh8zz+CC/xx988V9zXFPtP4hoaHrZ//8d/9AFWCCx84Ip165ZNZsuBZ0nb8d5e+8I//ZM9+Y1vOCdgMK1W3AYzI/q8usIsO+CZJG3Em6QZFJc797jeIjei9PztBz7gZDtTX29vfNe7rIX6E3fB7Pfg44/b+i1bnFddx2yQnsGRV+Ir5QRJORJPcZ9KnZAeXFIPXE/Sk9QZz7hf9e+YD2+7+up8Hy9uh/kxwuXhe++1fxYn+MYXv2jbxVdeLL4AqjIZ2ypOcPtrXmO3vepV1r1tmw8Gg3KcgDKhHEgPKE5XkpbEL640v+cahElqy80gPCcEwuf1w0flgm/5kR+x//iLv2gvUeXQQBg1QMlvKdgWtkkgDErZ9Rw/bifUmLJquNiNHRsYsAH9IAbkf1pKD5s5wqci+KRxDU1M2BE1fPzghtRI59Uo61XBSaXxSaVO6kV0TIKlT8o58T+uF0hKDQgbdcqnRj8YfixMRTINhekMZigPffnLPvqMAkUMIBBe+NKX2ibloUuNjbzQADGdIgzio5L4cRBnfyEfONP9FjU2qow4yQt/My13TC/Cfin6IT03rjI6un+/28/xgoTE3vziF68oEGgUU8onU7aspcDmj0aOUGNEf93mzW5201CYUiSNzHr0nzjh5T2s8qvTjzullymNmNEd1mUc133KipcsMyx//xd/YX/5m7/pLxnKY6PKK6twTqguHtbLAIFAep+vMqpRXg+obsk75bGouBtEzImb/JNm/u5XvfQqnUk54XL6EWdUB9Shp1XxjSmNlNOw8kOdnpC/PsqMKVf5X7txo8fNVGKHOhWmDh/++tf9RXD3v/2bh4eAaKEcVe/N8kM9Un/UfVr5ZxSB/OeUpyT/xWlKFfyApE2eUPpJV3H6ac8LigOTJXyXq7NAIBC4XMB7EJK0/+BB+8zf/72P6N71xjfaj/7Kr9ir3v52e9HrXmcvkbtRYoHRX9YwDqr/QCBAiNerT+M9yjuXd7PzhML7dkJhVau/wWSGeGbEIx6//37vvxEbL3r9610gcI8+mj7t0NGjy8/DQ7DXhuB6X6r7x9Un8f6fVl9AX8ZMOX0DaZhS+D0SMPTZpIfn6KtOqL+HzyTh4oYIW/mpU1+QUlpmFd6g+gxMcuA3i+onjisvCT+hr0z809cM6/m7P/Up+8j//b8+6s26QvqtBvG7avkhXeVAPkkbZfC5D3/YFpU/Bs8od8qVcBh8bFe/mAxczpE25am30M9Wi7Ng3kW5wRcGCn0d91KKe2Fqyj4pvvH7P/MzPpgJf9oh0begNDFD8aj63wMSCF0bNjjhbhNPOkS5FcqGPrW+0M8nnIjyh88dlb/icqSO0+KClCHpYUA04QSjSseMypJyhHMN6ztWDfCgrerf4QVr1O+L2NhTSg/m4Z/+0IecjzLw27l9u0hgjdW3tbkowP96cSYEBhyReodPJHwpSdOM4iBNSQ0kn8MqC+d0RfwPB8fFBIt8ng9eTrk8JwUCBUMhfk1kGvMiwEjydfpRblKBtKmwt4ugMquAkqPwc7Oz9qVPfML+/Nd+zUktC12fksr95z/+Y/us1PKXPvpRn1ZjsUiXwkAtIw4o3I/93d/Zn7zvfW7H+CWJkvs//3lv+NjqN4nM4peCIk33KE1/8zu/4+sF8Eu4+x991LrVKDqkwhlJOCRi+2e/+qt+j+kllPYDX/qSfeL//T/3S9hTIqKH9dLi5YPq/JTSgM09i2BYUNWpxo9qHBd5/fhf/qVPt332H/5hOc5GNbablD7qgx8u6nJMDfmL//IvbivH6MBXRGQPPPmkT81Buvkh08BPJxAIixfLx/7sz1y1o9bf/D3f41OJpJ+XyIt0rV0/asqGchlWY//HP/gDXysCub/2+c+3TfpBUb5jiv/P3/9++yfVBTM/a1Vf/6b0/ZNeUpOKB4zoh8KPn/KqUviUwzG9/BFN/Mi+rjpBTJB3bPp4obBQjPARKYxSjKlc/+5//2/7W7mkLvHPAmuUfHNBHI7pJUkYf/Pbv20PfOELtv+xx7yNUAf7lQaEEKNF/67yHtCLv0k/dEyhPqryuOfTn/bRKqaaj+zZY4NKNzaY5Jn6Ywq7Wb8VREKzXoaUz5MPPmh/97u/ax/RfU+THCKRdQ0tvJjlh86OxV+013/8wz/09SuJ37vVrqvVDq9V26Udkt9AIBC4XAF5SQTCv4uc0acyUPhKiYNOvXczImL1cgzULIgEPqH3MjPhLCxlsGtDYZOOPr3rWZ+HfXvyvmUhLDPIm9RPwUUg8OUEAn0JHOIL6kt+T6Q26XO+/pnP2ITe7zvUr29QP7V7/377kPpk3u1svMEAZzsz4gorJ6L4DXED5wt6tqmlxW3VIf7/+MEP2v9T2pJ00ZfdL/7BqD99Yndzsw9q/av6pb9WX8aAGkSW0feP/cVfuH8G+TCXZe1gjfqQez/7WR/kYhOQWXEm0olN/aAI6A71p2ymUg7kEwL+GfWRzNggBr79x37MNz6BI9Cf3f7a19pm8ZZEIDAgyToF0oYfNkjZvmmTc5ZR9ckf/qM/8n4R4s/GKQ997Wv2x7/8y87TAGFi0kz/zch7z4ED3ld3SiAgHPapr/5T8YrPi/N8WWmCUzHQmHA22gdxffyv/9r5xxf++Z+Xy5I6hme1q57xx8wFnID0sK6iR3VGOcG54FCYCD2qMvvU3/yNp6lR/TYiBmGAeTQ8BoFA/R5iIbXaF6ZYcALqjAFfZhza1B7pv58QN6Wf/2eVQZImeAf8rFltgPZNmU+IZ2AG9iHxP/jIMq+RGxNpvwaLGpUN+T3XeM4KBAgTbp/IJA0Z0siPApLWo0bXKkJ2K0RXjR7yzWg6i20Y2f1XkU4qF/INyYNo8sPBQThRugiKNhHsYWX6syrwv9WPl0aR+HPiJ7LWonjWiughKKior+iHT6OGTCZ+caxWZ9TZ1aUa3BP79tn//qmf8sacUdldrcZ/v4joF9SQsWPDFo388MIa14+A0Y5/Ubpp5H269mIp8yuVt16R04/rB8mLhR9YcZw0pha9ZLaI+CIkJpT/h+65x23jWcyNHxbzsPPCmJQ6I/a8KBAj7ERUSSDQKHAHVAYf0YuHcnjDd32X3fWWt1j/kSP2hF6UmBrd+tKXWpcEEQuI8D+kOHihQbipp9d+27fZDv0guMeMAot+sQPl2RsV/0ckehAbCfixHXjiCX8x80NivcMR1SHPs2bjMyLMh/RDJV/ULzaIm666yl+07RIUR5S2D6mc/vVP/9Tro7isECWgUfVJ25lWGr4uog9hZ40FC8WZMqU++JG3SBDQGfCin5NfXvSUAy+HIbU/QPy8AEdVrrwsH1FbQwCStqtZQCXxtqSXNdOPvMAZsaFcitNE58WiOV7KJxT+F/RC56XhnVlR+tlNiUX5G+UX4ZjWC+FC/A4DgUDguQj6hVKBwAAiJrrNhVFaCDzE6YD6EgZ2MDOiL7791a92k9En9d6n34VQ08ck71v6D4TAGvEE+heIEX3XskB4wxvs+YoLTvAlcY6/+4M/8EHF5Hn6LvoSzIQRGdPiBhC6r8ov97erz8Ycqkn9FrMXzIB8RP0W/TN9PwKCa3/y3ve6GXUSLi7hJvjZLoJL38oAItyHeOl/sLpI/MMB2CGRWX9ILWQV/pKsmcN8ivDgIS/7pm+yroJwKuYFlDXleUJpRXjQZ75IYuCN3/3d3l9SNvARTKW3SAQwmMXz9JUMpCJSjikt8JzrlXcI8rBI/z+JS2Gzj8n1a7792+3rX/mKffHDH9bdPBjY7FGeGJBk4w8GETH1AtTlFz/2MR+QS/KKWGGglj6yQ8JsROXJ4C/86aGCyXLiqGMsFzLigezo6JxAaUHQcI9yhuvgl7LBMoAdiSg74saCAg7wOX2njgC8jjRgmo2JG2lHeDKwiji64YUvdBPqR5RmBhtx1FeSJsKpU9/erby2q66wkmFglPaJ5UniL3HwJSwd1omjNohnnmtOQL1XEgi0h2cNZJRGxG45d6hRMW1EYUBAWRX+LyrYr6ihPKlGxjZYZASiytQcBQwgxHxnlJYfE6ZFkCyI2kMig/NSz0+JoP7fX/91J6psY8lU0E45Ch2BQeU+qsqt1Q/8mJ79O6m4L4vEYXNHmBsZCVBjBISLABjSD44dASCZIK2GitukhsuLgfTxkiE9TJVdz6iw7qfS6EXzlwpquUqV8YDIJbv5QCYhzaTNp7fUIBiV/vP/9b/sqF5E5Jidd5g1wJSI8JjN6FbeN27b5sQUxcwCH0YRKoFyZMRkVC8PXgL86DGR4mUGiX2pRAJkGLWMYGEqlalHQMMnT4A88KNOXjTUDdNrANMcyuM61S1bvCZoVnmxnSnb16YLZYFpEj+23Q89ZE16nnUdjVLXgBcFL9wJCa5qEfGvfvGL9qe//MueV/xQNxuoH/34md1gVgXxwIgRaahXeKQTINqoC/zfqRcfoxmkh3rCL+WJEOWlkOSResQU7KYXvMCnHvFHvRE3xL9OeWALPqYfedkjfKg72gAjFwgiXuz3SoQwBb1X9fOZf/iH5Y4FMeAdCf5VB5QZsxuYQ1WuwUAgELi8wHsajOo9T7/wqEgx7nG5h/T9yyKSDAI1qA9jEK9Jn8N65/qAjDgFfSLv2x161/KO5h3P6Dsjt/0ipfT3xWDXQcjgQfW5f/Y7v+NWDvQPhE0fDTdgxp7BxLvVH7NlOeSbgUnIJWlkpJ+BPQg8xJM8MAJ/6513Lq95IL0b1H8zi04/AMmnLyIvD6q/OyaOQz+b9DkQaPp/+MGmQt8HIJ4QzGHdpw9l8Ipwkv6NtF+vfgyeVY5kwgkwjWLAk1F8uAWWGMx2vODlL/c1H9Xq4xEKR9W/4t9FBZysiBNQjgnF5F7Sl8IN4A87xFcIG74AuE+fe6XSm/T7bsqsfpUZHcycKGsGcnkGsg0/61M7qNO9J8Rh2IGR8vXBOPntliO/NfLPACHke6+IPP0r6WBtJWKz78gRL0d4xO2veIWvc6UPp+7xB1/jO9yItFGW3IPT3HrXXW6CRJyUUaPqES7Kc5iKf4SZCQkLvtPmcJh5sRkKMw73iBOwK1KvhBuzBuzqSD3BZRMOgekzVgrwVEyo4AT5X8GFwbMuEDCbuf766+1NUqlMoyQYVAFDun7jR3/U/lIEGTv7pDH6aHbhZQHJ+4/ve5/9khThe+T/Ve94h19HHe5Rw2FHoWSkFnL4zv/6X+2X/t//s9+U+47/8l/cbOQpEVNcj4TIYZF0powA01j/QyLlN0XwflgNkH3y+cEzfbfv4EFPRyJUIOWYqLzsTW+y17/znT7VR+PCDvJHfuVX7Ad+/Mf9x4PZCmAqCmALv1c/SNLHj+a7f/In7X8qbe9Tfr5Dz0BOmfp6QC+KUTXoA0rbVz/+cZvRc7e+7GX2o+9/v71fft8n4cK+zYA0JuVTDtyhoVHG/AAhsfxAGUHH7OgKiQMa6JjK45Gvfc39kVoPUeEm9ov8UErjSe4hzGjs3/sjP2Jv+f7v92uAqeH/T2Lotd/xHf4jZWQiAdfe88d/bD8rwfamd73L887LEAHD7lb7enp8hCDZCept/+E/2G+obn5Z7t3veY/bBSISWJh1uPAyID3Jiwhbxx/7tV+zX5H/7/7hH7Zt+p7Uw6I6AtJ7rdog4TL7QVvjxUSd/IgczzNqQo7JOx0O6yyOKC7aBCMhr/7Wb7X3Kfz3qw5/+g/+wMPjx03nxUgLu1kdU5tkVIMpcMriV+QX90t67sd/4zfsxa9/vXca52M6MRAIBC5GJH0LFgP/U333e9WvvO8HfsB+Ue43/vN/9gGaSZEoRpdf+KpXWaf6dsxA6MPo424VyeV9S98PB2Cke0jkjBlkSGfSbyZ9Gu/3CfU7DFzxDqf//hb1G//jT//UflvP/+DP/7yTeawXHrr7bu9DGFGG0EFq4RGEyTAY4WMKjeCgT9gsLoKJyZu/93vt50Ukf+mv/sodfdP3/+zPen9MGIz6s6MecO5TSNtVN99s/+U3f9N+T/5/8Bd+wQUBQJhg5fCCV77Sw2ZEHMIOl4Enff9P/ISPvMO9SkUCPSGmSPAlyDliCoFQr3LgLAL+ZjQdUyHWO1Ib3rPCCQp97EqcgHRB/N8igfS9P/3TTqzBLRIe//W3fsvern4XcQVxxy+gHn9W5B4eBh/avHOnW2VgngQn6FW9Ys0A0QcMbtKP/roc5XObygG+8LVPftJnIbzPVnkkA6hwQvz9FuUuboj4o08H1BV+4UJv+p7v8XWxCC444zepzf03cYmbb7/dBwm9DJRPHN+xFEAA0O6Y7foNtZdfk/vJ3/1dzy/lC49jxiWn/DJgiDkzHJh6eh9tgXaqz//+e7/n3Khd/BBO8PT4/vnHsyoQyCjNgFFjCu3b/tN/snf+f/+fK1/ATACN8aOqPBQX01UNalT8cKgQSNQdamxv1Q/hdfrxv0GNge8QSxryCTWiPSLXTP1Q2YA1C0wr8eLg5UBDzE5N+d8HVVmsnofE0whYIPMquVcr7DeK9H+nXkrvElGk0bKwmWeTcP1FoGvb1cBRoTxPI0QN3iEi+AKRb+6TLkBD4vle5fG4xEYC0ndQaWMqlJcDPzXIJHb7xwcHfcSCw0QAL7y3KV2v1edrlSZW3XcWlDnpqQTCZNoWUyJGRRjJIF5mJv5CjRGbPMxdSCsjHDTe0pfJ6cCLgB/XLVLeiLgEO/Tiu1Pkm72NWbybCCZ+mK/5tm+zt6qsXqMfFPafjAAQDi8EBNhevZT4kTNzw4Jm/L+KvMt9kwTmbeyOpLxTbof1cmbqjjLmhYWQY03G677zO72t3HDllT57AKjDJZUxLwZGBK7Vy5QXFcAPbfMOiQ9GagjL67zwyRRur9LFDx4QJ3XHTA6jMAgg2iujA8x2rdeLnJc5rQZRyKI6/CJMWzo77SV33mkvYPRLL5nzfR5EIBAIXCxISCgDLYxif0N9F3b998thOkxf8sp3vMPeKR5xg/qcjN759OeMxPP+ZwCHmWf6fjgA/Qqg72MQin7Q49C7HdB/jckP/MHvqc9msAwTH/po7NCZ/aavpS+dED+hz2KgjWfxizA4MjDgZrNs/MGAE7PndYqHzSherr7mXeq3XqY+Br6w+5FHvK8nbU5ilZYFEeEEkOIuxcFMxWu//du9L3uJSDFrN4mTOCDEWBWwPpA+C9KO5QRrOZ8vblWvfjfPWk4GnACrgQdVnhBb1gYwsPVXv//79ncf+ICXA/EzU4H4OdM1cpQVXOZa9X/03wkRZ/aEQbEbRMQZZKXPpJ8l7S9VPt8qIQe/4W9EC/Atb1XuzGRg5UDdMMrPAB2cAM72Td/1XfYSPcPIP8IH6xQOruU5eAEDgs9/2cvsFWozr5H/5xVmCYBzAjnSwToDxBFCgTqBx8ER7rrtNtsgrulcruAXUHaYuSdmypQjbQ7HTBLrUQHlOKC2R/iIWoDwgQ/QPnGEfftdd9ld4h9rxHcvNCd4VgUCIAFkukOV9RapJEZ4UWc0BEyAGIWHFDNFiL08U1RUbjLNQ6U18MNQGIxFowj5EVKwNDSIP6qaRgHpZeHxL4hU/4Qcf/NyoHJZ+NIvwkYFcX4ARJspnkmFOSSHiHmjfpA/KaX7H6R+r1b6aOzJvsw0DoggaWChC/cI1xcq68dO+rifNCL/1P0RNSIaFEAF/5XU7H9T2n7xXe/yhTTHdY3waNjkhfASMJXWofIZ0984yowfGy+KlQQCYDU/L0tenqSVH9kHfu7n7Dckgn5bIo2tvABlj+nTuMIj5Un6EyznR44fT3H+yD8/hcQOEszqRZvUlZeRygRgu4eowievQ2YXmJoDlB/5GdWLlsXEjDxwKB0LuJBKnGTQ1drqL14UPuDHiVDwMtfLmOuUDWmkTknDSWVUSC87HyEYk/M4SCMdS6n/JH9T+vGz80IC9uD+RYmVn1Ed/ro6KjougM0iLwry+Yq3vtUXxlOff/orv2I/J78/p5cZtqif/exnbY/yyeK1/OszEAgEAklfgUkKI/f084n5KIAvvOV7v9e+7Yd+yFrlh56ZfpMBNd7nHH722//tv9lP6n0LB2ANH+C9DuHEBDXpv+gPEAs5XYM/0O/Sn2BP/97v+z77r3r+//7yL7tYAKwrQBDwzAvUN2EqzKJb+tGvP/ig+6PfghivF3knbfQme9Qv3CfecbcEzxc/+lH7yJ//uZvUJn0XJDqZAae/Ia1YGjCgxozFCV0nzQxEIoLou+gvGZVG1ODf+zXln+v0r+UG+8j1vOKDD7E4l34PbsCi6t/68R+3X/+xH3NzGfgO/RgzKqyLIKwkfcDLr1CG/E9/mwg77uEYEqRPJV0g4UiYkRNvwpNYF4rgoicm3ZD3ZFCPNDCAiaBhbQMDfKy5xDQa2Tcs1yIOCD9kwBhQxwzkURbEDb9gMJpw6MG9bBROKShDOAzCi+dIH+UMj3DCXsgH5UC6WbOI4ExmSDBJ/ym1l5+W+63//J99fQiA+2GlsV6c9a43vMG3yyd+1pfCIX5W/n/vp37KPvnhD9supXtS5XShOcGzLhBA0mApTgjvG77zO+2X9EP5CRF4TD0ApiOorzE1CBqcV4YcZJiGSBXhMAFZJqpUpiqXRp00xkqggTLCi32YHnaBga05jYEmQxykj9dRs5wbFinM0nD5xjPJdT5dOfu3U5H8IFYCo+cQTF5Wnq8C/MenT54mjbxMMJnBT6X84p87R/QiQMGW+0EUgx8v/noKsxyUSzGIixS5I21F6QOkrTh/vNT4Vpo6r0c9S2q47+EWXizeMfCc0kpZco/ZB/Kb+MdnknfS4OValDeuU16EkzxTroy4Vlp/xF/JP35PV4aAOqSjYvTmTWrfP/eHf2jv0o8/GREBX/nYx+z3JD7/QiJxQB1E/vUSCAQCgWQwjhndnxNRx7T0W3/0R5ffoX09PS4IlvsjudJ+oBx4h0M4IYHOKwrXAe9+5w+F75WAyS+HiUHSsde/6pZbvM9+6CtfsUe+/nUfeETMXH/77S5kIHrj4jLsxPdzEjUID0yYf/R//A97x3/8j75+jUHQ4kGpBPAf+kvSBkHlM+E83l8lfZZcaT9WLh/kl/6zX+nZt2uXTYsLnQ7MmrNuEFFBOotRXP5Jf1wM+tLiOiFtntbC3wngcuQV/+5b4SRig7wkn3A8nmIwmfJP/BMr5ZRwFuJIBBMgbUk54r9SH7+cvkKcwK/xmf96EpI253lfAdQ/g8PNSt9dr3+9/ZT4rpuy35Y/vRtg4fEn73ufr8nFFB1OsHKo5xb50n4WQJVBFo9JGX3mIx+xP/v937e/+eu/tj41zudLIX+HlPa3fuu3+tSZ+1chosiZQuPH4D9qFS6iAYXZLEfhsYAJ0yQaAtNVHVJnTAlRofwwMTH5ofe8x/6TCh1bL9yPqFJe+ba35XfLUdw0RMJhdXqLGmR+CZDZ/d/4hv2xfsj/h0XNzGYoHck02TMF5yokPzDUMjsG/BhpKkof7tXveIdtws6wqAFj54aKZVIMO0dMWxhhJ+9Ohssg+SljevWYXlz8oFgn8Xa9lL5D6jZx3y7HlCQvTEbBH73nHn+psehn+aVFWlRWlD2pIn7qZCUwrYd/xvn5sSc/SMJMXhr+4+OlnPwg+aHJtaxZ4zM7KHnSxPQcYwOINrY+xVTLTZb0PAuLGDngx0R4OI+j6Ee+GlCOjFwwl8HLZBkKj7Jhxwj2nk6AXSvrIX5YdYZL6u8H9AOnI6MMr1M7fOudd9r3/PiPu00s9f3u977Xp4Ex6WL/6Z5Dh7xML+TLIBAIBJ6rSPoKZoJf8sY3ulnIO77v++xV4gm8OxngYwvrL4uU896kT6R/gyDi2F0GM2H61uL+9Yd+4Rd88S62404EC/HwjmdPf2af6YsweXnF29/uNv8/WvQ8joO+WOzK/vcb1U+zzgBuwO6C93zyk26zz/OYqqxRn8HOSOyox7v+vi99KW8e9Za32A+IKGI3D05KSxG4zqg395L+jb7Nv6ufPImYFq6RNwQKy4VLSR/f6ZeOHjliD6vsGMxiJB5LjmJOgHvFN3+zL8ZlIw12JiIt9ItJvwo/Iy44E70lMyfMlINKhNnt+sXVWMxNf5vkGQ5QLM6ceBfiEXlwf416ju1Q4RKUJya7zDF0yTEjAT9MTLLZMt7riDgKZZuU45mAuNj8BN7lA8Ul+WLmALHCLAPwtaJqI8Wc8z+qv/++n/kZ38aV2HeIr7xBwuCdEotY0fz4+9/vvIBZBWZ02Flxjz4RZOVL8fzgWRMIZJIdfCZUeWwbyTQWJi5s3fWIyNHX1VgfP3x4uXIhphA1Ch9iRmNhyohtx77yqU/Zw/oBPiiCygImppFojExDXnHttb5ynPggc7eIDLM15xu+4zvsdXLY8b1cjf6Fr3iF3agKYiEqDZydALDFe0wNjl0S7peSY7cjFkf9wwc+4CPwyYvnmYAGSj7W6KXBlCHgh4dN3BuVrtcX0vcavfxwL9fLY8v27U58IdkAkvzFz37WHlHe77//fl+Ig107P6pKAoEKX1Dc7ImMTSE/zG/6/u+3n/it37KflIJl1gb33+UYycDUhwaKzSeHfvDCTU4J5KXGIucHVT5fldj4JAJPZe8o+tEkxB8gYPYojRzwwrTvasovmTXYIYLNyAymY7yc2PLtScW9S+6L+hu1jV/SzNQitn2gWPmvBryEcLw4GFXC3nK/XnLMMgHSwj0+WQfDS4fdCwCHqrGVW1J/tC/sIt/wzne6bSoH6T0gIXO30nxI7Zz9uqlvnmHaGDA1zIgUo0P+O/GrgUAgEGBWm/31GRzbeeWVvv4Mm3xMjzAjYte44+IGEC/MUOEBvK8x72TBKO/m5P3Mu5lrN95+u/etCdEG9CWNCpPnIHxwD/z5+7zwPO93SDNr5uhzeFfTo7HIeIve5wxWIhKYoWDBMJuXNKjfGFHfyVoDZjwYIEQ8HFI//jX1DV/5xCd84TPkFS4CT3gmoJ/3GXt9MrgKqT+ofmxW4Rb3KcnfmA2xExD99cve+lb7r7/+68t8APfTct/73/+78yl4BvyIWRL4SLIjISINvvAYnOmhh/zsAEyVAP1lAvrkZKCRwVg2lTmqT/rb1XAC6ojnN65f77MyfGdnJ3Y3Im4425fFDdnmnDTSNlijwAJywl8WGquEl6PKhXQjoBAeu8Vl6M+dyxU4AQ5O0KF0wecA8dLHF7eZV4uDvuOHf9j5wpDawiPiu19VmE+KEzSLv7zmW77Fn0nWb5JeOAGH4YELxQmeNYFA9dSpULdu3ep7EAOI/V+oUf6MVNTPSJFj68ciJEDFsg1kmwqPCkmmmh6++2773Z/+aXuP1O4v/eAPup0c4EfNy+FKfaLIIYt9atTs74sZx//6qZ/yMwz+90/+pH9/WAS4TUqWysR+ELD7wa/80A/Zz4pA/85P/IR9/p//2UktowAICRpDQn75uxhJYyl3HdC4aVRblS8WvGB/n2zP+ltK128XpY+Dw3bv2uWNA4LMImlUO1uakfb/wS4OP/ZjvtMRYJ1GOXCV2BFdCAQIL7MW5GeTGjNTXdjttcqtkaMsULiABTOsAcG0JykfFv5wYNnPq3wQeP8mlcuuQ6UoLgHK8HeVL+oJgceLF5SWEygtq+v0okdRA1b8s+8xdfMeuT96z3tcMLHdGGScHY14wSZE38NaIY7S+Hlpc40XIQet/ZEcQoH65oWNb/4mfOKijfEML6jf00v0d5RHHHX4gZ/9Wc8vdqq8PD/4C79g71Eb/yXV22+q3qhvnmGXC8AsCVuqIsOI59RUBwKBwOWF5B3NOxdTYOglPOJa9cVYBrBmEHxDxJCd7AZGR508MhPOuxmuwAGr9K2l/SuCg21R6SOIx4mg+voOXWNNATb+rGuD8PI+/59Fz+MYsOLZpI9l23AWCSc8hUEkDnhjFB/GwCAbW4O6maz6EU49/uX/8B/sJ7/ne5wDJOT5JFJdyH9pXwU8zQW3DP3NQCH5YGei//O+99lfiuQPiYiTKkJOQp8qCBb6OwguG61sE2eCC8AJcJ1yDGIlm8jgl23SyceaAicAbCn6E+qTWYP36b/9W1+bAZK8JGWUCB92JuQAun9he3IRZQYh3U+FfAL6XspoW1ubr0dMFhdz8Ci7W8FJ/rf6VNZzAESg7/Ko553o69PDqhDH8v0ieHp1DbH1sT//c/sd9eOPSFCxpoG80WZ4BiEJP8QUDoFH26C9FHPOD/78zzsXgoOxzpRD/HxXLrnfULn9L/FNeAHnegAGPdlqn0MBwampPj/Ix/YswPWbCrVdGf8mKapXSTHRMLB3v+/LX/YRexb4sNgDFfUtP/IjdsVVV3lFOEnTJ42fhcrY9zF6jL0fJBuVzvTYdYUV+7e8+MX2VokHTI4Y8eYEZhYEQeb4G+JG3KSJ7by+mW0u77jDp8sIk/TwA4PQMlLxze9+t+0UiWMkgxEAQBiJKuUHmdg0ovqc4Oo6jScZhaaR4Y/03fmyl9lblV7ygwpm32b2ZyZ9NHDMdpaUX6aXrtJL8A3f/d0+BYgy3v3gg553RilYdMOPG4WLbVvykknAnAIHhbATECZDgB87DY9Fwyz2xZFCJscoW6ZlKWtmEL6qlxikmzMriJ/wqa8HKB+Va4dIbWIuRfz8cCgRdgTihQl4qfDyZncq/ED0AeWSlBMgHsoQ8Mm9Jgm4O/UyoPwRlSw6p27YzYIRF0QT25G9TWW5QS9kyp46oKypnyQu4sARJnUMWGzMjAh5Xd/Z6R0CYOEaYX/+E5/wduYqXv4YKWFNCKP9V+mlyVauvBAQEbSppP5YV4AY85kX1X9rQ4OLIsQM27NxqiP1jT/aLqNQjCxsUxum7C7UiyAQCASei+BdTX/AOxzwDnYCp79Z8FqnPgf7fSwBIFL0C38rIvzVz33OCfnrxC9e/ra3OfnE4oB3c/J+ZsEog3N1Co9+kz4CfpHEV68+hR2R3vZDP+Q7A7HlKX1yMX9gwC2DGZKe451Nr7u1YGaUcAJMoFhPyUg7aW6Uf0g45r2IBHY7gu/cL7KMmECUAEbWfeMUhUNfBuADcA/KgLIhvfRT3Oeej8KLSO5Qv8sgKf7gCpivfuWTn/T+NBEI9NZszLHviSec6xAPQov+j3wwS5PwAhzmQD6gqXJl0JCD4eBF5ANOAOgD71GfjAkzA13JOUikgXJFILWpj2VgErCo9x71gxwyi+UGFgLMfng+Id/uKz+jk7QB50/yl1HZ3axyZgtUNilBxMGH4I8MuBEnux1+s+qPfhrzZBZI8zyO+k7KEQfJTw65hZ/Qv1O+HKLLzAkcjTxgTv2pD33Ijqje8I9fHH/DK3bu3GlvFY983p13upkVfXxxm2FXQ+KCE7BjIe2U8ydoA4gCDofjGcoSCxP4701qL/DAC8kJntWTlImDxrJDjXjjddf5bgE0bgorcYxgU9BvFylkZ4IxVe7jIricdig2Z6/EPOhVr3LCBvFiOpGtzrCp37pli/8YIc7sGkPlsTUZo8xJ+CwI+U/vf7/dJnW5oB8VW6NdqYpIq0HQgGgo+MMUhwO+2OaUH0OT/PYpToQDxJTRAdLBSXcsMGWbKxbN8uLi3lr9UDiEJJluRGHe+frXW4deHBDSjddf76va+bEVp4/pSxo/YaQVXoPy2KIGQ6OFVCfTk+yOwBavzAgwg3CNfnw805GY2chhE+iHdUn108ApK6a7mOai7J42BMpjSWHzwuAFyI+THyDlxeEd/IiTw8pIL3mHnANetJjTsHWZn8KssCHe4/qxurpWnbLjAFt78QPmh8U+zWzbukblhFjhOi8gftAIRM4MaFB5kJ8rVabJ7hQef6F+qHfOtrhCcTM7xagIs1LsCMGLilF+wmKLOTCq8mNalfh5WVGv69RmulSHk3oxIWZ4IZA/0ssJkrxceIkxQ4U5GLNanRJl7SpL2gx1S90k9UdZ0XbpYDg1cY3EWLeu8eIjLKY+E7/MHCR2n61qs7TdQCAQuFwBaWMm9bjeuQxs8b5kFpnR4Hq9bwFEtkrvaawEeJdPqg+lT/bDP0V26bdYf8hucwzuJO9bHGsH/vNv/IZ1SSSMix/Qb7M9NQNQL37DG+xqkV5OtN8m/kAfSL9Z/DxmQz/8y79sL3vzm61G/uhncW3q82bUd3K+Emsgb1f/iIBhN0T6WfogTvzHPGda8UJ26cvos7/7J37C+yKEDlt6M/BEX+1rDHt7vW+lr2QgFII8qudJM9yB/oZnGenvFq8YVh+DyKB/JL1wGHgC3wE94ZzSeUgCgYEsypSzpChjBhtLOYGUh/flCRlmJyn6bsqZ66w3QETQZzL4yGAepltwKd/BT2XQvWGDzaqs6FsZmMPkh3DoY+F7cEBEAzwBXsGgLXXMTpOUAX0/ZxjdqfrpUr1Shtcrvdj8Y+IM3yOv5JHzIOBsN6tMGhUPB5DCCQif/pZ2xJkS9aov6m1K9XBEnIDdGxmsY/3ARgmDNWp380oznIC+G4GEwOO0bs93X5+veYSHUT/rVLdrduzwPCJqaDtJm2Fd7Tf94A/6WU9r1WZbdW2ryspFCTyW8iv45XA42g3nRmxVG8hLxHOL5DdW7iTlqlsfeGD521uVwbcpEVzw7ZsuEPiZk3GIKw2pGBBKFnduVEHSWE8oA+zTz3QZ04z/6Vd/1XeFodI5lY4XA2p9s0QHI+aQTVQyP4TDIrTs6V8MfpQQ5AY1HvzyDER6QPGwsIjRigRUGI22EcKr76OqeFQfZBmSDllMqRHxIiIe9rvlOj/uZjWwWTUS9uKF/NKoeXExq4H1OuW9T2qRhlYMCD8/rIzyhaByxS/HAl3ynOzPnDQo0suLgh8lI/fJVqHUKWWA/SFCjBcNjReSjsKvRQy4zzzIH3Z3qHjs7TAnIi3srlDPD0VhsP0pjRoQHyMfCDAaOfFig8nJzMRJvhjBQX3zA6Bc8APZpjx4nnqmnHzkQvERL5+MCvHiY99o6oZ07pN4YEu2YtAJ0ClQh/jJqj3wIvBt0PQS5CVEXdToB03+JvVCIQ7i52XCqAmjSRg9DSrfCJRk1IY0ED55Y3E4MwKERz44SIa2OaK2y0s9GeUAtF9GcdYj6vSd+qOdETajHYiJBIz6MEqxReVIGbD4nnQGAoHA5Qre5yN672JDz+hs0idCnhPywnuSM3MYrfUtQvVe5V3PgmZGaKfV79D38v4uBu/wK9XvOAFVf0HfCAkU6/NDuTgdmX6T93aP7vHeLgbvd/hDi/om3tdJeuhDIO6QbgglJtKclMw7PumLwbj6N0QJhBvQh9PXkR9mrmf1LDyB/gdOQZ9Hv0m+uJZSeAz6wQXoT1gLxyAXZBVecUxkGtOhBPSz9OH4S9LBaD39MP0z5UuZMGpdXL6ANPEdYcDgIAOa8Bf6XPr5E/pO+dPHA8Qc/AJOR7rpMyHPHcpjVvWT8CT6WHgbaSNPlAVCg+fhBFiZ0HdyyCgbkZDWhD+1KH7qBl5wSNwDoURfn4DwGIxlK3xPO3WsdP7/7Z0HfJRV9vcvSgstoTdBUIqFjghWUFGUYq9YsGDZdV1dt9jddd139a+7rrvuqlixFxAQwYoUUem9N+m9kxCq+p7vSe74MEySSTJJZibn9/lcJsw888x9bjn9nItXRoQXPZMIuaWc8HCeb5/0nWdjHTC3yAQYF1NEPkoX5QKLvp8rQqvwKiH/Mf7IQtyP9cma4/e2yDNyv6BMQN8pdVsH46n8nzmgx2tk/OkX6yUI5I5jZIy5DqMh34kluB9S4uRdu9zzIvPuD4xfXCgI/B5EQLPYeSMAPmNQfH8oc/rRgAFaM/6gTMzv//1vd/tdd6kG5IeVV76D6OUHk1c2TFZ67S9gKBABIRCA3+NaNjjNb2TA/Xxf+B6LkoHlet4jgIVr+A3q2vAs9AWBkPtzL6oIeAHW/y6/ybX0j3sGwX3994G/lt+gf/75+F0av8HnXO/HwIPv8rn/LuDe9JH++HsBfy390YpD0rguK0gn6z1/D8Dv8Dn35vf5v38+/s+1fMZv8Fs8F9dwfxrXcW9euYYxYjz8s3Av/yy8l9NY+Wf2/ed3/TjxGY3PAL/Bc/jf5zNe+Zy+8hvcA/C+VyC5H8/A9X4tBMfVfwdwL76X0++Gg2sZB64NzofBYDCURkALoZVZpq5f+JCnpx7whSBdheZ63hbkJ0HwObyFe3l+wT0Av8E9AJ+F8zzA9/g+fCAI32f4PXScz7kffQH+97iGe/p+wbvgAXye5R/5hS/y+/AYrvG8h+v8c/vPgjydZ6Z5eF4a7Af9ox/cgz7xXe7BvSLxIM+/ePU8l/vxHDT/Hd7jPlzH/fktQpe5P33mWvrMb/IZ96J/XB98Tq7nnlzn+T73Do47n/NZ+PxwDz9+/Ab38P0E9I/mx8P/Br/Pe36cuQ+/G5RR/ef+nsCPvR87/1tc48H3/BgHf9fPYfiY8/t+zsI/iwW4Z1wrCIBO+hYOPzA0LAlUEXrxkUf4SI/JvvWPf9TPGHRA/395xF/AJOR0/9AgZIPrgpPqEbw2eE3wN8Pf9w0E+xD+u5H6F/59j/Brg5/zfk7fA8H+RXr2IILXcp1/xki/T/PXguC9c7qe92j+//56/77/zP+uR/j9QPg9ANf4PoU/a/hvBL8b/B7wn/nrQaT7Bb/jwTXB/vt7+PsEEX6twWAwlHYEaWtONDKcrgavC34/iPB7cY3/Pu/zuUfwsyDCr/MI/mZufQ7vl7/Ov+/vH23fgp+F3z+afuR0jQfX+sa1vgX74MF9/LUgr77Rcroe5PScINLvg/Drgr/L+3weRE6/Efyeh/9uTveL9B2Q1+8GEenaWILfzElBiNT3EoEfBDSv8OYnKBJw64R/L6fBzM/9eS+va4PXBH8z/P3gd4J9CL4PIvUv/Pse4dfyf99y+x4I9i+nazyC13JPD/87wc+C19KC987pev++/79H+Gfh8J8FW/g9AP/3n0f6LPgbwc+D3wt+HvzdSPcLfsc3vhNE+H1yu9ZgMBhKO4K0NScaGU5Xg9dFS5uD3+c7QQQ/C7bw6zyi7XPwXjTeC77v7x9t34KfBe9Di6YfOV3jwbX+93j1vxfsg2/Ba/3/PYK/SfP3yul6EO1nwRZ+XfB3+U44cvqN4PeCn+d2v0jfiXQdyKn/ka4tLhyiIJAhHa/wE0HCDxWG+v7ud5q8e0KnTqGBNBgMBoPBYDAYDIXDISFGvevXd5c1aKCCeHGHGOUHVNbxiSjUpvW1hg0Gg8FgMBgMBkPeSIgQo2jBw1QUhSC1bFltFUw5MBgMBoPBYDAYYoaEk67xbpCMTPFRWjx7OgwGg8FgMBgMhkSDmd8NBoPBYDAYDAZDCKYgGAwGg8FgMBgMhhBMQTAYDAaDwWAwGAwhmIJgMBgMBoPBYDAYQjAFwWAwGAwGg8FgMIRgCoLBYDAYDAaDwWAIwRQEg8FgMBgMBoPBEIIpCAaDwWAwGAwGgyEEUxAMBoPBYDAYDAZDCKYgGAwGg8FgMBgMhhBMQTAYDAaDwWAwGAwhmIJgMBgMBoPBYDAYQjAFwWAwGAwGg8FgMIRgCoLBYDAYDAaDwWAIwRQEg8FgMBgMBoPBEIIpCAaDwWAwGAwGgyGEUqsglMluBoPBYDAYDAaD4ReUOgXhSGkVpVXObhWkmRvFkOwwhdhgMBgMBkO0KBWyMYIRikE5aT9L25GZ6VZv3uzWbNni0vft08/5jGtMiDIkI1j3rO2y0kwhNhgMBoPBkBuSXlZAKOIhafy9ddMm9/1nn7k3n37avfvss27GuHEuPT099LlvBkOy4OeffnIH9u93Bw4eDO0HW+MGg8FgMBhywpENbrvtL9l/uxZVq7oTpIGf9N/EBUJQeWmEEP0obd2aNW7GhAlu7McfuzFDh7qJX37pls6Z4zavW+d2bNni9h444CpUquSqVq6s30GAwupKMxQvGHu8OTRgc1BwMJa0TWvXuiWzZ7utmze7ClWquNSKFXV8bY0bDAaDwVA6gXyArLx23z43Zft29+PPv0gESaMg8JAoBUHBcp8I/Vt27HBL5s513332mfv0rbfcmCFD3PL5892ejAy3e9cut3LRIrdEFIVNokAcxMJatqwrg/Akr2WPOELvxX0NxQNv3WaJsga9gGtCbMGge6JMGbdx/Xo3+euv3fRx49yezExXMS3NlZV1Xl7WOdfY+B4KT0/8a7DxXnEiUh98K+6+GAwGgyF5AA9JWgWBhws2Yqx53bV7t5s/dar7atAgVQy+/+ILt0wUhUxRDMKRmZ6uFlY+XzZvntu5dasrL8JT1Ro1XAUUhuzrPML/b4gdEHr2o9iJQLt140YZ7DKuYkpK1oeGAkH3RfnybvXSpe7LDz5wM7/7ThXicuXKuRr167sU+QySYEpCFvz+DgrhQWG8OPc/vxVsJdUPg8FgMCQf4CNJpSDwQCQV81CIjigF+6XtlIdbtWyZmz1lipvw+edu3PDh7tuRI918+X86D37woFwVGcRooxisWLjQbRThaaMoDJtWr3bb5L29MnDuyCNdxUqVDqt8ZEJVbOCFn4xdu9zsCRNUkJ3xzTdu64YNqqhVqVZNPTo23gVDNVF400VpJrQORRhlYfvmzepFq5SW5mrUqhVK4veem9IG1p8PS+T5M2Xf7xC6sV1oAI2/d2dkuAM//ujKinJVSdYj14JYrkt+G5pGtTVeD0iDtkGLaPQjXeZN6ZL0oaL0hWstZCx2CPKYYGK/ja3BYEgmQOtyUhDKdJw6NfS/3vXru8saNFAiCFOKR3jB5Udh0vv27HEH9+51GZmZbsOqVW7tDz+4JTNnqueA0KEdwkx/kutCKFPGlStf3pUtKyRf/iZ58ydpKA7hysMRwnir1azpjjn+eNeyfXt3bKtWrslxx7n6TZq4FBG2yqWkqGX7yGyh1RhH4QADRsBZMHu2+/B//3Ofv/uu2yvz20zG/crf/Madd+WVrrooCSISGfIJ9gyK7QJRCl7929/c14MHuz2iLJSRPcB67nH11e78a65xTWWt4zFjxyRaiGFhwNqj8cz79+93u9PT3RZRTNcJPSFHKWPnTrcfYVxQQfZ8NVFY6zRs6I465hhXo3Ztl1K1qit/5JFKA7hHQWkB80Q/eD0gRJowSGjY+hUrtPE3NA+6BR2rJPuhRt26rmHTpq629Keq/J/+sY/oR2maw1ghOAf7ZZz3C3/5WeYChbCCjLlfJza2BoMhGQCtqyJt8q5d7vlly5TueSScgoA1B8seCgBJxisWLFCLP4yckJQdmzdr0vHBA4c/QdW0NBXyG4hQdIQIQvuF2WKx3rx2rVu/cqUKTeGAESMQpIqyUKtePVevcWNlxk1EmDrhpJNco2bNXHlREnL2TRiiAfOKYPP1yJHu5ccfd/MmTdL3UypXdhfdfLO76YEHXCNZn5n6riG/qCRt7aZNbugrr7ghAwaoQu1R56ijXNcLL3QX3nSTO17WNFbx0qSIsfbADqEFi6ZNc9PHj3eLZ87UMCyUBbyLGBLAkaIIlKtQwVUTWtJQFIQTOnVyHbp2dc1at3YVs+lAQYVHhE/2APdYJcoc+SJ40/D2QNMQVjF4ILAeIf1AaK0o+6OmKAn8frvTT3etOnd2derUUaLPfcxwkT/4OaBoxfKFC93KxYvdAeE3tYT2HHPCCa6OjHVhFUGDwWCIF+SmICRMiBEPQdubmenmTJ7sRrz5pvv+00/dlDFj3NyJE93qJUvcNlEQyDHwzDwcCPdn9Orlzrn8ctdGGOnx7dq5xqIwwHDXi8BELkI4YMhY8gjHWLt8uSY4wzTwVsC0q9eq5VJFgcArYQyj4IAx0+ZOn+4mfvGFji0gWRwLacdu3VyN1NS4VVzjHewdXIesY0Lutomy4EGY0QZRkPHYeEW4ggig8UYDYg0EQZShPSIMLhCFYOywYW70Rx+5b4WuzBGa4iucEZ6YsWOHtl3yN0aIjatXu+ULFqiipV4GoR2VhHamVq+uoSlegGTc8wLX8B3W/yaZl0mjRrlRgwZpf6aMHh0KB+O30+nHzp3aJ0Iit65fr5/TyKMiJI/fxvtZRRQZkOzzGAswB6wHsFro/DfDh6unbbLMxTzhN+SmrV2xQj+vLkpCBVHOgNF8g8GQyID2JXwOghcgt2/b5kYPGeIGP/+8MkWE+pwUgnAQEnBmnz7u1AsucE1F6GwkrXr9+poQu2jGDLdL7p0XCG3iNxGoEBKObtnSNZJWSZixMYuCg7lloS4VBWzm+PEqEIHyMq6Ed5109tmmIBQCjO3PZcrouJLbgdcsCLxnq5ctU2t5rYYNVUkgzC5ZgTDImOyU5yZp+7O339ZiBnNFGET4jgbQHRStZXPmuFVLlrgf5f9ptWu7KhgMZOx0zLMuzRFcQ19+EqK8VujJ+E8+cR+/8oobJ6+EFUXyhEYC87dG5m/p7Nk6x+VTUlyqCLIplSrp3kom2uTHzHsd+X80Y50bPP1ZI2P+5fvvu48GDFBFDUMQ3uUVixa5hdOnq5LGHNeUPVKxbNlC8Ul+j9/lGWh+txkfMRgMxQXoUE4KQkJKALjasernF1ijy1HasXx5tRymiMCEAArwIuQX9EOJfBILUsUJxrIMglVwPGWOGN8j5NVQOJBzQIgMr5GAhXzcsGHuCxGQli9erIIKgkuygadHuMwQoRqB/L1nn1WjA94A4vvziwMixCOYf/zqq26YtKVz52oehw9dyg1+fNeJEPrZO+9o/g1hRXsjhDvmBWgYeQqTvvzSvffvf2sez+YNG7QfybR7lE5kNygFzf+/IPDf3bVrV5aC9vrr7od580LhXIB1gWGIsWWOSfRnjgv7u77/sXgOg8FgiCWgSQkByDStWpUq7rgOHdyJJ5+co6CTF7D8UfWIxtkHJCjnVzCoXLWq63TOORr7i/cgkApdauCZWWEbYCGiqnmFzQMGjVBL8mWWUz/yPQraShMYSzxguSnDWJ/HDh3qxoqgRMWcZBsnnoUVtmPnTjd+xAgV9r7//HO3PRByVRAwpuuWL3dfffih++SNN9xiURiwxGCZyQl+Pa8W5eBzUco+ffttzavyCdEFBXlVeOGGDxzovhw0yK1ft077kTDEPgK8suoLHq9bu9ZNmzjRTZTnXCrK7N79+/UZGdP8rlcUKCpTkXdC1TvCVXMCYztl1CgNPdq8cWOBlC/mgapTvG7ZssXNmjbNfT9unJsvc5+RkaHr81AqaDAYDMWPhCtzSs12XPhlRGjcuGqVhgXlJvAEUSUtzTU78UTXvE0bV7ls1gFRW7Zvd9OEOC8UIk1CYjSoULGi69CtmyZ1tu7SRRWE0pKkzJgFXeKxaJ7JZu7d66Z9+63mlRBrrRAlsG7Dhpo8W7NOHfUkRLpHQRvPkUwCcE5gjBnfxbNmuWkyvuTr5ATGnpAVcnbqUbVL9koyKMDMM/NNedBJo0e7Qc8/72bKeos2jCcakM9BPhPGi7qNGrnqNWvqGg6H78v69euzlAoR5slviiWY462iHFQmobpFC1dR6BS/Gx21jC+wfun3TqHRi0T5+v6zz9w3osTO4kwPURZ+FAXhiJQUV7FKlXyXQ0axIEGdeaA8NnOYG36U9cL9CS9t3LSp/h3t7zH+tPTMTLd03jxVNCjHTa4JVbPwSperXFmTz8sKjzMYDIaiBPQopxCjhFMQeJjKQjyJk8YaSh4AyXrRgBKBlYSBUDqzZq1aGs8+e/JkDalYtWhRruckeBxZrpxrf+aZWlmnS/furorcj7HKD0NKZHihmuf1FVv4m9eCNu6ZKQx+ytixOhcIsX4ucPMTF49ngTknidaX4SxM8wIvv82a4r1khScAW0WZ5hyEmd9/n6cQhOKNkEv+R73atZNCAUbIBLMmTXLDXnlFT5beJwJZrKE5SkKXKH9KpSPO8GAOPI1gzdGXHaKIYbEe8tJLbrkIi9EaOqKG3I8k6907d7pUoXeNmjd3FUR4TjRlz6/fbcK8SNweKuP13aefuiVCJ8hDo6Ldopkz3Y5Nm1ztBg3UkMB3ogHXqaImSgaFL8gzyMubjAcaBRpD03EdO+o+iQZcRcuU734nishHL77ovvn4Y/3N1YsXq+dikTwT1figc1QXo2/JTJsMBkPJApqUk4KQcGVO6RvuVx5qmRDVt//1Lzfy7bejzkmg7nv3K65QIR+F4bsRIzQhMNrExDqNGrkb77vPXdi3r0urXl3HCeEpOhaRuECoYeEwTpT/27BihQruWEcLGurlQSlZXPeTvvrKTR0zRhU+Tv4lZ+SACHAw5KYnnODOvPBC16JtW/eTKA/RJqbnBBUCpN/VZA6P5nyLo492FUQJibGIFhdgdvw5CC//9a8abx9NjDsehP6PPOIukP1SKTVVBZVEHR9vi12/Zo179z//cZ+89lrUhoWCorms1b733ON6XHWVq5ySElKy2Eus3+9EWXvr6afVelyUwOPZ7ZJLtFRwC9lHlEhNFIWPtYsyReWmb0eNch8895yb/s03qvyEg7Mpevfrp57dY5o1U0UoL2XI33++KBhP3Hmnmy3KczRgDH8le+n6P/1Jzw6JZm/AtzKECaOkDxblgGptGLnCUUMUnPOvvdZdetttrmmLFuoRiVd+bCgaQCOgWaxP1harJBl5k6HkwRpLmnMQgCfqbKKhb72lQg+WpGiBdQb3MO5cSpZGq1yQPNv+9NPd3cLUTzn5ZMe3fhnK5AYa5q7MTDcVK/9777lF06erdZ+TXAurIJCEzFxQLpIytswPIUWp1aq5FTKvWAoRqGrUq+fSCNkQFNbaioJA/6vXrq1VrbpfeaUyY5Bsc8rsEPM8edIk95wot4TV6NzlAZS0s0SwvFaE3PZduoQYVSKC59+Wnu5GDR6sCbysqeLAGb17u5sefFBDEcvLPmHVMoZUxXn7mWfciIEDsxTtIgYK8GW33+5633ijayh0nl9MBIEDIekI2etTv/vOvfPss+pxgVbkBM6luUGE9otESSgvgnteipAXxOYIPXvy1792c7PPX4kGdwjfwVjEAWrsjdzGkz1YXp5jqVfShw7NVUnnOS7q31891Xjw7IDI5Abrg8Z65BUacSDbEIYBzecrsc7yWmuJCp7bEB1iOf+Me8KfgxAONhJC66bNm7VEKYcaRSs04jmgtCmNQ3CiRaXKlZXRn3L++a5OjRqlimgjYDHWlIMc9/HHbl32ya6EMOjhdIVoJIgS0uJjwU/s1Mnd+MAD7oKePd2BI49086dNU6HAn0dBi3SffDXp9075TdYAZ2fAkJtjXZXfj/e1nx94xpMpite08ePdaBGQscZGA5QIwmWOat5cCwMcKQJuIo4Nz8+8/rB4sRv28stu1vffR6UgxQKs6/IVK7pjCGsU2kpfdgohJpTuqw8+CJ33UdRgjUP36AdhT4mA4NodO3y4lqFlPeYGPJwYEggjrVq9uq7ZvAR31gbVnghbgo9EA7530llnubann665Ann9BkrIbhl/wvuoVrVl3Tr9LCdQUQzvwnHt22uoEfcwJCeYW9+812C7rGPO3qB0MUpCZc5XyTbEJatyYC36Fktwv5xCjKCNCQkEFaxgEM+W7dppUld+UJDKRcS3oiAQloJykIwbNSewiLB0kvORW4JrLABjhzG2a93aNTz2WD0xtqjAOqD6DEoHiPXmK2mwwQltWCeCz6xvvz3kgLRowCnlVHfZKAINhCPRCAbzibdxuwjlHHi1YOrUfBkFCgsUABJf54hguEd+96CMITk2WMJZd8UFFCIqJHGo5CbZv8xjvK91+giF3ip7c8XChVGFhGEkIifhhwUL1AKLwJUboOH8Dofc4U0krDEacLo+rVyUicRcRVUw9lI0exChcM3SpSogUlwg0fadIXd4uoThjVPu+ZsyuwtFKfh6xAg9h+PD//5XCynwOvz1190kod9rhR5z3grfo6IXgl2irw3GIth4HmuRmx+j4kJChhgBv5B2Z2a6L997z73wyCNu8/r1+llRoc0pp7i7nnzStcNqlIDJfoUBxGidMDYIFuUYqRnvLf6EGOn5BVg4aFF6ckLAyidEz1t1j+/Y0V3929+6RqIcfDV4sCYlEnoESBLP9/0Fev+gQii/SflUkp/bnHqqu+buu123Xr10XSVLvC/PAuPh2Ue8/757/YkntH57fkHFrhv++EdNyq9Uvrwq5okCaARMdNaMGRrSM3bIELcney0VF1IqV3bnXnmlhr6QsPyBMHzKqxa2tGp+wXrvct557tp773Wnylyyi+KZhrF2D8hep8LcG089padLRwO8gVf8+tfu0ttvd2mVKrm80tARtjZu2+beffZZN/Tll922DRuyPsgJQjvan3GGu/nBB13XHj10DHMbR9YgSvqM6dPdwP/7P/etCICenuWG2sKPb7j/ftfz2mtdrZo1NVwq/5TPEC/wMgsNwGfw6uEZR3aBNs+fOlXD3FBy8YYx32VFacUQquXdO3d2x7Vrp4YzQnE5CJFQOu7JtXA4XhNpnRzcv99t27LFbVm7Vo03VKg0RMbPIiNxCGbthg1dWq1arpzMfWHnmnWZVDkIwG+2/SKkfiWM4zlhvhvDToeNNfBUEHcKk/WlTRNpIxYGbNn9spGXCBEjB2HMsGFq4QIkQdaUtVOzbl13hCzY/IZvkPC3Txgm9yNZmTMmSCbHK4QrHmUEBaSBvFeL9Sn3j3bcyW9AMeDkYJpPCsRiWL9xY61EcrooBpxpUbtePf0sf36l+AUCFs+CFfKNf/zDffL66wWqsd+gaVN32a9+5a6QVrNKFbcn+/14h6cRrN3PhEY8/8gjbtXixYXOXykIGjdv7vqJsIf38Q0REudNmZJvD2YswAnZ/e67z131m9+oYMFuiFcaht9wn4wRXo83nn5aD/GLBlj2L77lFneLzHdt2ed5ieIokJnCR6hqNfDJJ930ceOyPsgBKbIHrpTxI6fjaKFJjGFuM8kaxEo8buxY9/zDD+vzREpODgdz1ff3v3e9r7/e1RXaagpC4gJaRIMW0VBa8SByXgpVrPDurRX+t10EZRqldMNRuVo19XLVEl7b9PjjXcv27dXT3kT+rpGaqvf3a8S3eIanz3jWOIuGE8zxuJJzYYgMojiY//P79nWdzz3Xpcm8F5aGMw9JpyB4xr9m9Wo9wfT9//xHj8HHIoxgCfMN1dIvADiYq2pamsa+cz4CoSgIwBffequ7XASlo2WcEJTifRPGEjBsFs/Yjz/W02e1moigYqVK7mQRsElorSTKAkydRRct8MZk7tmjNc2nCJNev3Jl9idZwAJL0nKXHj1cIxiy3D+aceea8igIZcpoeURyJ3xZS6yMZ/Tp484Q5eAEIbIIFXmz7MQB44/VcocoXiPfekvnizCNggCBqM+NN2rVlnoi4Ob/jN+SATQC7JW19f5zz7kBf/mLWuxiDZj2sa1ba64B5ZJRyMIB00MJxeJHFZtoz1yJNVgXl91xh+v/6KOujtB7EK8KsVcQ5ohA/WY+FAQsqxf37+9ufuihqBQEv04InRwmSjReUkIpI4FwR3IPULI6nnaaKyv8Jq/x4/54YMeL4vGijDs5MNGU1K4pCsK1oiD0EgWhnikICQUv/CKjeEPNbpnzrevXq2KwSpQBTuteNn++W75ggdsQxvPyAka0xi1aqKJwzIknapW/Rk2bujqNG6vQiIjNb7Jm4tUIwPjQOMiRKAE83MVRsCHRwdxTXbBXv36ubp06haYLuSkICZ2kzMabO22aHnBDVRBN5hEtm9rthKlwQBCVIgh94bPcLIdcAxPnnATKzHXo2lVPScbiSqIhBJ3FW04YBKc4NxQFIVlCUaIF4417neQphHni0z3annqqu+LOO117GZumMv4ITIxfNK2FXN+sTRu16GNBgGAGLWzHCPGj5N8FojW37tTJHSPfieb+zaUdJ/du1LKlWzJnjgoanjHXPeooVQ5O793bVZc1nze7TiyoMidjOHfyZPfxK6/kqzpLOLBmcehXx27dXKrsqUQZK2gEO36DrNMJX3wRdQnL/ACloNPZZ6tF/tRzz3UHZKyojBZeaQevGgd6UW0tmvCSogSCJ/sDbxzKebzSeuaPvlFMYM6ECSpQRQPK83bu3l2NChWEXue1Xlkj/FZlof3wDOaQMCMfQomHE8UAryNhpr1uuEHnvGrlylHtBRgwguL2nTv1GfBiRXM4H+FonUQZadGunauUkhL3PLm0w8+zb8wXJ3zvSE93a0XhJFQOLxVhsxQomDp6tNIKEtLzC2QRCmxoWJLcl0MWt27apMUI8PT/mG0YKyPrtqy80h/WOIgXZYHxou2WPpOXNXfKlGLND0tUcOBvhzPP1DLanAlWWLrAHKBQJlWSMg/FwCCkcsBMkJg3Oe44tZJh8VTGfcEFGkpC2EpqjRp6nQdEn/g+LMoQ/wuuvVYr6NwqGtpZl16qzNSD36B6D5UuWMZ+gZcWeIELQYfmgdC9Q5g41llKOVYW4lQpH43Dm6qVLetayYKHqWPN9yB8qVGLFq7taae5o2rV0msj3SNSox94ELDWongErRNUYCJZkNAlFJ94IZqxAGsShkCJWKrloBwUJqyG72JRxbOzV+aaeyfCuvfr1VcsKwoQOkTIIQT7JFGOUaIooay5MmFgf6AclESIUxCsfcLtDorSEs8MgFHi5HRibWnRoo4oPtBzhPpomae/7hiZO0qL9v3d79yZffqoMeiETp303By8aNfcc487vWdPV02E92g9jjwH11KimcPq8LhGAzyn8B+MViW7Ygx5wcsC7Cca62nb5s1ujtBeShm/8vjj7qXHHnNDBgzQ07ORI/aJQFZYWoDhk1wFii9gKCV88cU//1kjKsh1waOJkkKfPN32La4g+5xwYEPeYJyKa/4S0oPgFziaJydSYh30CgKhQa06d3bnX3ONO1GIfS1RCho2baqHYaFxYY0m+RWhEy9DuzPOcB27dtWks45nnaVxXR2FGZwo38uUzUc8KgpIyCUsC/n4Dh1ck1atXPkIQkAyA0F6n4zDuOHDNRQoaOXn1Fg8NzUbN1YlDVGcEYu2QSYrysL/QYTamePHa7gYQEGAQZMnUF0YJmdPRPp+pMY99wgBxiMx/pNPNPHLA0sFIWMw/qrCgLk+0cHzMkdYA9aLQPy5KAefv/uu25pX0mUUQFghmbuhCF7ErieCwMJYMK9Y2djHa3/4Qd+PJQg36XHtta5xo0aukqx71hshRoRzkXwXj0DYxip9rNDCikLDohV0SwKIDHgBOOCOWO28zqyB9px2/vlq3MHbBb3Oz1qtLN/n3IHGrVu7o4VHcFJyB3iDKH6nXXCBaycKQw0R8OGP+aUZ7BsS5Mk/yauSEc/RSn7rnMsvdw2POiqu+XFpBTIIEgChnLyyj7Zs2eIWz5vnpn3zjfv+s8+0EVJIOC4GFvhaUYTRoGhoGXBZV8grhDGtk99bK4oIOXzbKZsr8kxF4XWVZB3S55IWx70cl75rlxqxkClKIi8r4SBzTXllDo2tIvNZ2BFjDpLKg0CnGZStshnxIHDsfQjycCgLEGIenMTWk7t3d3369XNX3nmn63vvvVp9Ag/BLQ895G74/e/d1XfdpR4HiDGJP6mpqVkVBuQeCMFBBoMFEAsc9bj9Ai8N4DlhiOR1YLEIJ3Lp27YpYcqQcWF+CjIu3JH7BqsNQfg4ORlhK7+CDH1AsaO/uF6D4HeoHIFngdKTCbkRwoBAjJVouzzr2BEj3NeDBilziBUYy4Qj4Nn0wBsQYgnynbBUNzz6aKURBBVVEdpBOBahiPEK5pHxKGlPRl7wvUtJSdGzUQjrIR8mJxAmSlghzJM5wPuQ12qFRrBnmC3+zpD1vV1oA2NTT+aVwhQoUxiWyEnL2LvX7ZDxYzWx3/heNLSDflQWxYL+YYwiTyI3oJzAt+Bf9I/vx/dslQ4w137emRfitbeL/LFKeMmcyZM1123w88+71/7+d/fOM89o5S0SkIs7dAYP/9QxYzS2/7Unn9QT20e89ZabNGqUW7x4sdsgfHw3Hgy5NriOC8K3Cwuqq0E3OcyRCA/2RmqtWvpKvH2kMue8x3fSRJn317I/CfkMBxZ3IkX8dbxiJCEcPbysMREFePgoJhG6nnvL/zE+a6XGAOgH9+F+/loadIp7hUNzW7k319EP6X+kfgBC3vks2A/Gh1Bsnh0jQlEjIT0InmDiJkfrZAN6VJQJIL623WmnuTR5Fq4j7IXQlIoyCZVk8hnoGnXruuoy8NXkGko3VpDB5iASpt8zjbVyfyyPa374IeRBYDGfcPLJjuoB1WSSQGkg3IwHFojVy5a5b4YPV2s8i5rxQKDnbxgq41JDNmp+rWt+Ky2YOVPH3CeYs0lgzlhqq8t450fMg6zsFoY+Xwj3tLFj1ZLO/VgjKAhVZO5RCIlZxkqZyPPImsUqlL5nj3p4Pn7tNbW4xupAMMIjThIBjfAZPGeJMFa6ZqVhzSeGPTz5vbBg3ZCY375zZ2Uc/NYBGW/2BqdVl3SuQU6A7p1w0klqgUqR/ZDfvVrcYG3jDaD4BKeto/RGUlQRqi+86SZ35oUXumrCoFmjea1TL/DxG+ki6LFW2Dc0BCwEKs4PIX4cDxThpRgVoHeVhR5BY6L5HcBvVZB+VRUmT9w5nqZIiitVSiiLS6WSOoS4RqHoGIoWXi5gDqErvO6RuWOvTxk92n390UeqDFCNh7UDrYHHlLQSDv3P3LVL982qJUvcIunb0rlz1bBKbhmCLN5hnqmkwAghaLPu4cfkMxJS3PqUU5RW7d6585CCM9BalIluF1+sex1PW6suXTRhm/0UftghQjYn2ne76CLXSu7J/YkcQdhmLwcPX6SIBFEFXH9St26uNX2RRiI4igalWH3kBP+vK/3Qe0s/TpQ+0GdC1TlUlzUQ3N/ISvSzq/RDD1mU+7bv2tXVECUBz0+wH9ybSBcO5SVXEu89kTHInowNoY+EUpYV+l3YFca6zsmDkJAKApuT/m3duNHNGD/+kNruTDD5BroAZPGjtzOdMEGafy7uARgK3mcag5/DNAjTwDUIIQ8pCMIYEFhhrjXr1NHBLVkSUDxgPPbLGKwUBvrdZ58pkyY+9ihZxIwNi5vcAdzx9WVc8utEZT4YywWRFATZnAVRELSKj/SLg6qYRzY2hAXrAKcJY+WlRBytiqyb2IjSxQvGjLnBbrJNNve4kSPdcFEOSMgN9/IUBowZFtxEVBBIBCRBPZYKAnQAZkAlrMaypqAbjAnMa73sDRSEwlRRK0pQdQkGkygKAmOLESdN6A1COUxRC0oIE4bmcIAlNeK7i1B9zqWXuoaNGum857RGeZ+1AX3YL8xwzfLlbtaUKUonOE15iigGM2T+SCJlHonvJokS5WG5NBKNMRpt2bBB47upS15Fml9vOYHf5dRlBKFqonBT3x6hASGtqjwXpaIJ+0KQOe/yy10zoXte8TQUP6Ctfp34kJyMPXvcSpEH5onCiPLIeiGMCEPlktmzVeAsikpphQU8ercoCngWUGrIgYAeQqvwpGdkZLgj2FMoDHJ90GZflLRe96LsAYR1qjIhu7WUvUwYd0uhT1jhUWw2rF4tF2f1hOtRBi665RZ3ds+e7lj5DrQMr+FGeZ5FM2bodR4YhKk+yZ7iOoyYJ7Rrp3RlqcwZ4X5ekUOZwOhz7lVXuXYilNMHzp0gf5W5XSTyieer9IN815433ODOEQWBQitcf7xcv3fvXqUdwbWAEkSodM/rrnPtRcinH62llRE6wAGK0JPgMzaX+5x39dWqfHDfZtLoP6Hy5M1qLpPQh8KCOyRdkjKAeNKC8NWKeDfS0PHoLAzP0P1rOPx3wy0A3J+F4pl/pN9IRvCcaMPUaPbhOr6yDUIj5UPXCdMk/IoxjQewuA9Iv7CWcAorwgQxxeRKQDQIhyJWE+WmJC0oBQXPR78Z701C/McJs/roxRdVGSrIeQe5AdctggyEK9FAn2Pdb7xQMDO8Zt6wAKWgzC8CIG7keAWuaRQcmEsk2hePwDCAgeDcK65wN95/vx5sCNNHSOB8jpseeMBdfscd7uimTfN8Js/0duze7WZPmOA+e+cd9/Y//qGlVDmxFoEPjxOJ+VTBg8kTO04uE8aLMUOH6mF3nJkw6IUX3DcjRrjVIphwcnNu/IB+0cj76CLKNudikAx9iTzHhTffrGGuN953n+t7zz2ulQhI3CteaGlpAWMOpUBAxvDC+O+Ct23b5haLYE2+4ycDB2oyMGU58dQiCCITJAoQcFESCId651//0nAo1vPoIUPczIkT3QpRIrYKT9z74486Hn4s2De5re+CAnpEKBEW8QZCT+uJ8FtfaGjdhg1d9Tp1Dg8bErpFqA4Gyvq1a7t6cm09ubaONAT8cJkQWoeVvkH2dVxfnwgSeY8w0SCw3CMnUOVQ7yt9qisNgRyafkjYkPwO38dQXI8m13H/BtIIOeJeh0CuJzSIe/Fs2g/pA7mQ3OeQfmc/IxU1GQu9t3yP8eEARRS5SCFMsUbR/0IxgxJ1uPbzCq3wxDo3IBBTQ917DwAKA8Iwm6woNku8AqLJWOBN2SnEEIGLTYeQxIIHeHSwSKSLcMrYlOT48NvML+UmUeaYL6x0hJ8RVwxxwaIC0+fzxBN7s+YEUMZz5Jtvug//9z89hCmWngMPrLSE1KQIsfXCcLyDPkJ0sTbTYgniXfE8cZgV4+HHBHYDg4GA5wck43PPaCvcFAZYspQhFQODiQU8HeG1iszncSeeqEnIhBMhWBOKQ2GJWjJ20exjBB4spuNHjlSlgFOt8URT6Qpan1tYCJ9hJCIhFE8CZ6u8889/6j2wLPP7OY1q8Dmw0h7TpImGSfTu10/PbcCy2LlHD9dAhAsEMsC1/nuGooUfa+aPhgSB5RpPwSChrS88+qh79W9/c5++/baeZUEoC/wlt/USz2AdE35EBMa3n36qZ+W88PDD7nVRGKh+t2TWLJcu65wxYV37dVgU69GPO78TbCGhOTjG2X8jgPvrdM/JtXxy2Gxkv++fI3jvw64V6LXyWfi1INL10NHgtSDimuA9aYf1Q76vV0d4xvB+0Pz6LA4U1+8UG7CcEv6CRo9Yn7288g0sVtQVhgiEKxtovIdph0kOFiaJVljV8BIQD1xXBEbiftFoAZ4F8kJ27d5dJEQkP+D3EZPpK/F9AEsEVgYOlUFrRxjAzco1ieTGZ+UhYBDvPmfaND0okIY1NNaeA4AFBkEYa0Y5WfeJYtX05BarDRaqWAGCzhkCVEerGqZ4sO4IfSHHKdw6lRNIQiMu9drf/c51v+IK9UAUJVBGSNqDjgVYUtwBIZl1jv3woAgza9atczNEaJkm6xwLP2Fj+ioNr9kU2QsLFy1yO3buVJc5qhavQVrE3+RScRYBJ7dSChIaEH5uRbTAM0n4EV6I6aJkULqS3wj+JrST56Cxd9aJIjJLhLIp0n/Ok0Gp988yQ55j0qRJbp48B5Vn/F4Pfw5DbMD4+rXCOBNesVZ4/mSZl0/eekuNLoNffFG9Bl8PHuwWyBqDxxUFnS1JYCQjFJNQKdby0FdeUa8CZVm/lj2yQNZrenq6Ktd+rNifsVqT7At4MDJbsKnCLvs1HCg3fHbI9QcORDYMy5zymQ8j900L0ASFcgH/1/vK9aHreJX/8/4hQrzA9yPYd+QODNWRoPfev/+X+2a/F0mh4Ln1evk72PhecfHgpJNySbyhmg7xgFiyWdD5WcReS9uMS1EIvybEBSYPjY4DbAi34N3DpzU5wXPiOfExlghdDY85RkMsiJ1FaGIToUDs3Lz5MCZZnPC/zSmsxBf6Mp/eZddA+o3rEnAIHpbD3XJtSfY5Wvj1STWVWSJIDBNCTlgRMYxFBeJD8RIRa51IYM0yn1qQIHu+YwGS+girwwsVtPQCCDdegAYoD2lpWW/mgnKiRJzQsaOGmdz6wAPusl/9ShOIy8fY4xEE/UJB5pC0eKRfjCVrHEa4bfdut2zFCk0YJgkUweXtf/7TvfyXv7jn7r/fPXfffe5/WD2ffNINfuEFN+KNN9x4BJp589xGEXr2iRAAk6P5++7KyHALZ8xw86dOzWL6MQCeVQT8jaLE/CT8Ivh7rImdQjNXymeEKCFoEpry7rPPupd4Dpn3f//pT+5/Dz7oXv1//8998NxzbqQ8xzeffOLmTp/u1gnNJSHWP4ehcGAM2bde6doja2AL3mTh9czPlx9+qOcI4C1gLgg5I0EdYbA0gPy8eZMnq1eaUCpC6Ya++qr7duRIt2DOHLdWlGLWMzuHcUTGYp17GliagDyIsdjvTRpjkVNIaxmMy2XLHnI93/ceingD/UtcILhH0Ly2i4CKRYkawAVRELgeBWOuEPzwSiRY3ajoQtImiEcGG2swHhADhGlfv1sP8REhA2GD8UCIRCMnZIcwI75TkotL+yxMlTAinyiUKnNGshGhMsQfAg5R45j7ndu363do8QrGk/WZKcrBhFGjlHmNGTIkK7mpCMF4cXI1HhiEtkQB7Jz5RJCv3bChJrfGAv4cAUKJ1KIjNIhDx9T6JP9nnIgXRYnOC+wbzmEhIa12uXKafEfyM0p3UQGFCe8fCbPxJvIE9yChc2OHDnVviIDy0p//rGEeKAnUlZ89caKG+HCCPlVjqFJGuA/hH3pY1KOPqhBOUqE/KMo39rqWZBZBKJbAE4Eg6Q+gY6/CHzaJYsB5PW8+9ZQbIM/x4X//q94LkqJ5DkI88GhgkOIMGMI9eA6uR4EY9PzzeiI6+56x4d6GwoExZCwJoSEJnfNiiMVnvD8SRZNcA+ZEDzYsJYpBOLDGI0uhLHDy8xusx8cecx+I8kS1JhKdoX+s89K6JjGMauPv7IbSRBjnYSBcSGguHnl/ra5DryDEoZKQ2PMqAxtJQEcgnDZmjJsiQtQOERBx9EeYrsPAdSz2dULQ0ZZhPOFgCgmvwRpdWsAz4zDDnb5t40Z9D+FHk2tEGCIkgnALlDXKoG6R8StpxYmFjUID08bzATjMDQ9CDek7CgJx6biK6TNuY54z/rZoFliXEJ7NQrC/FqVg8IABevhbXgcuFRYQLqp2ccI11YtiY28tHvg1WBWBXQRi1mss5teX4/OH1HDOxg/z57udst64fzn5PdYZdCIvkOhPWbw0WZOk/lOFjQMcfV5PrEFuBLX1a0n/ojknoLihtObgQTdnyhT1jA156SUV3mZ+951WM4H+UFQg3PIPzce7iQeTstckXH78yivufVGiqTSzQ+aI9cA+4lruAWOOJfwZOVia+Z39opgslr6gqODdGPnWW27auHEayoHXEgUl/DmgR6wnngPFAS8CidOEuuB52CL7n3sb8g/WFnOzecMGN1kUsWHvvKNx96yRoS+/rKE1zM/qpUtjrjwmMjC0sV6pDkQ5V9YjYVeMHevyS1HMORwuc3fWeVTxykNjDgxC2UZIPCp4JlE4eSXcOlLYELII4Vxcs5Mm/w/RswjXlzQSUkFgGFmEMOBIB1JABBD6qAf/vSgKO4RwcwVKAkIWf/N9Xr3gxWfcd40woLGy4LFSkXQbDgQmLJG4iUoDGCcasbUwYOp3A6ynCErlZeyJx+ZkalxlqkSI0MqJy6AkiIWfW/qLpRCBAM9PlbQ0V0EEMGKasSr7WO81whAo/wZKor+5gf54gWCTPM84ERggyhO/+OLQAwKLCORscJJ1QxEqy8ahQBkN2KkoCIQFHRnJspMPsMY5qIbyvpQIxXuAQMF8EI7IXBEeREgTcf65AUtS4+bNNVSPM1qIXeW03aPk/ySFF4VFidAn+l6RJGX5fzyxJMaO8BzG8Yv33tMDp6gQg5evIMCbiSUe4Y9DrCjTzFpQa50AwSc3cF3IQhjFXHA/rK5cy+9sEJry1YcfqqIzedQoNVgUBOtXrFAL7mDZ9+QscMCV52GG6MBY0ZgfaD0WcMKISFJHAV0wffphh2kaIgPlFfkIDzbjN+LNNzVkD0EXlJZ1iQJAVUdKio+T9YTnj0apcbxS4Yfj/SxrD6/UpK++0uvGSxuLF3HCBKUNkRSKkgZ0JuHgFQSswJSLItwlEogJJWZ1gizmbTt3KgPigX3jHsG/18rCHzV4sGrI1LyOBCzm5CBQ5pB+xN+UxhaMCy1DtGQOW/HJWSgIWElhhIRcIDQhhGNFoxYxWjLCJN8tCfC79IUNfFAEA0I56jVqFKpmg4XWKzUIJOQp+HUVT/Brc/v27VpeEWED4pOXcBMLMDbtTj9dD3dBgE3E9U5/WYcosYRJFbZKEGu9sSgamrAt/88QJY2Dh6ibzxpirsrLPiCkiVK6uQElgDM+2Et8j/AkaBQhQJzXgTchlqDuPkpSfVES+L14m0ueHUPEvClTVDGgtGhhmSYCIQwcAR0BUA1BP/2k4ZCc0O5BEjtV2TAaUOIQJQrljTrnTaVRjIH38PhgXGCOKKkYBIYp+ouCwLPgVfpehAC8k4V+Drn3kjlzNImUMxi4f7zRqngGo09D2VMenpoaStQ3FAysSegpvJW9oKWTBfFGV4oKPD/hyZ+/8457+fHH3WtPPBFq5EFR9TEIaA60CMWKErmv/v3v+j0UVJRWUxBiBBg+Ha8migGWOoT1SMDyBEFVV7UoCt+NHu2WiQa3WYRG4lKJ6dwgTH3hvHlutGh9H8p1n4hyMF8YVE6lIiEsWFWrCZHxRCfZwVjjGcCSRXY+giNEAe8Nn1WvXl0ZJwmXMF8qP2FloFpISS0w1ghuYmIoERIQ1ggxoe8IYjWEyWNNhZnj8aDPe0U4USbCDeIAsC4a1Uzwag1/9VUVnoqijGk4YKSEFnFSZXMRkBhPWqKB+UQMJKSG8rY+d6ig0MpdImRXyK5QRKUz8pWoK06IEb+Fp4X1Vi2PJGUEUA3dEvrFmvS0BM8ouTKs11iC+5I70VAE3XicT8QLqglxeNE6YbyxAsYK5ojSpKrAydyx9zt066bnuJxzxRV6BsE199yjZxDQrvntb93Vd9/trr7rLnc1f0vjPT6j2hSvnLtw/rXXupPPOUdPN+UQI9YXe2efMHsOlSSvIFbA4KGn9Aodhq6WFG1NVLC/oP8o5szZ5bffrudn9Lz+elUAY10KORnB+qa0OXzhuj/8wfW9917X4+qr9T1f2rk0yEQAgR4vPgo74VcUCqFRHlbln4ABAnA98gieTX8d+5kCB+zteERC0xgYCtY3rHoIepFAeAkJR2899ZR74+mn3SdvvKGJnViUcJPhMcDLQO1fNDuO1M8J/AbJgygI1IMvDWBUWSTExSJEU6ILawEWVBJuIAZVK1VSizxKAyBplgPIsNwX9wKjvzQELkKMfJlaCBshRoA+p0lf8T5hVWWNsKG5HqEp8koqXvhx3y5KLnW4OR15zqRJ+llxgNK11GjHg1AtO9Y+UQk/fa9WtaomAJMrg5BQUBD+w4mfKG7c18eKo0DTdsta4+5qWRMlISePBX1A0eC03HKyj7iX79WR8hn9RIiNFaBd7FHOAaktigdzGW/zyZpnr6JocUBZrEDCIIYdxgC/G3SAdX2ZCIgcVNbvvvvc9X/8o7teBJ5rReBBMbj81792l952W9ZhbP37u0vkb95DUeAahKMb5Dv9/vQn/R7vczYD4WL8zh6sgTKP4V6GwgABA68KQkk80KhEBHMDL+C03rNlvq5D2ZOGsuhLIXMNSmSsihokMlB2oWHwe07+RTGg4hp7hrV/4Y03upPOOkurGeKZMSQXilt+ixk8g4PpwWgjbWY2uvyjf2Mlnvz116ogvPuvf7mX//pX9+rjj6tS8MW77+rBJz6GDuat3w0D8eu4/jnuv7SBsUH7RSvGsokrHpcic4CwBAFR4UuEHRQEKhkRBlNSCwwFAWbqz0AgLICmQgj/F+FNY7+zw9NIfqTfJen18KCPtL0y1lQ1Gfbyy+rVKi5gSWvVubMeOc+pkEHrdiKC+Sa0hBAzLPYFLXlaTgRNLI1Y/lnzjAvWXCzFeCsJMSKkDVQUZgltIhQlEnif8BWEddYb48uc+1fCWWixAtY9vAeN5J6wcX4nXufUh+rEApx+2vbUU12HM8/UMcD3Rogo1n6syCeffbYKPvVq13apsu6rCU2jVfVN6Jm27P/7z1Ol1bJg2hkAAEHmSURBVKlVSy2nHbp2daf06OHan3GG5rqQ/P2zNE5sP/WCC1yjZs1CfKiwwENbWqvqxArst/IyHykyrzVlHhvL/EAbvDLPOSGcuN+6SxflGaUVjAPhdWf06eOu+/3v3R0iL/Ha/fLL3Yknn+zqyp6pIuNXQeQlvKaxWeGGeEJCKwgwaNyFjWDYslAjAWvBcR06aHgBViTiQckvmDtpktbBJmkE5QGhl+uaCVHPqUIRDIbfqiQMpugjwOMHjPP2rVs1BwHmnSaEgdKmKANe0IDpYvGEqKBIeLdZcRMNL2TtzsjQiiI+HIeDvvD8ANhrZREG+L8X4DavX68lCrke4a8kwe+zMRfOnKnxiZRwLOhBTgUBgukp55/vjhXhh4PRChLQxDzwDPHCNFjDeBsR4lAMg0AwQBBAoCd3AOU31IS+eIW4uQiVWOCry1pnjaXL+ibBHeWShDRCWfC0AbwA0J5IZyFggMCboaFK2XuIw722YznPzi1hbbKfcvRAyPfIwaLPXOv76v8OT5BmnSPIcr3fs/GKnAw00YKcNAR3Dp276je/cVf++tcqwPM+axmvIV6xGjKPNeS1kvweICAA2sDY8A6Nvehb1lW/8B6AspUm/KKW8Baqo1XK5h0oCfCcS/r3d1fddZeelMzaY24KA+Ydq66h4GCO2WVQVDLqULjwMvl8BAyBnbt3d1fLurlS1g8hNJxNghEs2aFnvIhSAP3HU8DzX3bbba5Xv36uW69erq3QvwZCK8lJYwyJsmcM2Q/xTFMMBUPCUhrP5KqLoIrb38e/BYEVClchQv2ZF13kLujb13U66yy16MBcNeFQPuty3nlKBCAKMFAVfCNYsLA8Ynminn5psOF4Fg0hwBLvDxzTsZMGGCUVuIU54kHATUt4AJZVcgD4rDiFRH6LPtFX31+sd2kydxqKJv/1fcK6iGsUYQTFkTKKlCEryU3hf3uTjPe4YcM0wb44cg48EM7wHrQ//XStqHNoFGX0oBoNjbkozvnPCazhiqIUUp4UIT9oUMBwgADQ/cor3flCB3j17VwRMs+5/HIVNntcc40mOvNNxoVzVqhgRCgd9CJd1rsvj6jrS5SDSAoCQj/GCBQxruOU4EXTp2ute8JrGLOqQs/I6yFXJhzQOs5KOOeyy5RunXfVVdq/86S/9LHNqaeqMuThw5lay7xWk2fNUkGSDwg30Hqs9oQH3fzggxoKgcUTOl9O5pzxZv4QBRlnhJtMGf9MmcN02ftbMzL0gDUOg1q9ebNbJftQG0aPLVvcepmfTbt2aWW8DNmXmT/+qEKS3ydBhYKk55O6dXNXiKB566OPau4C+Q4nyjxAi3IyahmKD6wBKpHpqbrZnhmUBYoHsPevu/ded+MDD7gr7rzTnS37jdA09iUKeE6HYSUaMOqxHr3Hi7Ahwud4bkLsCCGqVTcrLJG1DjcyhSB3IEMScs2YYhiA3iM/RjwfIY6R+ApCtWquyfHHq2s3ktUJqx5MHKG2z803uzufeML96m9/c3f89a/a7vz7392v5f/nCqNl8vAuEJMeBB4FNhGWxxZt2rhUYfClYYMwmjwj40EVI1/BCAJZRxqLB5LKWCAIETLh4/wJtcCaymeHz0rRQfskBB+PAOcxAKrBsFkRzPwz0VBmqL6EwIXXg2pGPCvXFGefgyBQLlP6QHL9JFEOdki/ihOcFQFzJBTFz29BQK4KHhwqx5TkeHrwHDwPuRUoAwiMHgj3GA1gjH1/9St3pQgDwXbVb3+rlrTzhEagBPMs+w8c0IO61i5fnnUTweY1a9SbwNrit6BJ7JVwkJuAhZtqOdyLahec4Er5O8LcWL/YofGOkicTLM0KjYJhXy39ufbuu90Vd9zhLqfP8v++0leSbVGC8GB44FUgXIK+cyf2ZLKBsep2ySVZsdHZSgHGnBqiNFSUsUAUZ0RoiHU67iIQrpM9TyIxh0FNHj1azxogpI8a7xxU5quSDJTGCc4fPv+8+/Stt/ScHCqSkGS4fP589QCxxrxywP35zQrCkwhNOkrmukv37u4qmaP+Dz+sOQ0IDaYkxAFkv2nzkL8R8AidqSG8X5Ny+/TRJPXb//IXd+P996tSjkcxr1LG8Q5CpjVhW5TY2+TZNGn72ms16b6B0ErWLmuYfcP69i0wWoYIwEN80S23uP6PPOLuEPny9sceU17CGTeJlAz/CxdJINBphhj3rhLibI2fTdvl3HMPCRFC4IOAw4AJ0zipc2fXQ67rff31rvcNN7gewkjaduqkdWhnfvtt1umAgRKSaH0wGzwQuIe5B5uD36YPCTmAUYKx5Vk5D2Kbt8YLNMSoVi392xOMSiJ8Y40nrAKgHOBF2C3jXxJ2lgz5fX9wFa5hGnGngGdCSCKBEEERTwJzTkIzCYAlRfz8eHOCLAIIZRKLGyhLKNOEYAHmNr9gTyD0kjdBAi8Cb9bIlywYWxKCYX7tzzwzJHijxOBtIsmuhShGJ8ma6CCtvbR2/N2ihf7dXITQGnIN9YtYLwiWJON7cA/WHGAMNDwpLKSEXCk8B6y7ahUq6PjuFGV6wbRpmm+iJ/HKvdkzWpq1VatQuVMslngBqJzTrXdv10oU8lZyrzai3NDnE+UVBR2lEsOIB/HUnc4+21WWuS2ptV1UgN6gMCFwX3rrrUrbO4gCWL9uXRVseF7mgvXHIUYrhSZNmTjRfUFVsNde0wp3g/77Xz2tmL85M4H3Pxk4UPPVRmY3ar3re/IZB7ANGTDADXrhBf0e55LwvZHvvefGilI/X9Y8HkC4CPPo+5AmwuRxspbOlLm76KabtAoSHh+8Hob4AQYDQgYz5RVTISpcHVHqTyQeX4TpC2T/afgNCvntt6vy0EyUCG8ci2egkKIUEG544c03q2cEowLGETySHUVpbSzKbCWhTaxfCyHKP/BQ9xTZkvHtLmN6uvCas2TP9+nXT0MNW518shCkeOCIeSOh5FuG1FuC9ggTXS2C60QR6hH++QwXIBUnsKD5eEKAksCJlB+/+qpbsGCBEm1KpKZKY+HPnDzZDROiP0MYdBAIDO1EmOidnakPIx87bJib9M03bq0wYfpAX+hTYkx3/sCzIdxR6xdhH6CMEZLhyzxCNGiIWuQl+ARQKgItnj1bhRXuU1zjw+/gKiavxFtz6RNWW2+H5T0EMzwIR4lQ5a1AeBCoR7w3uxJNcYJ+85vpwph8+bPiOAgtHMRn0wr6/DwH44yQy36iWhgKJuuouMc0HOx15p3Eu5NEYMZLAih/SZGCUR9+6OaKwL9R6MXazMxQWyf/p/H+VsLndu7UMnWEBeF58tAcBGmEDDEOrC8E2KDFqKrsHZKFyXXgXUJUyINi7ZG3wym7hLnRT3IfmguzoZwwoOwsJRmxREO7KIy3Rb6/Xvq1Qfq5WBSUUYMGuSmjR2uCPuAeKEP8Jh7WgoaMxRsQdAgHpaoKoTvE+ePK9xW3aAg47CfCghDaOVGZ03Lf+89/sopU/O1v7gNRDlAEOJjNewWWL1zoNoqSDu1iHGlUqEIBxGO0SOaeMR49eLCejoxy8NY//uFeeuwx9/qTT2pVPE6cJXdoOV4lWV/7ZE2w/mjwiyZCd1D0qICE4EDyfE75JoaSBWuJsBqEZeaPXJN2IuRdKEreTfffr6FsKKcoCniFyGci3C1eckWgP9AheF2nbAWHZGOs25TxRWFt0rSp0iOUAVMICg5K7hOmhRfmGOEznInjA4QbimJG2FrXiy9Wuhwp4iXeEB8rOErQWYjrHiH6cyZO1ApEL/75z2rxmS5CO0IslrmuwjSwggaB5f+7zz5zY4cOdTuEiXMvFAUI/mdvv61KBgm4QXAvMvjZ7NSuRYgYPnCgHm6B1Wje1Kl6ngL3SaiBjBIsX8aEcCEvCDGuWOMrysLncy9sq9JVI+swMgRMYrERfLCo8llxbQXmgZh9fttbdwl/gvnSV0/06DOnySKo+fwVnpEQs127dul9inP78lusbY60J3meUJP8AoZEKFxQOc4vCltBhm/y69wDbxz7EmGa8zN4vpKEn/8UIcxUrkHpR9kFKIajhwxxIxAWRfD7QpSFL95/Xxun2CLwUR6Zw+o+lmsQChEUg2NFGB5C5K70dGWwVDKinC4eKg+UaAwY1eSVOd8pwid0BGV2l9CltaIkoLBw16rVqum5CxQAYJ1iADldmHnt7O+SJD3zu+9UsflU+oiwSn9Z+wBvBfkIhBdVyw6vO5TCJS5IACYB+Zq773ZdRNmrLeOMxwCwdxn/TbKXpgldJyzoxUcf1cOJMBJ9L3yAuuXrV67U6myUVtV1H0b/cwPzznf4Lsow88dZGPAITk/mlF5+87X/9//cV6K0LZs/32Vm5xLRS/pYVeanhSiAfW64QQW203r2PGStGOIDnm4ckPneL/PO/CFMV5H1hmeBk+bJASJun7BlyuAScYAhoqRLf1KcoJ0ozlizb5P1SC4MifNU7zq6SRNXXfqHWgptZs/sZy/IM/5C1QzRAr6Ld/hEWQ+NGjRQQxkUhXH1MlJtoeWsF8IfOTcq3pEQci2Ll22GZY5DzWCEuHdHvvmmmzp6tCaX4prnTAMsccTUMUnhE0AICTGmo4XJb4MZr1vnvhSGOm748FBogAdWO2ojM5lzJkzQEzGJaed3sIpidRosjOezd991y5Yu1e/Qx4KLZnEMIRgwLmKYGQ8sdyoEZn2q4G9Cuwj1osY08dVKVIV5Fiex4bdg3oSP4DnA6opARkgUG9VDN6wQeJKv2KxUjCGkA28TFtwsUaN4wTpHwCR0Jb914FGAqMCFpThSwn602C1CLnuBEquMZX7HwQtnWNLxHPAsevCgKPUlrSAAngkrekNZn2eIsE3ZUoCgt3TOHPfle++5wS+9pAoAseg0/h4q7w2R9hF/i5AJzUCZC4IcHQTFnfLsrK+Ksr4IxwsaK1hnzFEVYcxcs2PTJlUQSHBGQIW+MP70sbwofOQwIOBTs51k6YayRhnH3TI/jCvGEfpHv6CL8ydPDuUKEUqAgYOD7nhufi/Rgbev87nnaohHz+uuc21QtrDWymesPbwGy5cvd2NkfggDGszhlzJGGIZQ6DAaZMj8FEYJzg2s862yLih9iwcNjwXzM+h//1Plc4bM2Q7ZY/RXBU1ZI01kjs8SgZIwKUKOYnn+haHwYJ7gd3iUMCR+PWKEmyYK5iZR5NlTaSIYHit8pIMoe1T66SUKH5V/yAtiTlH8mgofwtBYHMCYgGHgAtkfJMiTo3SRKAjkUJ0q7x8v66ue9AXpCC6zfO1a982YMe4bkXEwhPoQR0P+QDGI2sJXKCwBLYKGe5mDdeL/T04Y64ECOvGOIxvcdttfsv92LYT4npAdbhEvzMQLFTvS0zWR7HNh4MNff13zBSD0QVCGEwvd8SLEYkldI8zA18H3wEqHMNVKmO422fCfcHJyhMPRqORCVRCs4fwevx0Ev01uAyEB+/fv1/jDSiJEV5DrQdGwn+IFRIJFv0eEZhYzwj9VHEi0Sc0WQtkIep20MvLsuP5TRRinshTx0whDNWVs2Bi5jYl+X9oCYeIQYR9DjXuU38XaWz2PCix8X0dflAMEPtYC1V4QKJrIhvReD36LxrXlIJSyVhDiWoqigGWZk2ZT5HfZA8U1j/SrjAiIs2SdfT1o0CGhK3mB2HTCSKjChXKwGit0AcOT8L6QXHuMMLs0Wc/MbX5oASRvlyhY02A4n3yiCjseJ6xYaTJ/8RDiwvNUkjWSIusSJQaLO+OFRZhQkg2rV7tNtDVrtHEYGu/xLJzvgRKAIhkJCOXQFsIMsMytE4Vv9oQJeg/oDkpJVxEGyT8g7GTe9Oka3uKVDdY7NcbryRqkxGwZ6ScVwgh1RJFlzWLFXDR3rsbEE1JEEQb6Ca3zp3cSUkD4zfkicB4lSgW263inSVhl02VcCd/h5GMElSDwBBIicWn//mqhrRnIgzogY7JVaAaheZw6jrI0XtYfYY4+3KokwH5ibujHMlFAWW+ctVJe6E65lBSll/S/gsxz3SZNQmfJcEI3eVzhigx0qqPQwhZCz/hefvam4XBg5d0t9Aplm0NS8XwjyFPmk1hyytV6BWElRsgPP1QDI4omlY/wKvwoc3hA5oxX9mcVocENZC6bd+jgjpeGMFizTh09MV0PF5XvYHSj+lksQNgvBk1KeeNZg9+RN0k4C88BX6st6wb+Bx/eLb+9XejdhmwDDsURMJSydyjmwUGQlYQOeeG2JMB4s/Ix/mKgDeZ6IZNw0jz87igRthlFrkVm4NpwWQ0vMWE/x2YbSvx8/iB0E1kDudHvM2g0Mg60tnK2Qsf1GSJ/Mj7Q8pyqCrKX8SAQ6thIeGi4zON/FwMB4ancL6fy5TwjhTPaiPzSKNtgUFR7nX5Be9fu2+emCM2hqpcHclLcgo6z4bZlx/6/8dRT6kJfLYsGATAcTPL08eM14Q/BsINMFJsniEoy6TDxirKhEGQbiCCLgBgE5xxQN5vr2DyESEQCG5xKJiSxvfPMM+pZyMjM1D7T90QHC5IFjWUaQQOrHXGWtYUQ+Y3mhW3+z3NDVCm9SOITRIoqQdyHa4t6TLg/v8ViZ5NiOendr596k6oIwQPhfeawHBK2sPSQa4JwV1XWSHBjFzX8uKAEE4cOwcoPqOLFc5KIirJamDMT2EMLpk7VWGwI76G7J3cwpqwXQos4vZzSsYBn4r09smf5vKjXQTRgnSBssZ4RyA9BgECGIO8pE4n0WQAIGAjq0AaeE4ZDMjyCAfTkGNlL3sOzVYgxFjsszh4wOazPVIAC5CygHJAEifIF1Vu7cqWGQ40TQRiPTyQgKJxz6aWugfwmz1qc67koAJM/TZg8iaGniJKQJmPIWgKs0xWLFikd5kT8j197Tc+5wRiUn7ChogRVvdgHKC1vPf208ospokTvlPnzcwMtOlaESay9F99yi3o/DfEB9jJ7mtw2BDtCDQc++aTmspDHQvgyBklER2gmZVKqyXxyZgAeQPgnFYJu+/OftSoagnv4eSwFAbQFr36v665zNz34oFYiukL4HvLLMS1buprCyxBzoR08w86MDDdPlCE8W4TcvfzYY27wCy+oUs765MBH6Fw80OhEAwoj9NhXQgwH78Ej4RGEPxZn+fKCIm49CBB/2moRLEYJM6S0HKUf/WnHOUEZpixwLKqElWBd84IKISdk6l9w/fVq4cYiBePhO1gHmTA0t44iMJLIg+WJzYP26jXMSGDC2Vwwd2IOCVWpmpJSohp4YeCJ4frVq93CWbNUYCXshmovWLYR9laJkLJGxmxtdlstjZKBxM4znlSxYTyoFc91eCEID6C2fqSRZOPwuwsK4EHwGw9FcqkIXCtlLugngjJzQ8LhaukvfQzvM68kVHOoG/3GkrtchA3KFnJgDp6Tok4mou9g27ZtqmQStx8tKO+IS/siYUAcskWsPFaXwghG7DEEGlzV3L+y7AnAvIXPHSPDPkXFhjGulrH+4oMP3GjpB8wUcFo11XcaNmumHrZ4ENnoAwotXqbdMvcrZN34Q84Kgyqyxin3i9WwSrlybqfcm2pUP8ydq9WEzpN5qidCA7+9WBQBBA0EDrwXgDwS4oYpp1xX6NXP8v8UWYMku4FNsq6JcYfBE44UCYT3QePOuvhiDWXKzesWTzjEgzBnjq5BAI1GoCIRlHNseCbA2tsm+5RQHr/myMnAu+vHM96A8EAYIfyC/QFdpbQwxir2D7SmlvAlwjiFGSk9JbTFwzwIsQVjHo0HAQq4aeNGtU4TqgavYB5R8OGH67ILeZDLhIWYlVtW7oPVvrK0mjLH9evXdw1l3vASYSygEW5C+C5eI/ViRjB8hgO5BhpDNZxTpZ94JU8VhYCQaKpk1SfvSWgGz0aw4Saha0sXL9ZiLBO/+EKT8b+X1+ljx2bl3BHSKLyDtYVhlbKueNBj498oGKB28JpE8iBwB+gOYavQ/7IyBx7cg0bI9TShV4S6I2vkJFfGiwchLhUENiNtp0zKl8IMPxowQDdvbkK6By52Ni8ElooCTBiLhnwENhIxnjBQFgIMiFh1ypdi9UOQRCDCgkNyICESVL7wbvvcwAaDQCCY1pHv6qTKJOfd4/iCX8iMDaFXhDFM+PxztcjNEuZLY5OQJD5XGq+H/C2fcQ0lGxF0CTXhtFmspoTuUD4zEglkvvndBQVQEPguGx7L6vgRIzSZlAois6U/s779VhMH6Rd9jNRnngfBAkGD3yaxkTjuJi1bqgUXpl2U80j/uT/x6DOkv8SRRwNyPmBklEtsKcxmnjCrb4YPDynEBQUEEOFlryiEVYR5VRaG40Swp7Y+gi1j7Rt9h1bsESa7XhjmV0L4Pn377VCiLIABtj31VCWcJIbHi1CjhFH2fwVhBNAMmH1hrTrQE6ojYdVLlfnZIzQL48NSURDayRhg1aeEIGMwRfYHIUIIGh4oduwVPFlNZU4982Oct0sfsVSSF0FoQCQQEnmW/MYFQufw3oF4Ge+8EFQQ8NpCU1HQNaxIlAMEAvIyeB7GZJMo9hO/+soNJydk2DAd50QBigJ0EUWBvIWqsseqiLJaVgRFni9V6A58BJ5HeJvPkTMFIbbIl4Ig+xQ+6OP0PVBIUdZ9ZbM12XlEzOsBWa8HZU5pKPv8HjyFikItRD4hP46QHgwVRDIgr6icIw2LNEBYxMjCAa0Inh1FESBM8dwrr8zygAqtqSdyC2FBrAeCH3fJ+tos/VoudHiG8LNvhC9SbAH+iABN2JvPVfIgLJLQap7bFIT8KwgA4xoyS12UP5EzCRNlTuCbCN4r5HnIlSV3Nrf7mIKQC9hEmbJpEdpI7GJTRqMceKCJYz3mxEoEfmKGiYXHe8Dm577E6LKpESI51AKrP5ueGDI2H5r1iNdfD1lBowEbGosPv0HoEqf3sjASkYiXFcKIwI3AyXh5ZhZNw2vDxkZIpBFDzYmiLHgEmEjjAQFmoS4ogIIA+O4+WeCElxF+Qf39dTK/UfVbrqHPhK6RU0I5W9z7Hc88s1hqx3tiuEkI1QwRGrFQRQPCSAj7gqBVFYIyT9YsFVrC824KAgQYFGY8QFjWqYgDk6IyD/vTzxfzgSWEnKBP331XBV5CZIIWXMp9cjjZMbLPKgsBjqf9wDNQtvBIEeZZC1gAC2N9xhIIwyfELU3Ga7cwAcoEE3veQdbTyaIkAIwf4z75xI0fOTJkKQf620Lr1JLXqpW+Rx/xDk0SpvLRCy9oiEAkSyPeB3JoqFjC7xwhey2RvJhBBYEwNxTzNqIoXXL77e7Us89WTwr7hP2yXvbKlyLwaDiR0HBCIxIN8DTvkcVLgEebPIRy8twAQbJWo0bq3UToRPigUhyhhKYgxAYFUhDmzz9EQVDIXPIeUQfQECpawYsofAAdRRgk74R7Y1fmdyvK/sR4UksESYxR5Pbxmyj2KAuEiyIoNha+2UmEYQoVkBd5ugi7XIuSUV3oKdW7uB97I0P6gOzCHiJXAm8jRk4q48HjtEJaDvQNBYFwS1MQCq4gAPY0OanIn1VlHqHB0DbKp6OgMScoaLkhXhQE1n3cgcVO/OjEL79URpEf5QDAZNnwWK8hun3vuUdjV7G4okXjYmMxYZn5QoSab2XSsPrdcO+9WmccgsxvrwhYQaMFghWbc6YwrYOyIFiIiQZGG0HnaFmglFUk/hlrCMQFJhVN41oIJjHXbORjRchH2C8KgYX+snlq1Kql8doIYrhhURQJi4rUv0iN6yEmVMHCSsPf/v7FAdYOIQfRAMZCH1FiiF1WkiX7JL97JTeQsIv3aKgIYZT15VAoDoMaLe+N+eILN0oYD9W89LMBAzTsBeYZ7nFjPxJy5uPy4wWMFD2tIOuylTBcLHIYCAoD5hAFjfXEWkdIJ5SAPcBewGBAQu1qYXgIEZGqVWGUILdp265dGsvMfXBLjxg4UD1MQYUiCEoMU26xvSgHeGr4XnGt3ViAtcH6hW7QEAJ69O3rush+5HwDnoVrCG/8XOg43k1yZdjjiQwS2McMG+aGvf668g68cTBmWhPG4OqrNbQK+olwgnIYT/vIcCjgfQi0CJMosVQaI1SZSlaUI54iAuwqUTaw9LO/64lc0kKUgs4URrnqKlXwL73jDq2CRClfTjnWql0im3QVxaXt8ce7xsLf0kQxYE9sFXllvsgq40aNUu8i9HgIVc3efFNlnWXQko0bowpfMhQehGxRrhqZye9T9vLPMv7s9fzmGJYk4k5BYEAPCpNAw0LIDy8/Gi1gGgg3WAWx5hFW5A/KYQLJFYDgwqQ52IYwlOYixBL7C9NhcyNwFQRYe1BsfJWlRCTmkBIEGw6DgUihKPB/kqLQsrWEbLalC2DtYzxRwriGOEvcn33vvtv16tdPK+NgjSkqLZj7YnVpIwpC39/9TuPysbLgksdqw3xTZSAIlCC+w+cI3FhfKQ3H97ucd55+p6j6Wxgw1oTPoSBQHQMwXzxfUZROIz7/c9k3FAl45fHH3Wt//7seCEWN91f++lf37rPPquciGCsdDuY+uF7iCahkqWlp7vSePTWmF+9iQQFTwKOCAQIbI/OBR4ET3sl7Yj3tE+GXcARoTySgJM7+7jsNn1m6dq2bgSc1O9QvJ+WAPYcSwhkwdevV02dKJOXAAyGGMUTBR1FnTmrI3KDIMXaEsX05eLAKXZxlkCxgvWBdpCTqjIkT9awfnpc5PK5tW3fWJZeooQYPLONjSAwwV4QkkWv07r/+pUn0CPDkiuGZXy7redPu3W6HyBrMKiG4xwi9IIrh6t/+1vW7/35VGFD66wovg4LiK9sqdGCtrJlFQkOgC0RavP3Pf2ri8bBXX9UQX5QCQ8lAcxeP+EW8Vlos/K+8zC9yUqIgrhQEFj8dyhAGiTuMg2wKA0rLEX8HI6GUIBUkcEUjYEFoqXCEu43cAQSgrz/+WN1IU8eMUU0vCCZbBTARGmHGNMqWMdm4g4KAiVNqknvsl/vHnRYWBVjQnBNAebSuohz0f/hhrZCAJaP7lVe6Lj16qCsStyRlLEls4j3in6kedPtjj7mbH3rIdRNCV69hQxUQi1pg4f6VZX6IyeQI/F/97W+u3333qdBPyUc8C1iIURpQWKguASE+v29fPdH0Drn+Suk736cMpr9nUcP/BkpXNIenkOxNhS7i3FlbCBI0lB08ZqztWIPwOdzvMDvN2xAlGlcuyjCel9ySoqngQ3gS/SqO8cwv6Dm0hzWBBZ5wuMKAcWJMUNrKyTNTF5ukQtYdz0++A3SGscsJ5P9w2NYLjzyiJ/4iBHDPnEBowLlXX+0aNW+uz5LzbMQvGBu8TawX3PzQkjqNGulnrPMtooBSxY4cFzxVyYbdsm6o/oX1d/qECaoUMZeIE4ScEWJCXDOeOMYqHveSITJQfPEqLhWZhHwADnl9SfgpCgOhmRgUSW5mTuEAHMJWQ+g5VYhSRcbA00A0AkrEGpGLiHBA0RiQfQAgZX0Jl8GwivwRS0+yIf/A+OjlQr9XkTt5H/qWKIg72RWCiPWEOC7c9YWBD/fBwolWTawn8BocE4bAD4jrff+//9WEaKx74e44BEsOGuFock7vJGzpqjvvVCs5VUfCgfeAuOP9QswTUUEAMChGgVNKTxJhlARvErhREhDA8SxcJeOBpYMQLt679Lbb1OLBWHXo2FG/C7hPUZMshCINGRGhrFnTpuqOxZNwcf/+2i8UF99fXjlEhvf5vM+NN7quPXu6Fs2yKu1gpy1uEstazMsDgKJK5Qs8CPVEMWNc/diitNZp0CC0posKhH8Q6hBN8j5gn3EEPXkMxT2m0YIngWyfSKiRrF2UxIICQQBGTXUklGwqd/lKRIQX8Rluf+9hjASUDJL8MVx8L8oB9DAnHN2ypR6i1laEyAr8Rvb7iQadA1HMyTnCE0L+AblQ0M+dMh54VBgPpc+5KKSJDOadQzmpysTpy35vU1qaIht4VTDKMFbxupcMuYMIBryHk0aN0uqMRDAQvsmhfqOGD3ez5sxxG4Q2oAwwx+lCZ5eKUjBh/Hg9k+lDkVO4lr9JeCW/AGNkYeUlQ+wAfcIoCu1CpoW3YGCGb0YbRhwPiEvZlVgtFdBlgAsLklw4Q4EE1EhAePEgSQlmHCmsiRyFXtdf7/o/8oi75aGHXH9p1B3G4kgVpHD8JJuaKgGJHvcHgUJYhlgR10wVBRJnCMW4UITq6+691133+9/rGQIkAhHORbUaqsPwPVpxs3JGnC3I79aoXVsTZEnsw02PUnD9H/+oih7xnlQEQRhEsAZ8LzqxN7ZgFRK6RbhTuEcqCARtDqAj3MsnptF4VnImqL5VFGFGhYH3upXDY5f9XryB8aOxxjt166bxviQHFgTkMOEB3bl9uxJYPz/8nb57tybQk7gcDfJKiCMUh/NGTuvRQ5Pq/HMkIth3KbIHKEhAmWoq+TBmnKA/R2gzXmDKnyY7CDfCQkxYyubsMBGqoZC0SMgVyf5ecTDEBmpxz7a683eOFvic3i8gmGs8sSgKbz71lIZxDhOFgXCzubLmF4oiQUQDB8TiUSS8k3MXCOkkfDpZFeVEB/l7GkEif8ONmSWq1VFpDQNSoiAuFQSAwBQU3gsKNlBeTNaDa3OK8cWtiwZYvWpVV0uEiJrly7vq1atrhZZILiPISLK4+VjcXs1BKKVqQoowLOq8p4nwR6sqf/Men/kAF75TEuSLUed3aSxw/EUVpV+VZJ6q0WeZv1Rp/J/+lpfGDPrvFPes+d+jaglhKCgKOYEQIurpE7YSHFv+ploUIQhF7UHIL2rWrav9Ku7TqfMLv27q1KnjThNB7OzLLouo/OcFDAMwAxgB6w8qxr3ZF9u3bNHqJpy9UVhweirVVgiT4+ROEFwTiQboBWsXDwIKMGPH86wRRqt127/5ptTE3xP2SgU5wvnSReFkDaWkpKiBhvNJWE/xuo8SEaoUBP6OhFwVh0KCEE6EynmTJmmVGw7SG/DnP2uIIWFIJB+jNFJxjwqNRaEY6JpKEpmlpEH1RmgW4WDs3U0ytxy6S2hpItGwuFUQYuE9iCWwzsKQKVWVKf8nGphDL3jfn4waBMpNLBSceAIkifAFVCiWOA5NxoLG37zHZ1gC40FQgdQhdPj+4h3w/aXxfz7zfS4p0ujHihOcCR/KLUkWSzzeLF6Dng7ukSrrsHHz5i61Zs2sN+MAeDOoRkMZYV/DPl7h1ws4WsZYK+icd16omlW0OCgMYNvmzVqhKJzAYkEiJCAzl3yCaIAgTcUuPB3HtWmjZ1QwtonO3nmOSiIIE5YFMvfscROEsVKNhdyN0gIEQEpkUjZ4WSCZHQ8XVbcMsQMeWzyz8HMA32Z/RYwUL2KejiES4wJ5k5RAZv6njh2rJdkzinj9q3JgCkJMgPdglCh6Q155xQ17/3035NVX3Yg339QStImkhMWvghBnIM+AMoL+IBtahXLlVPDBcmswFBYVhVGhIBAmlFMiUxVRDAgroRqCFwhp/M1BOYQhkBAbXrGppID3gP4gZCeKuoyYwOiTeN/jqqtcuzPO0IIG0QKP5db160MCLc9N2yUCCJal1dJy8lRGAwQazsA4/5prXHtREshvQAFOBtbu1zLjRWgRIaIoB5R9LW0gppw4dc5G2SkKJWPix8cQG2AQICcRuknoJvkdFH/g/CTyh/ye4pVCC0rHkszw50GRC2QZeE8y0JKSBF5kvAVDBgxwLz7yiIaHUTAnt0IT8QhTEKIEsYI+N4FBo0FcqIpkyUGGwsIzfhROGBXMKBLSatfWsJcK2RZjD75PSxXlgYo2dbOrv5Q06jdt6lp26KBhUyWR21EQMI4a7iLtpNNPdxf07aslc6MVDEjexgrIWS7MEbSCb65ftUrzD8hNKAwQZs654gp3Rq9erpqsE/qabEIj6u0OGScqs+R0anRpAKUqCa1iDJjjyGYDQ0EBTcLLycnl1/7ud+43Tzyhr+TRMd6ervI31fo4nCzeQjhjBYyglCenmIT3pBoKDryAFJcgH23z2rXqHUo0mIIQJZYIgSZZaNeuXY4IcYKKYGC8l1u5QoMhGsCEIB9UKyFpmhNTI4ESp5zSiADFd4LA8k14BgnZ5CkUtTs8L1QQpaBl+/YaAlPuyCMTRkEAMEjGM1XG+7Rzz3V9brpJnyVY2zonMC+cqErZSgQLFA0ahRKowFMYRkEp1nOvusqdc9FFrq4og76fyWbT5Hk4xZuynyhbpRkksc4UJWHv3r1JN88lDfYPHjnODiEBnKp3Xbp3d9Vr1gwJyexhGif5t2jXThX0ZAO5lDxbk+bNXVkZD1MQDMAUhCgBc+cchcmjR7vlGze6lVu2uKnyNxWSoq1IYjDkBogyB3YR2sKhWuHVjBAOeA8XcCRBge8Tu92sVStVErhHSQIrHPXb6wjz9UngiQQEfXyDtUQQpwY952U0Pf74qDwJnBxNWeUt27bpvKTv36810FdyOnsBY1DxLnW9+GItIdz42GM1rIh7J5PQyLPQMn/80S1fuFANM6XdQ0tZ3IUzZrjN1LiXtWNMO3ZgrbEb/T5COAbhOxTaVU72fROhaVTwa1jCtDWWIMSKc0c4lT+tRg1dXwWjUIZkg9GaKEFc8dyJE917zz7rBv7f/7lXs8uNUZEk2ipJBkNuUCYkjQouCNbEw4YjN2EQok6rWK6c1kunEg8eh5IAh6K1Pe00d3yHDkpkEk058PDCQx1REs698kota8z85AUqjXBSKuEh69at05PaZ377ba7nGeQGQsdO79XL9e7Xzx3bsmVCj2luYH3zbBtEGEahikW1p2QASaqcnbFHlKX4yC5KLnjaCYJ/B4GnrqbsQ2gAZ1JQcS7RwX4jfJJiB21OPlnfg94ZDMAUhHyAKgLExI588033yRtvuGljxyZUTVtD/APinFq9uut87rmaixAOZV65WKD5Pq0JceqXX+46nXVW8cfMlimjsbrUsz+qUSNlrIkszKL+0//G8iw9RDjghN+8yp9ysjTnqnz82mvunf/8xw1+4QU3f8qUqA+XC4KKVaf06KHKwYmicHHgGt6DZAQMCaFl1aJFWsnFjC9Z2LR2rVa/ggdZHkLRAKrKPs+JurJz8d42O+EE1/Paa1WopiRvoiK1Rg01InFQ6KnCbwih4hlz5i6GIPAkVxVeffxJJ+kZUJ3PO0+r3tFYF+GFLfD+U9GPs6K6CD3nOsafc5ryWymvuGAKQgFAvWJOQzQUDN5KCKMLbxxFHh7CQdw3VXkOu5bPpCUTEKY5ZA7LO4dFkZTsAeEmdIVKCCgBkZ6da2i4yk/o2NH1QqgUAlScVY2wrEEweYZKFSqE+pSoYJxhnLRjEQ6uu86deeGFrnqdOnycI8hD+G7kSK1p/vVHH7ktBYilJzaYcLE+N9zg2p16qvaFNZKs4PlYK+QfcNpsUdR7T0TAc5bOnavFMpKR7iUKoLusz1adOrkr77zTXXzLLa6N7EsExfxUOitJcBgngio07Krf/lY9o9Vr1Upao0NRQQX+o492F4iyeOvDD7ubH3jA3US7/353Zp8+h51nhGzDWrnqrrv0ulsefFC/R+gq5wTFY3UsUxAMJQK2Aosv2BBhCU3BAu2BcsDGwnLjlYJgSzZG6QXpqgiG55zjOnbtesh4EHJBZZN9Ijjl9OzcA0ZGhZuO3bq584WAHSOCbXGBZN6zLr7Y1Rei5xlqMoBnYQ0e16qV63PjjWr9qZaWpp/lBD188cCBAp2oTtlB5v8iEUI6CGPhUD/E5WQVmf163n/woNsua3z7pk3Z7xjwpGxZu9alZye+JxvdSxRAy2hlZS82PuYYPY3/loceclfccYeWR62QkqLXxSsQaLsJbUZAvfruu12HM85wadnnOCULnS4uIJtwcGmz1q1d+5NPVgNOW2nQanLVwhVGrq/fuLFr1bmza3vKKa6dtA7yPb6PISiaAhjFjfjrkSGpwYLTUyN37HBr1qxxq1ascKtXrXKrVq92q+T/CL/BMAwELOrJk/C5ct26rGtXrtS2WQQIKnuAZGKYXgBEEOU03xZt22a/41zG9u2qJByQMcztmb0gWatGDdetd293Rp8+eiZBUYOwqO6XX65xrZwTkmzWbqxseHjaCJHv06+fO+WCC5RJxBocynhy9+7uQlEOOp99tqsm/yfYJpmZOOsZNWrHtm1uq9ABaokbfgFltimXuFuUBVMQSg7sQR/4dlSDBu7Mnj3dRTff7C7/1a/cJbfequGhjVu0UEt9SQOrNKfuE8ZCcQP6eOltt+kZKm3atXNVK1UKHRRqyD8wXuIpqFy2rJ5DpK1CBQ3rjeQRQGngen9tZfk+SiX3iUfEp4Lwc9aR5ol87DcxyInc/4KCLcGiitR8aNCW9evd959/7r58/3332bvvus+lfSZ/j5Q28/vvD8nr+PHAAT1efszQoW7kBx/otZ+/956+jh4yROuDo3DgfYj0m74lEkP1wj1CIZUleggxP+rYY/UzLIibRVEi1IixzO25fDwplvyuoiAgcFJ6tKhQSxiRJvD16uUqZdfnT8YdAEPlEKUOMjcX3XSTxp5iAYoVqMveoWtXd0n//uqlqCJzhhqc7NSEffqj0E2E4E2yxksj/cwNhKxRMS89I0P3fSLRtGQENNor7ZQ+7SECOJb5G++7Tz2MhFlyoCF0kQMu8Qiqh7yIQMgLFYlQTCiTzZkG0CgMNlf+5jfulocf1ldi4PFQY7yh2S4rOPAMY9CE1/nGmoiYOyX0jGs5JNNfC4/mPQ2ljEN6B02OOzBMqiAwaAmKn+g/Ex6Hk15U8MqBZ17B5gV1QPLhh88/r6cMfvzKK27oyy/r3x9Jmz52rB4+50HNeEpDohB8+MILeu0wmnyP0wnHiuKQsWOHVv/J6bd9SySwaiAe9evX1xKbxItC9Am7oJb+zi1boqpmAhECJ7Rtq67lRtmKRqzB6c5YqDjAq670mfFO3N2bO5gbno2Trzueeqom+aF8hcecFgTkisDUiW0+5ayzXBVh+PxWaaAirBkUBARh9rThUBzYt09zEPZmZiYkTUs2eDrAK7wHK3J9UQbann6663Xddaoo9H/0UXejKA0UGIBGEIbUQAT3chUqyDdih2rVq7umJ5yg5Uqh81ffdZfr/8gj+vtXiVJATHyzE0901UV5KJ9t2S4tdKWoobIqr8GWg9yn14ZfH8cy4pENbrvtL9l/uxaiVZ6QbQkrCebuid5B0cpWi1BIicDMjAz9LJYgDo+SgRDb7z/7TF9jDSwK1EuGGJQ98sgSGc/iBlowYQFYtw+IYL//wIFQQ9A/IK+7hbkx5p8MHKiJd4x9uggECAUkfsP8DlEMZfOgjWfs3Kmfc61vhNocIUS5defOrnJamtsnv7FPrg3+Lv8nBvxnIYrx6sbLCQj31N6m2kRazZo6rhtWr9ZKJlimmsoai8Y1zH2qyDiVlzHatmGDWyV7K5a15UmwomISVrOWrVvrHk525sOz8YyVRYCv3aiRq5yaqmsZ63dBK+8gNMDgUTjOvOACV11osT/roDQAIeug7P3tskbXLFumyfipsu5RPnktzY0wtnqyztqccoqec4LHygsYhpIHtABazGsFobU1hR40aNDAHXX88XoeDFXdeD1W6GOTli1d4+bN3dHy2uS441xdoZ+c0ly9bl0tfECRB5KGKW3M2uf/nHJM2WvOQmEdEMLUsm1bPaWek/PJNeskCgge5/Zdu7qT5P+tu3RxzeR36sk9UlJSdK3gMYCexNu6Ye/7CAP+5mBJsGbFCjdnwgQt8+sBH8c7gnx1tIwJYw7PQbaYM3GitiDYOxjYWshYcB2GNQyKK+TeVKWkQpgX0vG+dDzrLA2RrVqxovaFtkfkmkUzZ7pZ332nijqgHw2aNNGQsqYyJ9yBa7n/0oULVc5BnvHwxh/KfxPaxXWoiavk9yd//fUh/eDerA+8PU0aN9b7Aj8+IFZzyJgw3mvluaaIXPVjQGEp03Hq1ND/etev7y6TBcgbJRE7TEdpxFfPHD/effDcc6ok7BElYV92rHkswCTd97//aVz706Jp8xoLkGSCFZHNjsB0qTD6RtmLkkWcrOD5AEI+m4g8AgT3IIjH4zrmkY3z+fvvu59lnguLxrKJiAU/WsbZyfiHVz1B2cD1inWFDYeyFquNVRxgzFStkU07d/p0N+Sll9zi2bM15hUrVcVswp/XM0EA9oiixH565fHH3XTZX4X10BFPWVvoBXkS9IcxRqGJRmlJFjA/jO1uGdsJn3+uHq5Jo0blWwFDOaDCxSW33JJVISk7BCCZ6UY4WOcHZE1uEiV4tjB5FFktUiCttIOwBMrdkuDIQYqVq1SJat8bih/QBN/8/LCPfdgxPBDll9d98kq+DTwzU/7GwEZYrYatZPNHeCfCJUIjIUTIGHgMKLWM8Eu8O3ygoqwJTqyHDx6RzW+DfYjn9eIFY17pM3yEp/9WaOq7zzyjB9R6fsVYULzhzieecJ07dXJ75Dt8sm7VKvfuv/6lkQX+foDT5//03/+6c3r3Vt4ENeH+X4sc8spf/+rmTZkSKiKBMkaYGCVsa4pi7u+yacMGN+zVV91bTz+tOZEA/odB57a//MWdJjLlPvlNroeOjXjvPffPe+455NwbaPz1f/iDVr+qLYoN/ago/fhm7Fj3vwcfdHMnTw71g3ufIgrQtffe67rIs3JfDknk1ec2RMpxKAi4C2nqk+W5nl+2zO0PyAVxpSB40GGEzR/mz1eNjQOGEDy3rFsX2jSFQVEoCL50GMlAlKeE2Tc8+mjduMnO5D37XrZggRsom3aJCLCHLd7s/7MB2DRa8jGwiQsKiCVCauhAsLB76oaSdsntt6uFO0WIKe8V/peLD0rQpFHdBSVhhuwHLEtYF45q2lSfL681xjUIslt27HBvPPmkGz5woDKlggKhjTXe7ZJL3Ok9e6pVzBP1ZF/vQbCOmBuYwq70dDdZiP3w1193E7744hDrUW6A8XNeRZ+bbnKnCVMgsZxxhAaH7aKkBs/KeGKhI8xQx0/WVGkag5yA4YP49UqiJKQIzWPNGOIfrF3ot29+LbPOoZPsc7zcGBR8tTPmGgHXC7l8B0VZjWzyyjpA2IT3QXP9ff29ua9v3CHrLvEJ+kx0Ad5XIgqIMjhSnhElAIVg6jffuJHCq/AK+PFg7VO6u+/vf+/aiILA+DFuWOBHvPGG+/Ttt/U6DxSpmx96yHXp3l1Dv+FdGAonjhql59MsnTMnZFhE8br41ltd14suUi+OV1i2CK/8etAgpe0od4A+4mm4QgR+Qk2JYPDXjxs+3A0UPosc64HQjwxCWVQKhjCXFPKYIs/47rPPqtwUVIJQPrger6HcWGVfGgohXkXyWriusKC/Cacg8Ni8bpCJ4cChJXPnutVLlqi2vQMBc/16DTthU6nWLZMTLXC9PfTSS+q2euKOO/JVn7yiKAJMSkUmKdv9R6vdsKFaqJu3bq1lHtNk83oLYDxv0FjAE6jZook/fsstuuHiDf2IB33kEVdZ5g/8sgUSB7gjCV5Zv3q12yHEtLoQCdzNIJo1xvdZk2OEeL31j3+ol64gwF1OHfDTevVyXc45x9WrVy/kXk/2tZ4T2AOM7y5h9JPHjHGfvfOOm/jll3meBIxiS3gATOO0Hj1cjbQ0HUsae6o0grGE/iMCl9b1FA7WAmPBukCotHFJbDCffn+z3j0P9Yi09/2c80oL0lv/XiLBjwGFN2ZNmOCmfP21252RoQK8eg1FKMZ4S84dhTlCCpMoRRgFW4vgXLdxY/WuIVgTertk1qzD5I9KVapoXgh8i3vyfZQMip9w+CB5ff7eJJIjvx193HGHVKGicAoG6yXSF5QYQB9risx8ovBCjMPIoP4+KxYscLPlmYKeZK5v3ratyohq0JR+oDQgh6IAUdrZzyHX1hXe3qJdO30FKDEoQigxhDXxuySbF9ZkzhwklIIA/OKhL0w+WiJKAVZPPXZeFgEaI3HZaGkbVq3Kcv3IBDFJDCSa6WEauTQsr3/497/d+pUr3TP33quv+nssTFk4WnNflABdpEAmkoVDDCCKAH9XTU3VBUcsIDGELBRixdHuce8B7bv+ldzwxG2ObLa/33abWzhjhr4fT7j5wQfdTQ895CqL4gYSUUHwe4K+s7b5Oz8WBC9wrRIi8KYoCCSGsx+iAVYLCC0hc8R+ntm7t54WSUk3L7CUhrWeG9gHjHGm0Kr5kye7oa+84sZ+/HGOCbcwICogUXYQryZxqYxlIq7NWMOvdcOhsH2WXAiu8fysd78GEnktQC9pG0SuIyfxvWefPcTiDpD9vPwWhBfyg5EKKuNlX38IuBbZzstz2cjp3lznPTYeOd07Uj8A1yF7hiOne3NtxGfMvj4IvA+EKlHdsE6dOmo0KMw6oCcJpyAAOs7Q4MLnb/q0XwYS97NPaEVrwz21UZQFFAQGlcHOlL+3b9mijRwGtEx14cnDN2vTRjP7se4hJOGVQCnAZYfgX43EMNHSyqf8cugJf9eoXVuVhHKi9ZUtX15dPFXS0vR7hG8gHLAkvDW1tIA5Yn7mTJni/ibCDhp/vIFKEpR5S2QFAfg9wSvPkJ/n8N9lL7z7/PNuwCOPRFUEgMQ4QufwvB3XsaNretxx6rnwB3fFA62IF0ADUNlQEhaIooxLetSgQYedvE6SKWdTcM5BWxnXatnKAbTDYDAYkh3wItp6kd2GvPyyhuT4BGBDziAXqf9DD7leN97o6pZmBSEcfkHRYMS88nCEXWQSaiRMGQUBTW+PKBE7RRuFMe9BkZDPtZqNaGnEb+PqYTEumztXvRBoaoQNMfhVRDmoKq/l5P8eGlZE3J/8ze964cxb/GiFmaREBuMBVixZ4gaJ4Ll8/vzDtPWSAvPNmuA0YWr0M4fMU2mdK/YNyuyIwYPds3/4g3rPgiC2lcQ3qiYROkeFIk6FxO1Ko+wqAjD0wYTZyPD0CdpA4tmIt97SxHwq8wDGtMt557le11+v5x2gaJU2o4LBYCjdgE7S8CBgSHnrn/906WGGFMPhIKei35/+pDJNHeHRpiAEwMP4V/83CB8g/q8N15B33fhXYciEAfnPPfSeuHSy/44E/77/VvhraYQfE+IHCf9CKYtF8kwsgMeIpCdiFes0bKieotI8VwiueOSmTJjg3nnmGTfr++/VRYrSTOgc3rN6IsBqWb6WLbU6FGF1eMkYR+aa8fPNEBmME8yPpLgfFi50X7z3nh4MiBGDOuUoB8eLwsWYMo6mHBgMhtKEkIKwbp1WCHrjqac02sOQO0hQvjm70lKpDjGKFjygF1I9PIMO/4y/eXyej78RY/3nPHd4CyLSe4ZfoMqYLC6E8mCMXUnCexA0v0RaaYcnyhs3bnQLpk5VDwK5BdTZ5sh3Gv+vkpqq4XYkdeNxYM9gEafZHogO7ACUMWjNqqVL3dTRo7WgAl6DY0880aWIYsZnphwYDIbSBs+L8CBw8Omb//d/WurVkDtUQXjwwSwFwTwIhkQBC40NHx+qwaFgyZsglgXmh3JpWv1LXinFW6lsWVWWAfs/qBDYuBUOPhxy+86dmjNFfW1gypbBYCitgA/Rdu3YoefzfDtypCYpc9aDITI4hJNztshfo8x4tapVlT+bgmBICMSjcgBMEDscnkCD4Lz5sQp/NRQMwXFmLPmbVxtXg8FQ2kFRGQrPpItygAElvGqP4RcQoUGBHPIEKZXqQ1QLA/iRKQgGgyEEL7QGhdXCEhpD7sCTAApr8TEYDIZkgedDphZED3jIL2J84cDY56Qg2JwYDKUQCKiQAR9CZAJr0cOHbNlYGwwGQxagh54fWYuuFRcPMQXBYDAYDAaDwVAiMAUhf80UBIPBYDAYDAaDwVDsMAXBYDAYDAaDwWAwhGAKgsFgMBgMBoPBYAjBFASDwWAwGAwGg8EQgikIBoPBYDAYDAaDIQRTEAwGg8FgMBgMBkMIpiAYDAaDwWAwGAyGEExBMBgMBoPBYDAYDCGYgmAwGAwGg8FgMBhCMAXBYDAYDAaDwWAwhGAKgsFgMBgMBoPBYAjBFASDwWAwGAwGg8EQgikIBoPBYDAYDAaDIQRTEAwGg8FgMBgMBkMIpiAYDAaDwWAwGAyGEExBMBgMBoPBYDAYDCGYgmAwGAwGg8FgMBhCMAXBYDAYDAaDwWAwhGAKgsFgMBgMBoPBYAjBFASDwWAwGAwGg8EQgikIBoPBYDAYDAaDIQRTEAwGg8FgMBgMBkMIpiAYDAaDwWAwGAyGEExBMBgMBoPBYDAYDCGYgmAwGAwGg8FgMBhCMAXBYDAYDAaDwWAwhGAKgsFgMBgMBoPBYAjBFASDwWAwGAwGg8EQQpmOU6f+nP23u7RhQ3dNvXqONw5kvWUwGAwGg8FgMBiSDGWkVZX2/e7d7pnFi92+n37S98EhCkL3OnVcr2wF4WDWWwaDwWAwGAwGgyEJUVnazPR0N3DlSncgJwWhToUKrl7FiqoghN40GAwGg8FgMBgMSYey0nYcPOh+2L37kLyDQxQEg8FgMBgMBoPBULpxxE/O7c3+22AwGAwGg8FgMJRyHHGEc49l/20wGAwGg8FgMBhKMX527sX/D9TCeqwRooXCAAAAAElFTkSuQmCC"/>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9" name="Picture 8"/>
          <p:cNvPicPr>
            <a:picLocks noChangeAspect="1"/>
          </p:cNvPicPr>
          <p:nvPr/>
        </p:nvPicPr>
        <p:blipFill>
          <a:blip r:embed="rId2"/>
          <a:stretch>
            <a:fillRect/>
          </a:stretch>
        </p:blipFill>
        <p:spPr>
          <a:xfrm>
            <a:off x="5602778" y="2618509"/>
            <a:ext cx="5710843" cy="2801389"/>
          </a:xfrm>
          <a:prstGeom prst="rect">
            <a:avLst/>
          </a:prstGeom>
          <a:ln w="19050">
            <a:solidFill>
              <a:schemeClr val="bg1"/>
            </a:solidFill>
          </a:ln>
        </p:spPr>
      </p:pic>
    </p:spTree>
    <p:extLst>
      <p:ext uri="{BB962C8B-B14F-4D97-AF65-F5344CB8AC3E}">
        <p14:creationId xmlns:p14="http://schemas.microsoft.com/office/powerpoint/2010/main" val="769459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4567" y="266007"/>
            <a:ext cx="11421688" cy="1077218"/>
          </a:xfrm>
          <a:prstGeom prst="rect">
            <a:avLst/>
          </a:prstGeom>
        </p:spPr>
        <p:txBody>
          <a:bodyPr wrap="square">
            <a:spAutoFit/>
          </a:bodyPr>
          <a:lstStyle/>
          <a:p>
            <a:pPr algn="ctr"/>
            <a:endParaRPr lang="en-GB" sz="3200" b="1" dirty="0" smtClean="0">
              <a:latin typeface="Arial" panose="020B0604020202020204" pitchFamily="34" charset="0"/>
              <a:cs typeface="Arial" panose="020B0604020202020204" pitchFamily="34" charset="0"/>
            </a:endParaRPr>
          </a:p>
          <a:p>
            <a:pPr algn="ctr"/>
            <a:endParaRPr lang="en-GB" sz="3200" dirty="0"/>
          </a:p>
        </p:txBody>
      </p:sp>
      <p:sp>
        <p:nvSpPr>
          <p:cNvPr id="3" name="Title 1"/>
          <p:cNvSpPr>
            <a:spLocks noGrp="1"/>
          </p:cNvSpPr>
          <p:nvPr>
            <p:ph type="title"/>
          </p:nvPr>
        </p:nvSpPr>
        <p:spPr>
          <a:xfrm>
            <a:off x="646110" y="452718"/>
            <a:ext cx="10667511" cy="677813"/>
          </a:xfrm>
        </p:spPr>
        <p:txBody>
          <a:bodyPr>
            <a:normAutofit/>
          </a:bodyPr>
          <a:lstStyle/>
          <a:p>
            <a:r>
              <a:rPr lang="en-GB" sz="3200" b="1" dirty="0" smtClean="0"/>
              <a:t>Serious Violence Duty</a:t>
            </a:r>
            <a:endParaRPr lang="en-GB" sz="3200" b="1" dirty="0"/>
          </a:p>
        </p:txBody>
      </p:sp>
      <p:sp>
        <p:nvSpPr>
          <p:cNvPr id="2" name="TextBox 1"/>
          <p:cNvSpPr txBox="1"/>
          <p:nvPr/>
        </p:nvSpPr>
        <p:spPr>
          <a:xfrm>
            <a:off x="517524" y="1130532"/>
            <a:ext cx="7601515" cy="4124206"/>
          </a:xfrm>
          <a:prstGeom prst="rect">
            <a:avLst/>
          </a:prstGeom>
          <a:noFill/>
        </p:spPr>
        <p:txBody>
          <a:bodyPr wrap="square" rtlCol="0">
            <a:spAutoFit/>
          </a:bodyPr>
          <a:lstStyle/>
          <a:p>
            <a:pPr fontAlgn="base"/>
            <a:r>
              <a:rPr lang="en-GB" dirty="0" smtClean="0">
                <a:latin typeface="Arial" panose="020B0604020202020204" pitchFamily="34" charset="0"/>
                <a:cs typeface="Arial" panose="020B0604020202020204" pitchFamily="34" charset="0"/>
              </a:rPr>
              <a:t>The Serious Violence Duty Guidance (p. 18) outlines the core elements of what specified authorities are expected to do once a partnership structure has been identified: </a:t>
            </a:r>
          </a:p>
          <a:p>
            <a:pPr lvl="1"/>
            <a:endParaRPr lang="en-GB" dirty="0">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ü"/>
            </a:pPr>
            <a:r>
              <a:rPr lang="en-GB" dirty="0" smtClean="0">
                <a:latin typeface="Arial" panose="020B0604020202020204" pitchFamily="34" charset="0"/>
                <a:cs typeface="Arial" panose="020B0604020202020204" pitchFamily="34" charset="0"/>
              </a:rPr>
              <a:t>Understanding </a:t>
            </a:r>
            <a:r>
              <a:rPr lang="en-GB" dirty="0">
                <a:latin typeface="Arial" panose="020B0604020202020204" pitchFamily="34" charset="0"/>
                <a:cs typeface="Arial" panose="020B0604020202020204" pitchFamily="34" charset="0"/>
              </a:rPr>
              <a:t>local issues: In order to identify the kinds of serious </a:t>
            </a:r>
            <a:r>
              <a:rPr lang="en-GB" dirty="0" smtClean="0">
                <a:latin typeface="Arial" panose="020B0604020202020204" pitchFamily="34" charset="0"/>
                <a:cs typeface="Arial" panose="020B0604020202020204" pitchFamily="34" charset="0"/>
              </a:rPr>
              <a:t>violence that </a:t>
            </a:r>
            <a:r>
              <a:rPr lang="en-GB" dirty="0">
                <a:latin typeface="Arial" panose="020B0604020202020204" pitchFamily="34" charset="0"/>
                <a:cs typeface="Arial" panose="020B0604020202020204" pitchFamily="34" charset="0"/>
              </a:rPr>
              <a:t>occur in their areas, and so far as it is possible to do so, the causes </a:t>
            </a:r>
            <a:r>
              <a:rPr lang="en-GB" dirty="0" smtClean="0">
                <a:latin typeface="Arial" panose="020B0604020202020204" pitchFamily="34" charset="0"/>
                <a:cs typeface="Arial" panose="020B0604020202020204" pitchFamily="34" charset="0"/>
              </a:rPr>
              <a:t>of that </a:t>
            </a:r>
            <a:r>
              <a:rPr lang="en-GB" dirty="0">
                <a:latin typeface="Arial" panose="020B0604020202020204" pitchFamily="34" charset="0"/>
                <a:cs typeface="Arial" panose="020B0604020202020204" pitchFamily="34" charset="0"/>
              </a:rPr>
              <a:t>serious violence, the partnership should work together to establish </a:t>
            </a:r>
            <a:r>
              <a:rPr lang="en-GB" dirty="0" smtClean="0">
                <a:latin typeface="Arial" panose="020B0604020202020204" pitchFamily="34" charset="0"/>
                <a:cs typeface="Arial" panose="020B0604020202020204" pitchFamily="34" charset="0"/>
              </a:rPr>
              <a:t>the local ‘Strategic </a:t>
            </a:r>
            <a:r>
              <a:rPr lang="en-GB" dirty="0">
                <a:latin typeface="Arial" panose="020B0604020202020204" pitchFamily="34" charset="0"/>
                <a:cs typeface="Arial" panose="020B0604020202020204" pitchFamily="34" charset="0"/>
              </a:rPr>
              <a:t>N</a:t>
            </a:r>
            <a:r>
              <a:rPr lang="en-GB" dirty="0" smtClean="0">
                <a:latin typeface="Arial" panose="020B0604020202020204" pitchFamily="34" charset="0"/>
                <a:cs typeface="Arial" panose="020B0604020202020204" pitchFamily="34" charset="0"/>
              </a:rPr>
              <a:t>eeds </a:t>
            </a:r>
            <a:r>
              <a:rPr lang="en-GB" dirty="0">
                <a:latin typeface="Arial" panose="020B0604020202020204" pitchFamily="34" charset="0"/>
                <a:cs typeface="Arial" panose="020B0604020202020204" pitchFamily="34" charset="0"/>
              </a:rPr>
              <a:t>A</a:t>
            </a:r>
            <a:r>
              <a:rPr lang="en-GB" dirty="0" smtClean="0">
                <a:latin typeface="Arial" panose="020B0604020202020204" pitchFamily="34" charset="0"/>
                <a:cs typeface="Arial" panose="020B0604020202020204" pitchFamily="34" charset="0"/>
              </a:rPr>
              <a:t>ssessment</a:t>
            </a:r>
            <a:r>
              <a:rPr lang="en-GB" dirty="0">
                <a:latin typeface="Arial" panose="020B0604020202020204" pitchFamily="34" charset="0"/>
                <a:cs typeface="Arial" panose="020B0604020202020204" pitchFamily="34" charset="0"/>
              </a:rPr>
              <a:t>’ – identifying the drivers of </a:t>
            </a:r>
            <a:r>
              <a:rPr lang="en-GB" dirty="0" smtClean="0">
                <a:latin typeface="Arial" panose="020B0604020202020204" pitchFamily="34" charset="0"/>
                <a:cs typeface="Arial" panose="020B0604020202020204" pitchFamily="34" charset="0"/>
              </a:rPr>
              <a:t>serious violence </a:t>
            </a:r>
            <a:r>
              <a:rPr lang="en-GB" dirty="0">
                <a:latin typeface="Arial" panose="020B0604020202020204" pitchFamily="34" charset="0"/>
                <a:cs typeface="Arial" panose="020B0604020202020204" pitchFamily="34" charset="0"/>
              </a:rPr>
              <a:t>acting in the local area and the cohorts of people most affected or </a:t>
            </a:r>
            <a:r>
              <a:rPr lang="en-GB" dirty="0" smtClean="0">
                <a:latin typeface="Arial" panose="020B0604020202020204" pitchFamily="34" charset="0"/>
                <a:cs typeface="Arial" panose="020B0604020202020204" pitchFamily="34" charset="0"/>
              </a:rPr>
              <a:t>at risk</a:t>
            </a:r>
            <a:r>
              <a:rPr lang="en-GB" dirty="0">
                <a:latin typeface="Arial" panose="020B0604020202020204" pitchFamily="34" charset="0"/>
                <a:cs typeface="Arial" panose="020B0604020202020204" pitchFamily="34" charset="0"/>
              </a:rPr>
              <a:t>. </a:t>
            </a:r>
            <a:r>
              <a:rPr lang="en-GB" b="1" i="1" dirty="0">
                <a:latin typeface="Arial" panose="020B0604020202020204" pitchFamily="34" charset="0"/>
                <a:cs typeface="Arial" panose="020B0604020202020204" pitchFamily="34" charset="0"/>
              </a:rPr>
              <a:t>This will require the sharing of relevant data and useful information </a:t>
            </a:r>
            <a:r>
              <a:rPr lang="en-GB" b="1" i="1" dirty="0" smtClean="0">
                <a:latin typeface="Arial" panose="020B0604020202020204" pitchFamily="34" charset="0"/>
                <a:cs typeface="Arial" panose="020B0604020202020204" pitchFamily="34" charset="0"/>
              </a:rPr>
              <a:t>held by </a:t>
            </a:r>
            <a:r>
              <a:rPr lang="en-GB" b="1" i="1" dirty="0">
                <a:latin typeface="Arial" panose="020B0604020202020204" pitchFamily="34" charset="0"/>
                <a:cs typeface="Arial" panose="020B0604020202020204" pitchFamily="34" charset="0"/>
              </a:rPr>
              <a:t>the individual organisations subject to the </a:t>
            </a:r>
            <a:r>
              <a:rPr lang="en-GB" b="1" i="1" dirty="0" smtClean="0">
                <a:latin typeface="Arial" panose="020B0604020202020204" pitchFamily="34" charset="0"/>
                <a:cs typeface="Arial" panose="020B0604020202020204" pitchFamily="34" charset="0"/>
              </a:rPr>
              <a:t>Duty. </a:t>
            </a:r>
            <a:endParaRPr lang="en-GB" i="1" dirty="0">
              <a:latin typeface="Arial" panose="020B0604020202020204" pitchFamily="34" charset="0"/>
              <a:cs typeface="Arial" panose="020B0604020202020204" pitchFamily="34" charset="0"/>
            </a:endParaRPr>
          </a:p>
          <a:p>
            <a:pPr marL="342900" indent="-342900" fontAlgn="base">
              <a:buFont typeface="Wingdings" panose="05000000000000000000" pitchFamily="2" charset="2"/>
              <a:buChar char="Ø"/>
            </a:pPr>
            <a:endParaRPr lang="en-GB" sz="2000" dirty="0" smtClean="0">
              <a:latin typeface="Arial" panose="020B0604020202020204" pitchFamily="34" charset="0"/>
              <a:cs typeface="Arial" panose="020B0604020202020204" pitchFamily="34" charset="0"/>
            </a:endParaRPr>
          </a:p>
          <a:p>
            <a:pPr marL="342900" indent="-342900" fontAlgn="base">
              <a:buFont typeface="Wingdings" panose="05000000000000000000" pitchFamily="2" charset="2"/>
              <a:buChar char="Ø"/>
            </a:pPr>
            <a:endParaRPr lang="en-US" sz="800" dirty="0" smtClean="0">
              <a:latin typeface="Arial" panose="020B0604020202020204" pitchFamily="34" charset="0"/>
              <a:cs typeface="Arial" panose="020B0604020202020204" pitchFamily="34" charset="0"/>
            </a:endParaRPr>
          </a:p>
        </p:txBody>
      </p:sp>
      <p:sp>
        <p:nvSpPr>
          <p:cNvPr id="5" name="AutoShape 2" descr="data:image/png;base64,iVBORw0KGgoAAAANSUhEUgAAAwgAAAF1CAYAAABMJs0hAAAAAXNSR0IArs4c6QAAAARnQU1BAACxjwv8YQUAAAAJcEhZcwAAFxEAABcRAcom8z8AAP+lSURBVHhe7L0HnFzHdeV9J3X35Ig0yABzFEVRpEQq52TJkrMsx7XWXnu9+63tdV5JDnLatddBcth1XCfZsi0rWMHKEkUxiAGMyGkGmBlMjt0Tv/O/3W/YaHQPBkQgAdyDX6Gn36tXuV+dU3WrquqWe+99fXV19R9aVdU2CwQCgUAgEAgEApcnlpYOLVVVva/qlgceOF5ttr5wORAIBAKBQCAQCFymWDTLVoc4CAQCgUAgEAgEAkDaIFN16wMPLBW+29TCgi1/CQQCgUAgEAgEApcs4P1VcgtLS9ZaW+vXwEkC4armZrtODiz4/4FAIBAIBAKBQOBSA8IgJdeTy9m9Q0MnTRKcJBDesmGDfWt3t3uYy18KBAKBQCAQCAQClxgQCE1y905M2B/s22ezi4t+HZwkEN4mcfDtEgkhEAKBQCAQCAQCgUsXiUD4+uSk/e7evZarJBDeLHHwjphBCAQCgUAgEAgELmkkAuG+8XH74P79J80gVBc+A4FAIBAIBAKBQCAEQiAQCAQCgUAgEHgaIRACgUAgEAgEAoHAMkIgBAKBQCAQCAQCgWWEQAgEAoFAIBAIBALLCIEQCAQCgUAgEAgElhECIRAIBAKBQCAQCCwjBEIgEAgEAoFAIBBYRgiEQCAQCAQCgUAgsIwQCIFAIBAIBAKBQGAZIRACgUAgEAgEAoHAMkIgBAKBQCAQCAQCgWWEQAgEAoFAIBAIBALLCIEQCAQCgUAgEAgElhECIRAIBAKBQCAQCCwjBEIgEAgEAoFAIBBYRgiEQCAQCAQCgUAgsIwQCIFAIBAIBAKBQGAZIRACgUAgEAgEAoHAMkIgBAKBQCAQCAQCgWWEQAgEAoFAIBAIBALLCIEQCAQCgUAgEAgElhECIRAIBAKBQCAQCCwjBEIgEAgEAoFAIBBYRgiEQCAQCAQCgUAgsIwQCIFAIBAIBAKBQGAZIRACgUAgEAgEAoHAMkIgBAKBQCAQCAQCgWWEQAgEAoFAIBAIBALLCIEQCAQCgUAgEAgElhECIRAIBAKBQCAQCCwjBEIgEAgEAoFAIBBYRgiEQCAQCAQCgUAgsIwQCIFAIBAIBAKBQGAZIRACgUAgEAgEAoHAMkIgBAKBQCAQCAQCgWVU3frAA0uFv+3NGzbYO7q7jQtz+UuBQCDwnAajHLgq/xYInF/QPy4WXALaXuIqIeloi58Dq223yx11IBAInCPw/mmSu2983D64f7/NLj79hooZhEAgcFGjmLCFC3e+XSWizvWVHEg+A4FA4LmOmEEIBAIXJRjdmF9ctJGJCRuZnrbZhXmrrqrSW221Y7KBwJlhQe0tVVNra1tarKWhwWrU1haWlmwyl7Ps3FxeQBSNwC1D/mqqqy1TV2uNqbTVFp6bm5+3ebXbxeSZUgUhf0vyV1dbY+l02qoK8w0ex8KCVemef/f/nwa+qnhWzmpq4jcRCATKgjdDpRmEEAiBQOCiRK1cVgTriUOH7Bt9x6x/Nme11TUSCfn7gcC5Rm5h0ZpF8G/t3mA3bthoHfX1lhVJ7xketuOTk5YV2S8nEKokDhAIHSL52zq7rCWVsjn5m85mbXRywmbn58TjReTLMH00QEMmba2NzZaqq/PLS2r3VRIldQrTv5fEyU+gWvcW9Dlfq19K4blAIBAoRgiEQCBwyQHKMzM3Z9/Ys9s+cuiAPTwzbbUiWTUhEALnCbNi680i23e0d9lbr7rGblizxqZ07cDgCds9NGRDIvww+tImWC2SvihS36lnn79li3W3tNqi/E3Jf09/n83Mz1o6nSkIhBKVUFVlDRIlbQ2N1tTY6EJjUe2+VgKhUeExUzCv78VAHCA4srOzNqP7VQ0NHk4gEAgUIwRCIBC45FAjN7+wYAd6e+yvdj9pnxZJs7paN/sIBM4H5tWdpmuq7ZpMg33/tdfbK7dus5yIfv/UpD3c22sHhoe9/yxtgcwgYE7UnkrZbRIIO7rWWEoEHoHbK4EwIXGLiFhYmD9FH1TLX0r3WuobbU17u/+9oHZfK3EhSeFmRnz3qYYCkhmLnARCTs9XNYkC6DMQCASKEQIhEAhccuDFhoHF9PS0feixXfaPhw/aRKpOhEn3eMmFUAicYywW2lRnTa2988qr7K07r7K0RGlO7e2RnqO2SyKBv52sFxF2gLlPcyZj16xda9esW28d+hu/w6OjNjwxZjO5nC1IRJQCgVBdXWVN9Q3WvXadr2Fg/UKVyH/11JRV8YzSxYxEAmYVPKX6XKirs6X6ejOJk0AgECjGSgIhdjEKBAIXJaBDvNwaRH42NzVbN4s/q6vz1yFQ4cKdY1cjx6Lhyfk5OzoxYX2TE97eMmp3LSL8ONqgmxmVuGRR/ZBI/SSmSAKmQJm02i2zArpH2MviouC4xuxDVgKCGYEFYhTxX8JsibgQA3wK+HWnsBAMhF/HfWYYijr+QCAQOB1CIAQCgYsWoko+WrqxucW2SSTUzS/kzS10LRA45xDpxs2pffWK6PdMjPtoPsY7LfUN1tHU5KTcR/Npg0WOHbbmRfSHJydtbGbGn6MDTqVTVieyz31mC2jPxc/lRYP4vT4RCXO0b6B4lliDIEecPmtQcP6s4N95njUKIRACgcAZIARCIBC4aCHq425dS4vtaG2zRidTIkKFEdVA4JxC7cupt9rXsekpOzw+5lPyXGtKZ6ytoSE/i1Ug6CdBzyJep2dnbXRm2qYLC4vramotXVuXFwm029JniVPXCBMzpNnZuXwagJ7xtQW0+zIgPhY0648QCIFA4IwQvWggELhoAS2C9rQ2NtrmtjZbk0pbXXXNsq14IHBOoXZFp4kJT9/UhB0aH3fCTzusr6u1VomEBpF237K0gkilvY7nZm1kZsb/ZlF9OpWyTF3KZxFOofqJQNAnJkazcsBnBwpmRsvnKJSA6zg3c8JPBSERCAQCpQiBEAgELlokdCcjorS2udnWZ+qtXoRp4Sx5EPJite65gnJpOxsXKA8vG5HtKbnj2Rnrnxi33MKCpUXYm9JpX4fATkPl4GWr9jmezdrI1JQtLObNjFiHgEMEFC82XoausUZhbn7O1yPwnANxgHiQS8yMSsE1REisQwgEAmeCEAiBQOCiB7Sorb7etjY1WWN1jZtWPFONAOFijJYDsKYXF2xaYZVzMyJbbHH5XKBcWKXn07tYNq2rceQn63la9P3+558jeXsuwol+bZ0Ni7DvHRq0ybk5Y4+ghlTK2hubLF1TU5boO4GXm57N2Sinf+t5fKXqUlYvYeGzArpyEtHX377wWHVEmDk9k5vLz1r4PWYrJEhWEgjMTPhuR7hAIBBYBUIgBAKBixoQJWhPSzptV7a1W1tNrS2yn/ypXGlVILwFEao5kTFOu63ksD2HmD8XSDRpgGrOSdCUS+tqHDvsIArmFvP55m8W0hI2ZeKE9AIgietpdy7/lQv/mQEzotHZWdszOmLj+qS5pevqrLOx0TK0QZVhOWCexAng47mcTWRzXsa1am8piYu0hEKNnoX4nwT5wZFWxEE2l3XRgC9mJJZwib8ScMUXOktgYGb0DH8WgUDgMkOcgxAIBC56MNIB+Tk4MGB/8ujD9pWhQaupz+ia3mZlSFMp3IeYU7X8Nymc9iq2n0xZnRO2/AFTy8SKP+Rvfm7ehudyNijilfObefv0CwnSDflrkeuqrbGmdL3V1Ilgnj7LDrzls7PkZjI5BMZCXmhMLorE+syCiKkIa51IaEqO0lgui3MM0jOruLKK1xfWet0lqTzHIEjFVau6rqvOf662/kgRtv9se3pjU7P94A032QvWrbd5XRuembF7Dx6wA4OD+UXHnoeTgQBd19JsN67vtm2dndagNjYp4j8wOGQTM1MSAZJ75D8BYegZDlPjtPCOlhZb17nG68TXGGSzVsPWqXrGS6woTp+VkAMLmYwtcaoy6QoEApc9eDPEQWmBQOCSBS+5OrnBySn7+10P2Sf7jtmIyBR219VlCFopnFQpEATCtpmsvbCmzq7t3mCda9daTeGAKYw/Cn+IaS3a7PSM7RoasC+OjNh+W7R5iGbexwUBaYZCsrXrbcrrK9vbrXvtequVMPKbqwBj0mRnUfmenM2JpM47OZ+an7MT+t6by9rx3KyE0JxN6DrmRwSNyQp27eeSZnq4cil1UA3VNZaR0GHbz3yBnys8XTDzyvPswrxNKV+YZlGW8OjVCgUEwoJE1NZMg73ziqvtFdu2W4vaCmsTHjx82J4a6Lfc/LzPGJSCZzk07YqOTrthQ7d1ZNJu5jWiTnpofMymZqaplILvp1Gl8oD8t3Pux7p1PuPgyOX80LTqwjOlsxcIBIQuh6YtpNNxaFogEHDwdg2BEAgELmlAeaZFlr+0d7f98+FD9nhuxpZEACUT8h5OAwgi774rxyftbXVpe8s1V9uOnVdYVUO93z8J8riYzdr9hw7aXxw6ZJ+ZnbFJkbC0iN+5pLMrgfQuiLB3zS/adzW32vdu32EbNm+2qtSZyxQ01DwLYNU5YGLEbMLE3KyNIhJEPB8fHbOHxkftKf09JNI7X7UkgZA/hOtcgHInP00SXjco/DvaOuwKEed0U4NVSSwUj4ifHfKLgjHrmZqdU94m7amJCc/X0dmsTao8k3ytJmcIpk4R/bds2mpv3nGFbW1u9vUrewdO2OP9x21gctJPRy4VHMzI1ChfG5qa7I4dO6xbn6whmZqetr7hQRvXc5D6U8RFobw5VXldV5c1Nza5UFuSgKvWs7WqN8rKzwJJoO+YIflhbAWRsKQ0J2EFAoHLF7wFQiAEAoFLGuwbg938nt5e+8e9e+xzQydswU1H9ArU9dOB1yIHYHVLIHxzTa39wDXX2nXXX29WX0YgFNBz6LD9ye4n7c9Engf05qwXAbtQtMs3uxRBvUEC4Uc3bLR3XneD1XZ1+r1zAopsUUIhl7OjItL7xifsoeEhe2Bk2B6fnrRjEhAs6M6I6DLOfzYUnrJnYXS3SPvbVYLfJrJ97dVXW53KvkqEPW99fy6QnzGhOcyIuA9mZ+zo9IztGRuze0eG7O7RYTuCqY7aTUrxni5fLBWur0vZbS1t9q1XXmUv7N7oQmdgatoePdZrewYGRNbnncSXgp222jJpu13Cbkdnp5sjMeNwfKDPRiYmved2ok+HXfQ8ZJ8Fze3NLdbZ2uY7JjFjUD0zY7V6fkmuVCDwfI38kRcXCI2NYWYUCARWFAg13e9+93sLf9tVzc12nRx42ksgEAhcHOBlx57vPWOjtk9urqZwwuwqBAIPQ3gXRIqx6d+eztjG9g5LYbNdCXNz1gNxFoEeFf2C5F0o2sWi5Dpl61aJklet32DbRE6rWX9wrkBhKj8svF0jQnl1W5tdrc91qbQ1qJwwQxoXGZ0vFC1mR88U2OSzw85mEdvXNDbZi7dts/bubh/1xub+3DnCk1O49amUdaput7e22vUi2xsz9S4yxyV8xpQWFql728knsSxcvMjfgkTUNvWdV3R2eTlUq92xS9Hg5IT3pckagGK4eZfK17dGlRDi/AT8sf5gVo51IW4qRNstet7NrhQvlxolFBAISev2RciIBJ5JkDzLNZziXNIzRjiBQOCyBm8HZt979Q67f2TEZ1cTxBBCIBC4JJAQsfamJutuabFOEcAakaG81fzpUSVvNYtLNiNC3KNwDo+N2djEROFueTSJYG5WfBtF2LCdFzUr3Dm/8FiU1nq5TSK2G5qarSZ9nu3KVZYbJBJeuWWLfd+OK+yd6zfZzQ2N3rlApovGrM8I5IW6q1f5bVS5b2xptWYR9guJ+vqM3bpunX3v9p32nRs32ZUqU9ausLPTSmBug/MJ+tW59koQMNsCmEniPIQmuVq1JyfpRR0voK0u6vKwnpvM5p9DXNRLMKRTdapetVye4dkiYHY0JwGRVVyICU+h/LDdKaKCZ3xbU/f9NLjONWRBnIkQCAROhxAIgUDgkgIjqhtEXDem0lYrflU8InI68EKcr6m2IRGsw1NTNjg+bouFk2vLoVoEEDvybSJnDYrmQplmMuJeJQLZIZK3TXntUhouiMmI4mVx7Y1r1to7tm2379m4xV7Y2Gxp5Z3Fzasv6ZOBwGjS89uxy29vtzryc4FBu7m6s9O+efNWe/uGbtuqfM4tLLopUMV8cUNpz9VUuRnW0ZERN3NjFQjl1FovoaEy8zMR9FkMBAKXx2ambSw77c+BjJ5jy9Nyi5sB1xdVVggTzlGYh+xzHTEsx0JmZkuI7aSZBCGZ4fIzEUruBQKBQDFCIAQCgUsGUB7cGhGzbfUNPqq/IJK3WkCqIG4T1VV2aGHeesbGbGalWQQRsU6R2SsUXzsEffHcWcuvBChhSgRvo1K8rbHJWlYygzofkIja1iUyvWWbvXPjZntBU7M1qtxY5PyM8q+8tCsvO9IZW9fWbjUiyc8Wdir+d2zZaq/pWmNr6upE3EXIC/fKgfbC9qPHpqds78iwSHt+UXJzOm2dEm9sheprAkoFghzXpyVAx2eyviYCpGrrLC1XK7Hk26SWPEdZJZeyuVk3R3LoopsO4fBQ+hzAD3VEXAVhEQgEAuUQAiEQCFwygJxC5iBmW1tbjRVVbP3I6OpqwdhrTv6PiF8dFOEbGx52UlYJrSLnO1vbbENNrdUpLuI/3yKBEemGpSrbXJfyHXDSEijPBrpUxq/bvNm+vbvbrpUgI13M2Kw2/15fIq1pkdVuia2tbW3Wxjq4VdSXP0vdJq6kjkq/rxqK+wqJhDdt2Gi3KX+khNH6SqFxn72rhkT0mUWY0idtoJE1Do2NfqpyGarubYr0syhwgi1mczkvP0yA2L6Uhch1EigIkJPan74THs/OZGf84DS+kw5mDyjPxDTKny2CmyBxD3GAe6ZlFAgELnmsvtcMBAKB5zigO1CjJhHmje3ttq621tLVVWcoEMSdqmtsAJEwOWlDo6O2kIzSlgGLXbe0tNhGkbqMyBfjsqSjLCk8ByBsSB5W+jtEIteyIw127s8GVLbrRerfsHGzvaKzy9aIoPp6BLnV5J/tPimvJpXvZtXVJhHzBgmNSuDwsBnVyWBfn/UePGg9+w9Yzz45ffYeOGB9hw7ZwJEj+jzs33v377eBw4dtWP4nRkYtOz2dX/h7GrCI+ba16+xlXWtsrcoWYp2YAJWCfLIIfkLC4BjtZWrKZ1LSyhvrEFoy9ZZK1iGUQs8RKicqj+g5UkZLxT8CIW+GJB9lniUfrEPAJXlygaB2y3ef2Shp95gmEV6trvv5IKsoi0AgcHkidjEKBAKXFKBSnDCbW1i0Y6PDdlzkc0rXIESrIa2QMX//yX9XbtZ2SmxsEPlNVRilh4Kxi81eCYm9M1mbqMnbea9ekpwZSBtE+YqqanutyPlNGzdZBpFQAYibeaVvruDmZ/VdZBa3MJf/nJcfSKWPLgvsrrNqqLxaOXxLaeoRyT2cyxrGMr697GnAWgoI60aV80sbm+2OLVusvb3DTZhKQfpGhodtv0j/nqeesoMSCIePHLUjvb3ueuR6+47bMbkjPT12SMKAz2MSBwODg/7shOooNz3jcbLtZ3JKdjnUi6RzhsGhyQnf+jQnKr/SuQ+zyn+jwtvW1Gzr1I+yUJlF6xPKG+KBsyVO2U1L4VHWzFDUKz1rJTQ5S4NZgLn5BT8wjTUGXh9FzyYzA+QDc6RMul6ipiZ/XWFV6xnEAfdxCTzfuu5bnsovYiJ2MwoELl/wJqm0i1EIhEAgcMnBZwHkxmZmnOBxKjCE9fSUNf/CXKyGPFVZ/UzOR7a3i7Q2826EUJVC4SI+jo+N2Z6pST8PAZzNtp+VwHuZfKVFXG8WgX3N2nW2Y/16q4Ggl4BU5JT/PpHkI4cOWf/x4zYgsnxioN9O9D/tBvgcGLARdQ6TExM2i4hQ+JBSCHSpmUpZyG+HCOp4NmdPKIyJRUkEymWFEid9LACuW1q06xaXfAbixi1bLcMC5TKPTSsvT0gcfGXXI/bQnr128MSA7R8esj1K9z6Ew8iQ7RsZtr1Dg7Z38IQ+h2yvru/T52G5XuWTMhhiNmF83AlyRqKPBcGVkJEIG87O2KPyP6oySSmflXI0r3tsCbsuk7EtLa3WpnBF7X02YVhEnx2OEAjFzyd/s24BU6R1EgjMSCWiYUp5ZttdvifirRiIAOqIGQfy4QuiEQgIATzo058r1GFSl/zvsw7kR88GAoHLE7wLQiAEAoHLBrz0IEtzs7O2b3TUekTyWEjKVqargY+uKpBaPc/Wm1eK8HW2t1uVwjgFuo/4gHQ+NTFu+0T2lvRsucOxzhYkn9H5jrk5e1GmwV62cZOfqFtuFBhzkn6R4QefetK+sW+f7RNBPjQ4KHfCDp3Iu4Mn9F1Eu6d/wPolEoZ0f1h/j+q5SQkewkhJfPhWnadBRn4W5ubtwPiY9UiQZZXalUbcXSDo//qFRbutusZesW6dbdu02WrKxaVOa1j1ePeB/fZZpfcxiYo+petQQ8YOyB2qT9uRjBzX0ik7LLJ8WN9xR/T9mMTLgILpU32eYPta5XN2ZNRSut4oUl5JJGR0f0p5eUQdZ58+3WynUp4g8UpnWmLn6o5O625oyM+QyPvQ5JTvVlRJbLEQOlVXYx2NTX4uAkKEjjrLbIzKZ3ntQAk4EwHZy9kOnInA7ABt12fLVHfMNPkMQkm8fk3hsTWqMn/K/UAgcHmAX34IhEAgcFkBgs7BUYdELI9MT9m8yB5EczVUCJLFa5Ln14rwXSnStqFrjdXqsxwgjQvT07ZX5PhxkbpZfff4C/fPFXgvYwu/dXHBXtncYi/YssWaWlvLErzszIztPnDAPnf4kN0t4XJAZPEQTgLmYOIK33tEnI/Lf8/MlB0eHrEjEguDItEzE5O+yJutN9PkvUw8yyDP8js0NWl7pqZsaGHebd0rPbHADeWlc37BXiKxc1d3t3WuXZc3pymF0nlEgubTfb32tZpqO9bZaVMSbCMdbTbS1mYTba02KcfnhMqj+PsUrrXFJluabbi+3oYlRsaVzykJpRp1ii0SCG0Kq9ReH1RXV1lWomf36Igdzk7bjBpFuZkovkP+/YAz5eea9k5fl+Ij/7o+MjUtgZD12R/yfArkh3UPDbV11iZhwaFpCFRmcrIKc25+ruxzxMkqhjoR/Ublje1NCYuZiiXVqc9YuJ9TQW4RvL7zUbkyDwQClzx4d1USCPFWCAQClxwg0hD0NpG0LU1N1iUSBFmqvBfNyfARWHmdSNXZEQi0XpzTEgAVIWLWJcK+vbHJRHGtRs86GTyHIOW+y41I+LqaWtvS0GhNchDCUyB/UyL3iKNd+vpIR7s92tVhj3XxWeQ62/zz4TUddq8+vywy/dm2ZvtcY719dTZnX92/z+554AHb/eSTNspuTqdBl0jqTSLoG1Mpq6W85SqVOHVUJ/HVrc+tKrf25lZfZFsOrPE4PjFhT6kujsvPpMTehFyuSl2Y8o9AgwiXOh/tl5sTAR7Tc/31GTuwptMe27DeHm5qtIeOHbMDu3f7bEl5VFlnpt7rtVVtaMXdjHSPmYARCaMj46M2JMFFzWT0HOchMDPA9+I1AQkQJ+xmNCxhxbangG1OG5z0V0sfFWYCSoCZEPdmFSdmSpS3x6HwFpVfn2EoU6b48XuEKQFSVrQEAoHLGiEQAoHAJQkoD7bZCISNqYybaCyKkK4GTqDkciJ3A/rSI7I3JvLmW0NWQJPigehuErGDkuV3tT93YOEqqW+aX7AtdWnbJCLOyH45LIn0jYyN2r4piQQRwaHmZhttbLDRhvJusKnB+lqarLel2Y5IJOztbLdvdLTZlxsy9vmRYfvao7tsj0TCuATHSkhJUO1safXdlZqU3uLRqFJQPqw/2Cw/1FGTxFwlTKnsj4yPW4/qcFrKjZkdzGdYjFu7Coc/r3+lKZeus8H2Ntu3YZ09qe/7jx23E319FXeqalQb2iyi3lFbMH1aIU9VEiyz1VV2UALh2OSEtyNJU2tT2bOjEYQeEl8K/M2J4I9nZ2wyl/WdoBA36XTGz0Xw2ahyo/zyh3CYX1ywGcyRFD5h+YyA6h2hgFA6BYXwXCAo3hAIgUCgFCEQAoHAJQlGqKE9G0U8N4uA1i6IVJ4BEYJWiUbZuIjUUREvbNcXstn8zTKoSadsU3OTbcukLaOHGW0+l0CakKY1ItU76htsvQRCWXt9YU7p7JdAOCjSOKxSqNYzCVEuddiqV3GYnMQT4TOaPZdKWX9rs+3pXi+h0G5fHh+zrz/xuB3eu89NlypCpLSrsdHT11FTu1wHpfBrqotGuS3yt0ECpq6hwlkO8nNCAuGACPeYE+AqP6kYEVaG+pYF/vBfp7BSc/PeDkbVJnraW+3I/Jz19fdbrsIMUZ1If2ddylqUTjrMlVoQawAwDeI8hN6JcRdIPNMmcdBWn/E0+POlpF3+FiH5C/M2JpEwXRArmAzVp9Se1KbYeeiU5wQEALMIU3puLhE5CAD5d1FJ/ZZ5zn8LtFGc/AQCgUAxQiAEAoFLEpBTaFFnS6uLBFZXMSp7pmciTIikYb/fOzJs2Uk2TK0AEbK1Egg7G5utTV8xU1qJTJ4p3LxIzs2LRKjbm1tg84W7J2NKZLd3dMyOi/xllX6eoyzwXeq4vnxP/p6+V2U5PdsrofBIW6vdNzJij+/ZYyeOH3dCWgnswrM5U2+dCASFVzpizjeIK4KtS5XErEsna98gwGWALX2PCPc+iZ0pPY2AIX3PFJ5X0qU0jEjMsIB5WOJvtoL4q6mu8u1LM4V4SX+leqV9kd9BhdWntsLhZ/hlFqJNoqkhLaKvsE55HpKui8yqjOrZiUJaiC+jZzLpzNMzCCXlCRbmJS6yuVNOVcYn6UlMsBIgDpjNYFYlWdDsaQgEAoECzuY9GwgEAs9ZJDSK3V02YhcvgpYSaTqTsVIEAgS7r2rJeiYmbGxysixBS9DR0Gg7RNwh8djgnyszI2JcWlq0zOKSbalLuUCoePaBiN7I+LgdGB2xXn3N1Skt+qz0sk8EwrKDUMrVKhyczya0tdnjjfX2yNAJO3roUMXRdsCC2W6VeTsEtUJZsbsPI/nrJRI2Ky8tTU2FO6VYsumpKTuksj84l7Ocrvi6grMEZcFajslUnZ2QQJgWkefMg0rA/2o6S1K2pDoaFVHvmZ6yE5xjoDKo0x1MjDpUZ5i9lSsVnsUEbljCYlzly3faX5oZBNU5ZlWOMvlfVDlylsUs51ossjeUIEHhYliu3AwCAiGJw3c8Ujort+xAIHC5YTXvvEAgELhoAaFc29RsO1parV5/r9b0B/KEW6qttrHqKjuM2c7khNv3V0J9mj3wW2yLSB3nASNGzgXp8jBEHptE4nam6627scmq2Z6yDBhxPyFCfSg7Y4PKwELh4LZnAoRCncqLMPo62m2vwusdGLBJCZBKQgkzm45UxtpEhCGf5cCTTSKlG1XC6ySo0vUVzIuU5yHyIjcg/wiLc9VpUbeM088oTN8a1K+WBy1mNfXoNv1yCJnemRk7qnLiADXiYvagU/WWKsysnATF721NfhEHo3qWRcv4qlM51klscd/XDchvMfLEXj51HYFQPIvArIxvzYtQKAfiJS2Io1X+LgKBwOWBEAiBQOCSBQQLkt4m4r61sdEaIV2MllYiTCWAIEOuJuQOzOWsZ2zMslMr7GYk0r6+ucl2ZOqtVZTOzTgKt84GhIGZUIfSsbWp0e38nQCWQVYEs29qyo7pdk7CBlOhswEj7UQ1mUlbf6rWBnI5GxdhX6ww4g6JbVI5tIsI1yvhpD2hnv63wmJNRKe+bFW9dDU3W00FscOofv/kpB2V2BknEXLnstNi2TcmRGwxWmkHJSfgBbcaUNqcuXEiN2MHRoZ9XQHXOCeivaHBUuSDsMrUH+0lpzyPzrAt6oyvYahT+jinoa4u5eZVpzzn9aNr8seWqLNsb1q45ecckDfd92slefBF0/o9IBCYoTg1RYFA4HJFCIRAIHDJAjqEQMC8g9NtO2vqfIErI8arBS/JnIjZMZErbOEnRI5LidYyFC625leICHaKmJ0rgcCYcEZxblI6NrW0WGMl8yKB05BJZ6/I4Xx1jZsXnS3cZl9xj4jksq5hXKR9obAdZzmklfdmxe/zAnq2uAz4u2p+wbpUVtvr662NtRQVyHlOYoRR+KO5rM3ID0T3XHRaecJvEjBLbgrVpPpa6TC4pQWRZ/ldTashfew6NCiCf3BcgnJ+zq9x+BntsCGZEYDslwFCZUJEf4gyVpyUDGZJrEVga9Ky7Un+aGszWZUT6x7IHJB/6s1nLJSmcrMPPEf9smC93GFsgUDg8sS5eNcGAoHAcxZQJUZv10sgdIuQNog0r9ZkBHCmAQtasVU/PD1lg2OjFUfPQb2I3PbmZutm1FfEi3hWG1c58Oy8/m/UHztqlY+mZqsR0SwLkTyI5RGR0xNKMyY5FSjlGQJiyY5ONdavPE2JiK5UBrXVVZZR3OlC3PxPCH4Anb7Uz81bN2JH5dQgcg55PQUiqxMq70PKz3HFtaAw86k4e5AepFuLhMpGlWlHW5ufGF0OkGtIPqZCqy1JRuOnlOZj2RmfAcnqO0KtgZkV5ZeF3JXCQgTMSCBwJgJnG4C6mvxJyb4IupTEe5ku+WwL5kU5pXVuoVA3KmPaACKZ2YdKosTvFWYSAoFAAIRACAQClzQgYrzoWkTMNkkgtDKqWiDuq0Eyej4okXFAxPjYyIjlCrvMlAMj0ZskRranM9ZKPDxfuPdM4OlcXLL2qmrbpvR3MnugOMqB7U2PTUkgiChOQwYh1avN6GlAMITJkWLs2Q+BrwTKLKU044rhT+hep8go5kXr2ttFzMubF0FWhycm7EAua4N6Bnlwrjos3/5T/9pm51wgdHV0WJ1IezmQ1yGV59jCoqd/2VxnBRA65HxEz+4+MeizCcwEMLPS0dTkswiY9iyP9Bfg4epaVukanZ72Q9Mg9ym1Wda3LJ/irM9TQBnp+rzCZeaFNu6+9CyzEggPN1EqAvEjGnxnKD3nIiEQCASEEAiBQOCSB7SHUVsWKndBzubPYDS44LIiUb2ckjs5aZNylQgyZAy7egQCZjTE7cTS754ZSCPPpkTcNijc7c2tEjoVzItE9jhQ7NDkhB1ZmLPZmvyC1mcS76lQShQ+o9HzCjdPsCuDOFkzUWo4RF4gpV0q/20qn3YR8+oKYmc2N2vHxsbs8NysjansCetc5IV041Ii/GslYNiStb2tzaoqpCMncdAvkTK6uOD5XlUaFAHnFkyrjewbG7URCTc3FVI+ujgUTm3RZwIU3inQdWYOJpVvtjtlsTIzBxyYltFzLFouJfoJqG9mEab13OJSYU2B2g1rEVwUy5UDpkWszYnFyoFAIEEIhEAgcMkDks72m1tESDeIENZBhsqRswrAZ43+G9QzB7MzNjQ8XHk3I/mpr6+3LY2N1i1Sx4JczFlWItSVwDPQtWaRtq3ptG0WkU1XMC9aErkbHB21AxIJfYpzQSSy1Ob8bOGCo0A4Vyo/0kyZ4xJ4XkRQU8rLxmrVhYhys4QUI+3lMCmSy+5FmBdxOjG+zkVuEDmQYGYPdohwb21vz6/pKJcfpReS3j89bVMsNib/hVunA+sQcoqnd2baBuX8dGRdb1X9taoNptU2ypr8QOT1L6s2OqznsnP5Rc7VEmbMIrBgeaWyZ5HytNooZ1XgizRzJgK7dyEEituE31N8yc5efqfwdyAQuLwRAiEQCFzygPLUMnrb2mabGhqtXcQIcrbq3YzwX1VtwyJp+2dm7PjQkOVmVjAzEonb3NziuxmxcxKk65nQLn9GBK7DzYsabG1Li9XUlV92zIh778iIb8fK6c/kzHdhOqdQeIUwK1NUs3nld0Z+cwUyyv++HkLXOxcWbUdDg23saLcM6w/KQX6GpqdU1tM2siiZofysFN+ZIEnHepXXtRIom9ets1SlNR0SgYMSKf1KC4SdLVxXC7Uuy+mZ43r26NiYjeXY/NQsLXHFycotEpHMBPiC+ZJ6or2x5oH1JNOzWc87flmoXKO24AfV8RyuCJB9NzGSSMhJALHI2QWBBAJmcqCcmRGzGeStTn7dzKgkPYFA4PLD6t92gUAgcJECugNRYkHsFomEbpFtqBUEajXAL25aRMvNjEZHbWJqhUPTRLbWNzbaFpHAZnnB2zMRCIRevbhkG2pqRaobrZUDxUoIXgLMiw6PDNshkcNJpRNfJ9PHs4FCKpBRiK/bwhe+nwJlFhOZGZHO4n2OIOYIli7d26Z8rGlvr2jWs4hZj8p3P2JH8blAK9w7G1CejKK3iARfX11jN6xZa2vWrq24xSm2/Mcmxq1XnzNK+5nsCMWuRxDvcYmdXomEIQlK4iemVrXDtka1QeWrnNkP+Z1TGlmoPI65UOEah6Zx2J/XbZkyISyu4z+rdoBQ8+vEo+c4E6HSQmUH4gAzozJpCgQClxdCIAQCgcsCTrZFjja2tNhmkfdakSHstFfFPCFeCmFRBGuousoOivANjou6QqYqoC1Tb5slRLqqqp1YFpvbrAZO0RQvJzJvEpHmHAc3LxLZOwVKx4iI7MGCedGsCC++zgWpTgDVZBkvi7wbUymrqUCqIamQ00mlKacEJETWnxdhXa/v3c2cntzi/sshl2Ox9ZT1zM/ZjL5jrnO2oDwRLLUSH9vnF+2FEihXbthgGcycKmBkctIOjI3ZMcSO0nBGoksR4nehptrNjI5PTvhlrjVJOLarbZAvr+cy+UNcTM/O2dj0jE0rzfhgHUJaZc+2p2XXIdBOFZYLBJXhXMEMzuNIBIL+PDU2pVPxIcyYNVk+tTkQCFy2CIEQCAQuCySUpwvzFrkGJ3AiaCLwpwOEqlr+MUkaEQE7nMtZ/+iozc1AX8uDdQibROq3srhU389k5ySAX8h2RinvTqVtvdLMgV7lMD+TtQEJloOLC25eVKsElyOBzxSkHTOpNoW6ARt6kepKi4sZoWcb1DERzZlC2XpadL1Fbpue28DpyQ0VTk8WGDXvEakeULxzKu/yUuTMQP0j0jolOp6nMrpp/QZbu2ZNxdkDiDKLpPdIeI1IdFH3Z9phQuIpuyNjo3ZIbl5/Ewa7GLWmM1avuDF9O2VWiPKW49kxylIOcKgbAoGZBMIu157cZGhhPi8QlFfArAHigDLwsw7KCBJfqCznJkY40hAIBC5bnOn7LhAIBC5KJHSnA9Of9nbrEGHCVGZplUwab7ipmmo7qk9OVeZQskqoSqesu7HJdorQse/Qas2ZEiwoMsxU1i4s2RZ22lnBvGiG0XYJlsMieNNKHzJildlaFTzlC4u2Rn/skPBpa2mpaB40z2zG9LSNYuJSIKLMv0A62fZ1R7re1kkgVKlcykJ5GJia9FmaMT0GMT8bgUAKKEuoclNu1m5Whb+kc41duWmTpSnTCshOTtqekWF7QkTbZzEqlP1K8CeUn34JycMSGuPZGSfpaZVLczrtB6fVSiRUbBmKE3HAlqe+nkCX6vUMaxFcCJRpU1ynDliHwAwCfniOheUsXCd+Zn9KzZv4m2vks4qZMaU7EAhcvgiBEAgELgtAhXAcZNbd2ubbW3KYl/j3qoG5z6yExTEOTRsft5HRscpESiSsS2LE1w7oVXumC4YxXqrTI1sU/NaGBmuEzBYI90lQuEOTE3ZABLRPacG86Fy+2Bl1h2Q2iDRulyi4QmW30u5DENO+GQkERq9JLmWsz7QEwvqqatva1GztKpdKzy/qebaSPTAjYq5nz3b9AeXIDkL1Ss9N8wv2utZ2u237duvo6vI6KgultWdoyB6W6DrILlRKQ3k5tDIQeNQPAuNYdtrXiLDYGQHXIAHZrrbB7lqnHH4m5E2FlmxyNmtjEhisSQDpupQLBC9av1ICxbcoMYfJUHZu1maVb295hEeZ0z7kCL8UzEosC4RCfIFA4PJECIRAIHBZASrWns7YDpHUBpEk3xFmlYDkMwo7VFNtR0SCT4yP2Vxhd5py4HC2ba2ttl6CAvt7YlqtTGBENyPPGyVIMC+qY/1BGSxms9YngXAwN2Pj1SJ9bAm62khWATdSUdo3q5xubG61revX+yh2WcjfhMjsMZXJqP6mgyEpEF03L6qpte62dss0Vti9SHmenp6xw1NTdkTEFmK+bKf/DMBzcyqS2oV52zk7b69ubLKXbtlqG7u7rUYkuxJY8P3o4KDtmpq0UYi0yvSZzmJAwzFjOpHN2b7hEZtWvigXTlXulOirU3ti56FS8Ye44GyCmbl5m5jN+aFptF1mvViLUKd24TMBkP4SeEjyN6NnsooX4Mu3qJV/BEkyY1AMystnFXQ/zIwCgcsbIRACgcBlBUaUMe3Y0d5hrVUiS4yWlhClSnCyJ79ZuZ7FBeuZmLBpzIwqEKm6+nrrlkDYJkLXJD95i/DTA2JcvbBobUuLPnvAwWssMi2Hmelp6xkft0OzczajN3q18rS63FQGz5MjqCXbbbarjF6ovNyxYYOtXbvO7dnLgbMhToyNulgZ1fdkcTHCqEX52VJTZ13tbVZTSWAormEORxMxP8ECcuFMiLnXjxxP5pSDKRHdKpXLlfOL9vrGZnvd1m125datK5oWmUh178CA3TMybE+KzM+LUOeXfD9zQOTHFBbnOkxIPFG2nI7cIaGEUKhkvgRZx7RoUmkalfBiVyJ8Ig6YCWP2oSwIT2XPbM5MLpsn/YKvQ9AziSguFQjMFPn5CZQbIqHwXCAQuPwQAiEQCFw2gO5AHiFXGzs6bV0q7QuIV3seAoCSLVVX2bGaajvICPPwSGVzDBGyruYWu5LdjBi5FeFaDeVy8yIJkA0ipttbW6ytknmRSByE+pAEwnGFPSv/5XJCnnGni5v75ITdfmZF0CGL6xXunUr/67o32nUbN1qmUlqEqclJOzg4KIGQs8maKieg+KxTOrv0F2Zdvn6hgsCYE6E9PD7m6w/G9T1J80rp5h7+knTnKAfIrVz74pI9v7rW3traYW/ZvsOu377dMm1t8lUBemZwaMju7+2x+6cmbICZA+XhbDtKzKSm5xfs2MykDSpvWaWRdtSodtiO+RizGRXKlDJEIAyqbNk+1stT5degsqy0kxRAFLAGITebszk95+WoNsh2p2x76nVTEufyQmX9XU0ZVmrXgUDgkkcIhEAgcFkBMsnOMR3NzbZVrkMigRF7rq8GvDQxMzohd3h62k6Mjvii0LJQuC0NjXZFS6t116WtVqTrdCLBCa/81MttrK2zzc1t1iyCXg4LirdP8R9gn/3avPlIubUOCYlOnJPFMo57UEJs9qtErtfLvSLTaN+5cbO9ZMcV1tHZqbsVQFpGRuzxkWHrXZizOaUlT0CXrHlu3rbW1NqWtlZrEiGuhBkR2r3KC2c5MHtBSSVpOl26qQHSzSg75lxbRXNfkcrYu9ass2+78kq7eedOa1hJHAjTo6O26+gR+9zgCduzMG9zIuBQ8PLUfXVwsq10Zefn7MTUlA2I6JNPrtepTNY0NvmhabQV8lIM/DCSPy3BxToTnsMPC5sRuawlAKdsear43IxIDnGQ1fN893zgVyKh0joEgNkSAsHXIgQCgcsSIRACgcBlCUw7tom4r2X0dmHhFHJWCVAqRmA5jOyoSF/vxIRlC9tQlkMmnbItEiKb6lJWv5A/UZm4ylOzAuEVwWtdqrKtStu6lharzpS3l58V8esbG7Oj+hxnVF7pKh1TrlGArLXAQfqnRPrGle684+/EzVlOBDQ1O2cbRA5vlTh5e3uHfcfmLfbybdttXdeaiiP/YHZi0vadGLBHRPAHyR1EVHEqK9ak9LGWgrzUVdq9SJiV5wHVxbgc223WSFhwbgH780/KjeNOSvecnxHAlqRNct165kaRbtYafHvnWvuezVvtLTuvsOuUBz/voJRIF2FhZsb29/TaF48ds3tnczYiv36ycOH+2YJ1GIgXZmUY3aeemZ1ok/hrVNvw0fu811Mwq7yNzWRtSuXIVqk8l1I5IhR8JqA0XxQ6BF/3aW+YGtGmPC/4ravze+UEgqeNtKh8YwYhELh8EQIhEAhcdoA0Qa42NjbbGpGlaogQZKkMYSoFi0d5cc7X1VqfKB2LlVnUCiErB0Zq1zU22maR/FZ9hwSW95m/h6taWrQ1VdW2U+SxranRR3xPgeKbnJy0HhHHPqVplgXKQpKDJKyM/HXP5OxauZuVvxsz9XZ1faNd467e3dX+2WC3NDTay5qa7a1tHfauDRvtXdt32MvY8YeZg5rK3QU7D/X099nDg4O2W/FNi4Qmi4trlLb2+QU/y4HzEyqeOyDUqC42tbXZbZ1d9rLWdrurudXuVHpuF+F/ntw1KserCulO0nyzvt/e0GSvbG6xt7V32nev22A/uHmbfZfS/oqdO21j9wYVQoU1DwUsSOAdljj4Qu9R+6IEzjHSKFdZDp0ZEJRp1WGX0rymocEyCpuyAZxtAFFP1glUAnf9MLPEm545XWv18w/kj6dPCd+vV4D8uv/TpCkQCFy6qLr1gQeW3wBv3rDB3tHd7S+i1S6mCwQCgYsNUFTI1pFjx+1De560zwwN2Fxdyon/ak6RxSSJd+TG8Ql7u0j1D9x4s129Y0f5vf1FsqZGRu0fdz9pf9RzxB7TG5btJlNlCBrvXsZsl+bn7LXVdfbj3ZvsRTfcYJmWMqcOi5TvOXDQ/u+ep+xDE+M2UJ92QpvQb9IIMe3K5uz6kRG7YWHJNm7eYk0izJzRQLoWC2yT/7GTb5QI6KhL21oR2fXNTfltOFewj3eovAb7++1LTzxhf9N3zL4s4eRnMegZDjlrnpuzu6am7Xu3bLNXPu8Wa17BTIkF0ccnJuzY1IRN5mZtUcJicXHe5hQHczRZpXdhYd5HuJUoJ79pEewmke9W1V+H0top0dCq9NdzmJjSsmLahUUJrKO9Pfb5ffvtQ6ODdq/Cy4nAI3AqS5nVw+tU5dFeXWsv6+qy77z2Btve2uonM7NW4ujIsD3W12e9o6NelqekVm2FdrmhpdVu37bNNkgw0famsjN2/ES/TUxPex7Z8agYPrMg1yRRtaa9w5pVlyyGZmagembGTxLnmZN28VKbQFTUqDwp4TmVZ9UKJmGBQODiBu8btmy4b3zcPrh/f379VgExgxAIBC478FKEuE2JvE6LMPkr8QxGTHkeN1pbY0dEsPrGRm22kpmRSFq9SNb2pibbKhLr4iR/5xQQO65tYdHNi7rb2iwFQS8DFvT2j4/a4blZpYMR+3yaSpEVOc0pvFYJhVsU1ps2bLR3bNsut8PesV2fct/Cp669We7lW7baTd0bbW1HZ35rVaV/JUyy7kAdyxcwL1LqZ1Qmvpc+N9XZ1Kt8NtfU2SYR2/qVdg8S2Nlnq/L8og3d9urNm+1VW7bIbfXdh94i93a5fLoLaVd6v0nutbr+EomfG5Xu7jVr/MyI6lTdadO+IHLde/SofWXfPvv48Al7UOmflKg4V+LAoTbFTkSsdbmyudXaJF5IFymDnLP4eFyEvdx5D94edL0+I+HDtrzseCRPiNtcLuefPtJf1Kk7CEt1AGqrayyjuF0ccAFBoLZTKigcei4Bi5mZRQkEApcnQiAEAoHLDrz4sOs+LIJ9PJe1eZEoHz1dpUDAL6Yz03V11qPPo6OjNomZUQVUp1NOkHeKcIseOqkrFxOUDVvxtYucOJyxjvZ2q1Yc5TCJWYzI5THWDhSIXTHBTA7pmtDzRxob7IgI86RIYb0IcHNLqzW3tlprW/uyaxExb2husdoGpZCR99NBYWclDnYfOGBfFMn+2lzW+pVPiC7lu6DPGhHX9vlF25Spty7lv2aF9QcnQfVRJTFVq/JKNTRaurHJ6uWamputpSjdpLlJecnoXjVippwpVjko7bMqu0NK9xcP7LNPDJ6w+6uXbFzpy6gUzyUtpp6r5hdsjcpmR6sEn0g3S3+5npU4HVa7oS5JU1noelMqo/Jr8t2LkALzC/O+fSkCwU2IyjyLQKitrfOD1XjO2wZCQm3Az1hIxEUxFBbP+QJnRN5qyzMQCFxyCIEQCAQuKyQkempmxg6L2J+Ync3v6lIg2asBPiGRsyKyA0uLTtRH5U4ZyU2gsNeI4G0TSe6qEnETMSvnk2Wq7B6zTn42NTS4eUjZhbUieSOK7wCHtekZTJY4HK04B/zN7jmYGg3VZ2xffVrpHLexMU4oOHvMjI/b/oMH7e5DB+2LuRk7JCHCHvvECQFF7GSUzm79vbmlxVpF7PP28M8+ZsbG7IDS/sV9++xjI4N2jypzSOn3mQOl91yBkHz9gep0QzptmyRqEAjUPWZTnJA8mcv5Kcl5s6mT4WZC+mxQ2trUHjhUjXJlZ6IZFixLKICTUpykn3glSjKZtJrQ07MHtC/f/Uj3S09wxp/75Z4+y7a9QCBwWSB+/YFA4LIChIuTa4cnJuzw9KSNiGSxvveZUNdqPTimB/fO5tyGfH5qunDnVDSK7G9tbrHN1bXGnEDpOq9FEiBy1yjStiVTb5tFqNOYo5TBQjZnfYpvvwgmdN8Xo+ZvnQSuJTMdByQSHhOpP9jba9P6fKZgQfJYX589/uST9un9++zfVIaPp+ssy646up+kY0F/ZDgcTX9vbm+3xrYy6yguJFSuOQmDvgMH7YEnnrBP7N9r/zIyZF/TrX5mNiT2ys/VPHNA5jkzg52ytkoctjTUuwihjLJzc25eNKO2mJgDPQ3ofH40P11Ta816vimT8WcxV8r5jlOz+e11ywkarim/GWZE0vkF2u5L/tkdanlb1JJnSZeLOAREQUQEAoHLEyEQAoHAZQVG/rMiucfGRq1fhCkrDvRMT41lIW5WZOugnj80MmKTIqCVUCOSt7GlxXbqs1HfIXrFgExWLy5Zh67vaGqyDRII1RVMPDiQjNmPw6yh0PeEdJYDZj6Yiwyl0vbk0qI93tdvfRIJi3Nntsc9i1un2VL10CG7TwT7kxIHH5+csIfSKZtUnkhDcgYD/1OmrfpjqwjqurY2q6t/lha7ihBjTkSen9iz2z736KP2zwf220fGx+z+umobLqS9jrQ/gzawEgiNk623trTZVupT9ZDEMKU2ODg15TMJ5U5Sxh8CoUnlx7qFtAg7dTwnQTsrQcqWqSwyL2smRF3IZepSlpY4TODtXPVYbrYCcN3P6UgEQiAQuGwRAiEQCFw2gGBBe8ayWTsogj0OuYJ4FXbzOVMQFgeCYeZzdGLChhmZFyEtC8XT1dRoV4j8t1fpSchY4RYgCbyQO6trbHNjk3XIlR3BVZqHJ8btoAhuX9WSx4/J0krwdCr+Q5mM7RKpP3TkiE0pvatFdno6T7BFrr/yyCP28SOH7ZPzc/ZYfcYmRUB93UEhDfyPWVNGAmSD/t7S0mrt7MJ0gQknZDc3NW0njvfZnieftPseftg+pc9/GRqwz6jkH8+kbaJWaZff85EyLw2VSVplsbG52dY1NXt9Uue0kOm5WZtg/Qsj+vg9CWwRmz+srkV11ipHGRMmh57hEiFQCkQFuxClVC84DgX068Sj9LjZmf5286Ki5wkLcYBw9QXKhecCgcDliXgDBAKBywbQIV56o9kZOzg1aVNLi34ewjMF4THaOiZ3cGbajo2N2TzkrQJaMvW2TQJhrfwzsu8mKPlbTs4ycltEWjeJUGYqbC/JoWH9IveHZmZsWCSOU51PlwPuV1VX2WBDvT22uGCP9fdbf99xNxc6HZit2Ldvn3191y77xN499i+jQ/Y5pfzJ+rRNYt8uYolASagm9uvkK6N0blCcnGvgaynONxBcEn45ibSxvn7r2bvPHleav0a69++zfxrot4/NZu2eVK0LpelUykfui82iziUwGaPM22pqbSvnbTQ0eTwIhOzCvI2rnXDIGwKBtJ+MvBjgv1aJMNYfJM+ye1E2qzamMi+7bkbXWGPAAX0sTgaE5dubUk/Kc6X1Di5CcPwmyoUdCAQuG4RACAQClxWyc/PWJxLZk8taVmT5bEaPWYwLsZr27U7n7OjkuE2zm5GulwPmHhslEDbqs0F+nLgVHAKhWZ9XpDPWLT/V6fLbm86IsB/FxIidbAqk7nTwdOozJ8J4RMRxlwTS/p6jNjF6+gXLIxIj9xw+ZB871mOfmJu1e5ob7UhLs80xOq1wS8vPc67rbYtLtrkubetaWytu1eqQX0TPnMoNcp/FjZ3GuZ8xmxoZsYnhYRuR4DnW02P79h+wXU8+aV9//DH73BOP2Ud3P2n/3HvUPq78flFi5vG2VhuTWKmqqbaUSPK5XJBcCk40SFXX2FoJke7GBmtWuSc1xa5FIxJ4mBdB1k81E2IAv9oydbVuXtTIGglhTu2V065n5+cqmgm5cFAAmVTGdzFK6sPXH+iZU9c75EE7wqTNdy6q4CcQCFw+iLdAIBC4LJC87E6IWB4cGrTBgh13YhrzTADhw3EgWL/+ODo9baMir5CxcuCk4HUi/9tEmNv1JGYe0DxSwO4y7SKUOxsarWuF3YvGROoPIhL0FKY8EPTV5MBHj+VGRDh3iyA/0ddnfSLW86eZRZhRuvZUV9nd9Rl7tKnRxkRWF6ryh3eVlh3fILscwtWtL1c2NFiHBEKV8l0O+M2KLPf09vqi512PPmqPPvywPfbwQ3J8lnP5e48+8oj7f2jXI3bfrl32VX1+Wtf+5bHH7J8PHbR/HR+1jyqRn2vI2OP1aRvKpNzMivriHOPz3flRNPWqT7Z4bVeZF5sDjc1IIExOuSj060X3AG0iJaLe3lBvzRI2zAMgJ5k9QCBgBuRbkRJJEZLFx7QJDoojDEC9c1o4swj+nF8tguJ34aDyWaKuQiAEApc94i0QCAQuC/Cyg4YNjI/ZEbkZvkDMnuH6gwT+ElU4gyJjB0V2B4aHbb7SAmARrzYJgO0ib10IBF0idsxRMiJu3b6gtcWaK5kXieCdkAA5PDNlQyLtYLUzIPhmxH9WBP9oOmWPzUzbfhFzRuFXArvnrGtvt6XmZsumam2psE1rOWHFFVyt8rJBed0qocPZBZUIJwT3hOL/sgj93+/dbf+4b699eO8e+/AeOX0v6wr3/mn/Pl9sjBj4SO9R+9cTA/bR6Qn7xMKc/bsye29dre0VwR6Qm2EEXmlgITKzBlVnV+WrwsLigjXV1thVKjsEX7IyZV7tbRQhOSWBINJermRYfMzaAc4+aCrMvtBMZ7JsbapnaLdlyp92iEioU97TynMyu8T6A5wLUrlSIFJ8gTKfYV4UCASEEAiBQOCyAdtCHpucsGMi8gs1tU6MzhYQZV6k4yJlR+ZmrVeEd3pmJn+zFIovI8K3ub7B1ktQ1Ij1MZ7Llqct+nub0rROAqG2knmR0n1E6T+qeNg9ifDOJAf+wtcDY6k62y3y+sRAfkejhbnSTVefBuT2rjVr7Q6JlvYCwazEryGYSIQmkWP2/V/X3LKiedG84j0weMI+M3TCPizR89GFWfvYwrx9bPE0zv3M2ScUz6cU3+dqquxrmZTtamuxA12ddry91cYYtVcZ1at+UnLF6yTONyifKqWtTXV8RWeXzyBAyxEJk7M5G8vO2IzqsBxZJ5GkM11dYx0Sk/V1KX92XuFlc1mbU5mt1G5Zd1AvUVdbmD1wUyQEgv7250qEBddYi5GkL3YvCgQCIARCIBC45AE5YrSa046PTIzb8VzOyVD50wPODEkIHJrWLxJ3ZHLSRsfHKpoZ1aVSvgh5c6ZeRFpkW8JgXpSyVfe26l5HU5M8lTHJEckbn5iw/XI9ChtzGUaIzzQHPosgcXCUcxGmJ23f8WM2NjySH6IugzoR/Ku7uuylbe12ZW3KCWfpFq0JvEx1f/38gm0XueUk6NoK5kUAIbVnbNQeE+E/IAFyRHk/0tpih0X0D/NZziX3VIZHmhutt7HejouAn1DZTapMFqvz6zLo3CibxF0oUDIIpfqqalsnct/FSdD6mzQsLC3a8PS0TeRmfTFwWTADoHw0KT8tyhcHqxEm4pbTk2crCQuBNs46lwa1LWYS8EV9YV7EYnyfKSiqO/7mGn6rdN/Fgf4OBAKBeBMEAoFLHrzoFkSUhkZHrXdq0kZE1BhJPVcvQKd6IqaDcntF4vqGhmwhm/V7pYCIrW1ttR0ixF1KA3StWoR6A7vdiCC7eVEZ8rg4O2cnlP4D01N2Qt852+CZgBkPnh0VAX1K8ew6ccJ6jhyxOaW7LOSnvbnF7ly33m5raTXJFwmB/EnJpWBuAQGyWZnarmdaJRAqEk7leUhi7Unlp09flyREFnEZXOb0Dr/KgztGyxUPecO8qU7OTYnyMV1wLKjMuuobbKfKq6VoBmVWRH1I7W96fi5/mnFZVLt5UKvEQYM+8cVaGc7uwLzIZ3DkygHCX6d2xOFoy7MMemaJGSI9U648eAbnJydXTFMgELjccK76x0AgEHjOAtozOz9vR0dGrD+Xs/laXYFkiRidC0C8WP7Kdqf7F+asZ3g4v5tROYi4NUsIbJfbKP8cnZWem7fNdXW2WaQ6XUQoizEzM209I8N2RGRvUmSOPD0TAuxpVbbnFUaPxMiumRnbe+SwjbIWoVJ5iIDv6FpjL16z1q5W+vz5Er9OWVWmzIpskZ+NEkH1zIZUAKdBHx0d81OoJxVWvZ5Li8ymztDVLeQFAcLkmZbJuQTlwKJgdqK6sr3DMio7xBTXsxJ5I2oXMyL75WZ/KNFFideGVJ11NDZYWs/ih7Y7M5PNL2ouJ7gUFoKjVuIAEyMcz3ldq2zYvWhBYSCSi5GYHHF9Uc/7+QeBQCAghEAIBAKXPCCOWRGkQ5MTNuijt+dm/UExIPqzNRyaZtajeMYmKwgEIVVf72IAM6PM4pI1iuhuSKV8h6NK5zKMT+VPT+4RgZwWkUvWPjwT+LPKPnb6+5n1GB3J72hUYdYDpBsb7fmIhJY2a6+qdlJZLBEw7akVWe+aX7RtDc22trWt4u5FYFyC58CY8iPBk1NdcCr1ua2RCw/oN6ZDSLwN6YxtbGr2+uQ6gmpComhcRD8ngVB2FoA2qbbQqPrtbFRbkBjA1xwCITuTFwil7VbXKDi2KGV9SzqVdpMhh8JiJgWTJRcfJXG6aZHC83TzTDnxEQgELkvE2yAQCFzSgE5BZkc4QXhmykb1d3V1frvLcwlepgsiaUMK+aDEwcD4eN60owzYa963O61v8PMC1ou9bWlotDZ2/CkjEAhnyA9Hm7ZBET5G/8/m5U3eeX6+rtZ66zO2izUAx3ptcqUdjUQkt7a320vXrLWrREKh/rOQ0wIYJa+bX7C1Egmbmhqtla1aK0HEtU+C5wkEm/wjLs51fTwrUCYg3E2qw43K/1rVZ02BgOckTFmcnFtccKLvM1gloAxqJb44OZmFzTyLsEBQ4BZUbqdAfpz9y19G9VJfmIHySxIW7F6UfC8FaeXUZW9zOMIKBAIBIQRCIBC4pAHlwaSjb3TU+ji9lmvnmAcRHFtnMgo7JrJ7aE7xTYxbbprYykAJaBeB3CZR0C2BsFOkcLMEQyMmOWVGcTlE7Pi4BILI3pTCrzkX6Vd6mUkYq0/bUxIKjw8O2vH+/hVPV64Xab2pa43d1dpm60UoOegroblw3kZ971b6ET9pCY9KWJzN2WHWH4gwT+h7TWER78UOSDg7Aq1j9qCxybeIpTbJ27TKdWh6yuZUUMsj/EXgWa7zDFvhZurq/Nk51XlO7Yn1B77AGFeMpDGr7FmgnErlD1VzSCBwCJ3PHOi50tkH/05aEAll0hQIBC5fxBshEAhcsoAOMR4/KWHQK0I6IsLEiCzE+FyDuHihYmY0UFttfTPTldchCA0NDba5tcWuTKfs6ky9bRChrBM5LIepySnrUfoPi0ayvSkjy2cLLxsRx4XaOhtIp+0JEdh9Egjj7GhUCYq3u7nFXtLZZdfqGc5uQCAsEJj+7pDbXpeyNfJTWyEvYHx6xg5OsF3rnM0pT+ciP88FMDOAqdQWtrFVndLKEgE1pTY4NDlps8rzKbnVc0u6yGh+u8QVC5T9shwzBzzDQ5gluUgogu/YpDbB+gMWN/tuRbrupyYjKnD6uxRuWqTrfuhaMoMQCAQCBYRACAQClywgSrzkRmZm7IgI6ZQoly/yLEOYzgVYvLsgotVfV5c/VXls7NQR3wKqRea2iWi/auMmu3PzZtvQ2eGmR6dAaeVQraPTUzaor/PMIOTvnDUoGwjmhNL7ZG2N7Ro8Ycd6elY8XTmVSdtNa9bYHc2tfrAbgosNXREbHYtLtkUCAZLro9LlIH8DY+O+XesA5FTxXxrUtMoWFhb9FOltLS3WLfHn4kkupzyPZbM2pnbIdqWnCASVAWpAVWsdEo4tEle0Gp7PSljkZnP+vSz0LGceZPRMKpWfdfA2p3j4m/Z+yraoesbXH+hPv4M4IA2BQCBQgL9LAoFA4FIFI6QD2O9PThpLcDEBqUTazxYsCIXwDotwHcrOWP/4uC2I4JWF0rGhvd1evn2n3bbzCuto7yjcOBmsPzg+NWmHFM5kjdKOOc45TD9pRnT01Kdtl0TI7mO9Njo8XLmMlO6u1la7o6PLbqpv8B2EEAn1IqTrlbb1jY3WWGGrVjCvfLDYer/imoARQ1YL9y5mMIuC0OlQ+Wxpa8ufZyFQiuPK8+i0xMEKZkIQ9rRKolUCrLFgJsThaIgDnK9bKFOmhMfMQ6MEArsXEbLHofogPYTL9+KZB0LxXZS4F7MHgUCgDEIgBAKBSxIJlZqenrZjE+PWm8taTgQNQny+4HGKeGFm1CvizCyCmxlViJMFpRu7umxtZ2f5E4f13IzC4PC1QxIK0yJ0mIacyxc35lYQxam6OtujdO9ip6SjR2220voJoSaVths6u+yOtnZbB8lcWLTm2VnbpjDWKy/pSuZFi0s2obw8JcF2UP4ZvYaoXgrgsLsG5X9nc0veXEytgZxBzNnalFksiHjpOgDAzkfMAjBz0JwW0adMdX12bt5yqvf5+fz5B+XakQsECTPaEmZG+MC8CIGAeVFZ6BkXDYon1h8EAoFyiLdCIBC4JJG83IbGJ3zb0VH9zWzCuRx9LwcIL4TvuKjagalJGxXhZteespA/9q8vu7c9UFrHRKiPcJjY0qLNy385gnm2IHbIIicSPyIh9eThwzY8OOjmQGWhJKxtb7M71q615zU0WEr+GnOztlXktkuCp6ac2BGW5udsQOWxZ2rC+vQMZXUpjF072dYnuw9d0dZh7YX1B2BuacHGJLZYB1NJ3PE8W5G2MfuissMPO2/NZLO+xamHVabd0m5qJOoQFOm61NNiS3450Zq1B4vl2p7uIziWBcJ5aFOBQODiRoVeKRAIBC5uOOkVEWL2oEcEjcPRzge5LoW/VBUP6wUOzExb/8iIzYs8PxMszOUJ9eHsjI0gJHTtvCywhlCKhk5m0rZPaX90eNgO9fRaVuKkEqpFhq/uWmsv71hjV9fU2ubqWtvY0mKtra1+WnQ55ER4D6k8DkqEYF5EfVwK1JQaqdZ/7amUbVYZcAIy0gpqPjM3bxOzOX1WOvtAOkwkPqWyYP0BuxcRHmsVplmzsDDvZkLlyglxWSf/rD3AzAg/tHkEqYuFghA4BQqPODg92U2MAoFAoAQhEAKBwCUJyNKcCPaRyQk7lptx0g7ROt+AesHNpiVI2KXnkAj+lITCM0FWBPHo6IgdwIa9IHDOB52jrCC4CyqfgfqUPb60YLt7jtpQf3+ecFZAp8jwi9dtsDe1tNqdnV22ef16ayjY3pfDqITa7vFx652f83UP1AZxX8ygdJLD0dbW1vn5B5gauUBQ2U1IFE3Mzvp2pWXJukqAMmgQwe/Us2kRdnwhEHISlix8LitsdY26qVWcmXQmv9ZAlzErqtazCAR/rqT+8OezVnIuDi7AbyIQCFx8iDdDIBC45MCLDRONYZHRwxNjNjiXH8G/EC88qBwuJ8LXu7hgBybGbWxikgT5/VVD6Z+YmrKDk5N2XOHMQewKt84HSDPrMyYyadubTttjw0N2pLfXZlaaRairtau6uuzt23fa66691jZ1d1uNyHFZiLQOTE3aU9OTdkIkFvOWMrT34oTy0lJdY92ptK1pbLJUgXQjCoYmp2xytrBQvZzYkt9MKmWt9Q3WpHKvE6mfV93nVF6zC/NqNoWFzaVAIMhfqqbWGhAIfOey4vT1B+WeKcCFMjMVMXsQCAQq4EL0l4FAIHBBAe2BYPUMDdoxkezpFcjSOYeiYjSeveWHxIAxpzkxPmZLK2wdWg74H5yYsP36HNb3c3I42mmAQGCb1gGJhKeWFm33iQEbHhgoT2wLaGpssJu2brWbd+ywjra2wtVTMZfjLArlR2JtXIV0qZx94CWjvKzNZGxbc4s1Fs4wAFm1wcHJCZtR3n1Ev3A9Ac/imvVMZ1OT70IEWHfA+QeLugvRP8U0ibDkCDOlZzj/wMOW32WBkIgE+TkJhIdDJIRACAQCFRACIRAIXHKA9mTn5uzo+Lid0OdCdU3+4CgI0wVCjcjdtAhYj+I8rnSwG9GZYDabs2NjY3ZAhHpMJI8VCOebUhM+nUK2tsYO1mfsyclJ6+vrs7ksG8RWgNJWK4LKCb4c0lUJE8r/YYXXI+GRq9Yzuna+83MhwPajEHh2Ltre1u5lwNoD3JTEIWZVWcRhpbanZ5tVdpgXsQUvUmBW5H5Gzy6qrMqZCQFmASjzTDqd37oXIA6YnZF/zJlKTZo8LDlmKFh/UHFxfCAQuOwRb4dAIHBJgp1jDo6N2ogIE/bWF1IcgNrFJcsq3qPiZIeUjjGJhDOBp1/PHFP6IdRQ7wtBqGvhlCKOfQ0N9rjE1Z7+fhsdGXEiezYYmJqyvRMTNgR5VfgVjlG7qOAtSvlJzy/YRpXXxrY2nxnh+oxI/rDqcFoCj7UI5QBB5+TlFpH8lky9d8iUMrMHMzPT+R2IyjyLAGD2oCGTsUwqv2OU+5J/ZoFcqOnTZxCK4OsP5Jg9cPMiBEMgEAiUQQiEQCBwSQHKg4nG4MSYbw86IdLkNtcXEKSBGOcV76Co28GpSRs4EzMjpf/ExLjtm560YT2PudKFyoEvdRVxnKmrtX21NfbI5IQd7e1d8VyE04F8H52ctL3ZGSOUqqpLo+uBzEPy16isuiUQmhvyJB+wremwRNG8F6eulhJ9lTHtkm1NWyUO6us4OUFVLyGWk6iYZearkpmQwBXOPkixlkB/e+jy7ztSKdxyC5u5Rnr9xG59lqQoEAgElnFpvKUDgUBASIj5dDbrpxj3SxxkIUxnOfr9TOBpESHLyh2ZX7BjItpZEcbVYF7p71X6D4hQj3lAF3ZBr2+lqnSfaMjY44vztlcCYWRo6FSSu0pwWNwBCYSDCouzHBg1vxTIKWZEbDO6ta3dultara4gfGhtk6pDDkfj73Knd3MdIs/BaM31GautzpdJlpOTJQ44kbtcGSUkv1pxperyZl20DYQB6w8WeZbPgt9i+NoDwi0IhEAgEKiEeEMEAoFLBtAhTHE4ufbw2JhN6G/fLedZEAgAc5NZxd+zuGCHxsdsXGk6LcnW/cmJCTs8MW5HRfRyytWFNsehY+BM3ul0yvYr/Q9KHOw/etSyStcZQ2V/XHnfOzluA/qb3FdeqXDxgHxAuOura2y7xMG6xia/RkubUz7HJA4wE1tQHZYzb2PdAtfbGxqspb7B2y6+ZiQKZ+dm86ICgl/yLOKgri6/MJkFyr7YW36qFU9ihsYOXqXw8HUdUeMCoUQ8BAKBQDFCIAQCgUsGToJElvqn8yPWsyJBnDT7bIGYF5SGASXsoMh1/+iIj/CuBPaxPzE66v4HRAYZScau/EKjiiirqu1EXZ09IoHz6LFeGzh+3Mv3TMDuRfsljPZJtE3pWUa1L4WOh1IgH20qo61NzdaRSedFg9yU8jyWzfkuRpgJOckvJuT5huqHo7E4me1NeQ4xwY5HnN/hMwXu+WTgr1YEvzGTkUDIbynrdaJnEAgIC/+OK4KvPVCYrP/w2YPi9AQCgUAJLoX3dCAQCOQ5lxwLPDHnOTabs3ldeTa30/QXrMjYeF2tHcpm7ejIyGl3M5rLzVqvBMKhmWkbkbhhBuTZGnGvUYHOpOrsYDpljyFaentt+kwWW4uksnvRXgmEI9SH8lKJ+F5sWKyu8kPN1orcb2lptbbCYmEWJDN7MDmX9dF+RwlZl0xykt8sks8MQkb+GPNn96JZtV/W0PgORDxX3H4h+LpOvdSnMxK/7JUl6NqSBAIzBCfHRBAFUcY6FsUZh6MFAoHVIN4SgUDgkkAiEMZErHslEAbn55ysPZsvOY9b5GxaAoHTg4+KKE9OVj54DMxgHiXXs8DhaCLTzyKbrlkS4RShHKxP+bkIT/b12UBPjy1JxKwKc/PWL2GxW/XBehBGsS+VTgdC36iy2SSi3lFf7yP33gbV5kamp1wkANahFMMJvK6xPWlHY6OIfsoFINulIm7n9UkY5U5ddnGle7WKK63nfFaAG/hV+bL2wGcPipHET7iIA9yz2agCgcBFgRAIgUDgkgAvM0hW38SE9YqcMU7PdzeVeZbgC0f1uVBVbQMiZUeUrqGhIVuqNIuQzer+oB3Q/X7IoP49my9p0s5SWbZrPdSQsV1Tk7bn4EE73ttjM+PjviaBz1KXlcvJDfb3+Tape3NZGy9s1XopdDo0qcXFJWutrbMdzS2+A9F84XpufsG3Nx2fyT59wFkZQl6fSrlASKls8TU/P+/rD1g/4DMPpURf4Hqt4kql0lanuD1U2pie8XLV35XOPiBczNWM9QeBQCBwGlwK7+pAIBDwl9n84oLv/tOfy9lSqg52K9J06kjshQIUjx2BcKPplB2Yn7PDx47ZsEjz/OSkzU9N2Zwcnwv6Pjo4aEf6+uzg9JSNiFBjClI6An2hUSMijFAZrM/YbqXpQaX9/qeesgeeeMK+sXt33u052T3A55NP2H179tgDfcftyNyc5WrzW7U+u7k5N/BR+oUF60xn7IquLl9DwOLfOepZJH9cQg8zIR/ZL4ETdvljcXN7fYPV1dTmFzbL/7QEJOsPSsWBx6fnmDHIKM5MJrM8e8CaFRYoM6uQb+4nx0n7OWX9QSAQCJwGNd3vfvd7C3/bVc3Ndp0cePa61EAgEDhzMDo9KXJ295HD9vDoiI96V0FuYVHPMiuFks0pPWmRwPbpaVvU54hI5DGl8/jIsB2T6xsasoPHj9tDAwN2n4RETyq/FeWzTaqTuBeUFrYonRQZ7ZnN2VMSMY9NjNujY6P26PjYKY41C49MTdqu+Vk7WlPtuzldCmPXNCf6x4xI+y0dnfbSrdusVYQdcDhaj/J9jJkU/V2OinNoX53KYr362m2dXdZQJ4GgsKbUdkdUbpx/UK6+ERasOWhqaLSWxiY//8D9yX/17KzHhTjwWTP5TeACgVkKxbmUSsUMQiAQWAZvCr0VrDeXs/tHRk461LHq1gceWP725g0b7B3d3f4CXHmfjUAgEHjuwEm0yNHB/n77s8d22ZdHBm0pnS4IhKdfeM8WSAHkel1u1m7KztrGdMrS7FzDLEEB1Zy8PDtnvSJ8T0gc9Ik4Anw87evZA3kgRWmVc2phUWla8muVQJoXq6otJ2LKSdCMsJcjzBcbfJtQ5WmziPZbN2+1t157vTWLeCMaTkg0Pdzba0fGxmxGpJ1zCYpBebFQuFV1f+26dXbdhm5LKyx2OxqU0BoYGnSBcMqskb5WVUtYiOh3tXfYmrZ2Fwvua2bGqnFq5+XWLrBIv0piYgGneEMgBAKBBLxDmuTuGx+3D+7fb7NF749L4X0dCAQuczB7MC1CdpSR+FzWsvr+XBEHgJcwaRwT6X+4Pm2f1Zv332Zz9m9Ka+I+oe//Lpr5ULrOhmvz5M+Fj9xzAaQDkTNRU22DSt+ACOoJ/X3CP0913B/U/SmJAyfGHsrFDQi4CyXla3Nzi21ra7O6AuFGCkyJ3HP2QaVZAJ5llJ/D0drqG/JnHQhZtd1sLqdCFpkvFQeKk5OYEQS1NbV+9kFyOBphIYxp577GoKhzB4TFjALXOY07zIsCgcBqEW+LQCBw0QOKNiGSvW90xIYX5q1KROq5Ig4SMMI7L7I8mKqzo3V1dlgk+4hIW+L4flQCYlCO8xueK8KgGL7ommIlfSKbjGrnPyu452g+njGUGbKf1n9bGptcJEDyoeW5hQW1wZxNz8/7gmPWKJwCL78la8lkfIEyZYOvXK4gEIRKa064nlbbQSAsQ/FwRoY/o89SJPXgpzKHQAgEAmeAeFsEAoGLGtApRkmHp6bswNSkTepvRlufi4BcIxRIHYtKT3Eick748t6fkyBtUNTVukupk2GhL/lpUqvb1NBgaxsa/TsCYUokf4TZA7aGdc8lhJ1nVccZCcC2+npf2EzbnZeQmJ3Pn31wyhalAHJfuJ5JpaxO4hJwpUrPYMbkQkyuFMn6g9jaNBAInCkupXd3IBC4zADlwc1ks9Y3OmrHszOWXVysOAr7XAAp48W7kgs8N7Gk2mMdwJpU2tY1NlljgeSDcbW9IXamYn0G7a+4DYrgQ+jZorSNRcaZjIsnrmGONLcw74sDy51jUF2VbxEYarGDUaou5c+xQxICgZmKssICcF2iZIlZB30GAoHAahFvjEAgcNECCobjUKqe8TEbgmwhECBGz1GXN9Op7Mo9E+654TjELC2yva2pydaI6CMCdMevj3LytQTCwtz8KfXIP9YI1IjsdzY2+gnKgGcxLUIk8I21Ar7OodipgTPzkKqts3Qq5bNMDmYc5BbkSp/Tf+6F676oGoHwHBbNgUDguYcQCIFA4KIFlAdCdEziYO/YmI3qO/b78yJGUK5w4c6ZU7vKLiwY4/c729qsq77eD0eDgLP+ZUQidQrCjomR/GL3nzjs/xfF2TEta8/UW6OIPhQe86IpPccJym4mJCFQ6iD2mBU1ZPJnJjjUvpk9wCwt2c2IWTPWQ7iTIHBTJF3zlRBhYhQIBM4Qsc1pIBC4KAHdgXDNiih9+tFH7UMH9trBdMrmdaNWBMpfZIHAOQIkPzszbddKGPzYzc+3O7o3+ch+Tm3tyMiIPTrQb8cnJnz0npG34ubH2QccaNaVTtvtW7fZJgkMCDtnHxzt67Pp2azVSTQwy1D8oHN6/deQSltHc4u1NDX7GQqco8HWpo0SAniZ9xmIp0G6EA45Xec8EGtsLNwJBAKBp8H7o9I2pyEQAoHARQlebBAxRl/vPrDfviyCNtVQ73eqF8vsIBMInAXYJnRpNmc7Uhl7y5VX2baW1vzuRepQORytZ2LctzldYnvdEnWKQODc4/a6lF21dp21ZTJuljSTy9qJkWEXuSlmFU5+zBs5M2T1EgitjU1uYuTrGxAIavcZBIK++65JReAaAmFOooQD6hR44U4gEAg8jRAIgUDgkgQvN8hR/+SE9edytuBDrlwvZVqBwNkBsyGMedpq62xDY6M1FEg3RH9KbQ9x4OZFC093sAmqqgs7GInQt6QzPgvAouT5hXkJXD0nQevEv4xAQDXUKk52MCIMh675IWz6xJVr7fglzTh9KVwNBAKBp8ErJgRCIBC4JMEIK2QLl5cHgcD5gY/MyzndhngXwDa7vjhYSD5PgrxyIgTrBFwIFIBf913umWIQZ9FzjuJnS+8JfqXM9UAgEEjAGyIEQiAQuGQBYWM9QiBwvkH3iSum9HSyiauExH/p/MJqKXxxfIFAIHAusJJAiHnHQCBw0YNXGlbYq3WsUDhX11fzTOIvIZflniu9X3yvnCsNo/RvXKX4Su8X+0v8nKkrfbY4/HL3ir8XO+4VP5s8v9pnyvkrvn+6ME93jb8h66WCgGtJmDji4Fqx4xoofrb4fikSfzg6a1zyXCAQCJxPhEAIBAKXBIqJ1koOFH+WXi91oPhzNQ4Uf670dyUHkk9Qev90DpT7e6VrZ+tAues4sNL3YgfKXS/nQPFn6d8rXSt1oNK14s8LhQsdXyAQCCQIE6NAIHBZYWFuzk+sra6p8f3isdNeWlz0A6f4rNY1vy4wWrsgvzzDNZ5J7LrxO1fYvz6VTuev+f95JPd4bi6Xs9zUlH+C2lTKGlpbLV1X588wsjwzOWnT4+MeZ0NLi2WamPi1/BaWhXR5/ALpJ02khdN5ORCLa0m657JZy01P27zSgH18KpPxMNlKE+RmZiyr9HDfbebl2HM/09jo8SbxrAaefpWdl6nCID3kYUZxTI+NeTkRbn1zs9+nnClT/q5hr/4CkrImbbNKO/kjbK7jL60w0g0NboufXMdRduRlZmLC01Cv9Ncrr6wV8LRRTyr35fzqO+VG/BmlibQl6wLwx/06lVcSD99JM+WTlC9I/HKNeLlPvRISI29sMTo1MuL5qFX7oPzZhYgwORgteZay9nzoO22GdBEe9Ucc+CFsLw/Vk9dRoSwDgUDgbMC7p5KJUU33u9/93sLfdpVeOtfJgae9BAKBwMWPPAU0Gztxwkb7+51sQQTZUWZWRGy0r8/Gh4Z8S0onovKLGz5+3Hp373bSBkmtE2Fzkicie3zvXhvRc5B9tqnEP/6Io//gQSeWqfp6Gzx61Pr08h0bGLDxwUEbk4NUpyF6im9CRLLvwAEbOHzYxvXstMguxBBizHeIJoSQsIhjSi/z4WPHLCtRwTXIMXlCACAOBg4dckc6JpQn4pzX9RSiQx3AYE+PHVPayfPU6Gje3/CwxwmRTUhrMUq/A65B6pMwkjLKqmzI/4Ac1ycVNiQXoULeKAf8IkaScPlEJPXt2+flMKE040g7oqFGeatX2BwElggESPWI6oeyG+7ttVGFO6mySsKuVT6mJQxOHDliA/IzojIiLYQ5rTS7UCuQbdoD9TQmPxnVf11B9FF+1B1xUTYAsYHfrPJCWVH2lHu92gHpmtL1fupTdUD9UQaQ/TRpUhmTf65Rv8TD6cjTyjvpnFNeEQqEOax6GlS+yKPXkfLmdVRoN4FAIHA24H3FsFGv3k/3M6DBgFEBIRACgcBlAegUr75jIvuQY4hWU0eH1YukTYqc9ej6oAgaJLZtzRon4tiS773/ftv1+c876WzfsMEaRVIJZ1IE89EvfMEO79plbWvXWnNnp6VENKdEHnlmz333OQFt0fVDjzzihBkwEgzhg6RC6CH4R554wkUI95x8ihiKtToh5Tn8I2aalV7yMaTvRx5/3IVDi9IK4Ty2Z4/nh1H7Q48+aiMSEIyUA8jzkBwj68DLQP4RKZBUyC1ihvia2tvzo9buM4/k7+JrgLTMKc1DSu9xEXuIdqNIMuV7VOlDwCyI7EJ8iQsCTb4h9MxaUJ4JzaVMIcX7HnjASTplxzM8DxlmBqIR8aI4SAd9FOR7n8qavEDw59XJQcoh9Q1tbdYkR9kcePhhTyN1SFj442/8NJJfhclMy2GV23GJAcoA0cfMwlHVza7Pfc5nRtbv2OHPIc4Oqd4RiaSr56mnvAy7Nm/2GZ8DDz2Uvz89TdZcRCJ2EJ6Ei+BAQBAPdZJSPMO6T14QQ8xIER5ih7Kk/hB25J08eZpL6igQCATOFLxDKgkE+sBAIBC4bAABx5QHQsxoLi9HSOOsCBnkGtLHi5EXJ6O2kEEIp49qM8NAIALkdUbhQPYggzMKl+cYpYZo9us6ZkUJ6UcMrNm61TZeeaV1X3WVm7tAbBNyzUm72266ybbdcIOtlT9GiTFDYXaA5wEGLqQXMgz5Jr2ET5oZxSdM4uQ7o9Vrt22zzVdcYZ2bNvkIOESTGRHyiinOOhHerddea1uuv942XXONtSKMCiPTSTdBfouJaGmnQRoJb4qyUycDwSVfpGOD8rpF+enWJ2QYcp0VaSatmNAUg3Ag7pBqxNbW666zLXKb5dZt326NIsbMQpAu0sPo/eHHHnNR0dLV5XFsVLl2bNzo5XJQomBUpJu0kRaI+AaVhedXYVIHCK7EvMi3IFX4hDukOuc5Rv2T+kHkkGbaDQKGNkRZkR7yDqHHP+IO/wgg0rNZ5Ur5UvcIBPwzi0K9EjczWImhFeGQdszJOiWe1u/caSlmsxQP+eI7gjOpo0AgEDhfCIEQCAQuKzAyzWgwZJpZgDERbQhrMpqejMwye8DoPWR86403OilDMOREcgHkrnXdOieujPBDvgeGh/0ZyDjX0/Wc7Gz+CUHcKrK8Q+7qO+5wUstoOqSQuDHNaVN4G0Tar3nRi9wvsxmciAsguRMileNKb06O+DG7gdSSZuzcfXRd15kJYLSbdF8hgrrjllusQ4TTxZHiY9aC+IkPUdC2fr11dHf7DARhJaCDgPSeUN4OP/64j/wjhCiTBJ4OPYMAQnBB9CHRzHgQR+fmzXaV8rvtec9bXofg6zxKSC5hkhfKgefalSZmZloLn8wecD/x66Lt0CFrlt/r7rrLdij87TffbNfrbwTW0NGjXif4xW4f0UF9kV/CJr/MdpAegEDokpDCH6IDAQaJx3GN9sIsgH+qnhFwCBevI7Ub8otgxOyMMHc8//m289ZbPS2brr7a69MFmO5RZuTF61TPUKcuGJQOwqKcuiQIuvUc7aaTvyWAEHGURVJHT9dCIBAInFuEQAgEApcNEgIG6YVcYvqz/7HH7IgcI8WQv2rdB4yGQzAhfjtFsCGJmLRg544AgJxBEjEryYi8Ypry2Je+5DMOEEfIpthgnviKEEIMESYe9sxMfqZC1zA5gbwzOo15zdHdu/1eSgQaIq2H3dQEEyRGxffv2uV/u12/wkoILnEU/nDyyVoKSLjTcKWBEW58YPPOugHMXjCNgfhjRsMMCWkgNPx52HLjiod8ffXv/94e/sxnfCQdEVDaeRA/1ymvNVu2eBykt+fJJ320nbz7Il7Sl3/An0vg6Zdj5P6E0oKZFKZXmCpRpr5YG39yLPJlFJ5nOiD7kGb9TV7b2tu9TkgHsxWIFeoKEUc+Pb9KE2sImO0gH9zHUceYHSGifKZDn+QDYk65UfeUEYKS2YBWxe0oiBtIPiZNrUrPhp07/RazEcyoYFKEIKSN4Zc4KP+DDz1k+5VXyolwCQuhRboQLV6/hbJBpJaWeyAQCJwPxLsmEAhcVoBUQhohaIxCj4t888mIsduoi5Bhhwkph/AxGr9RBBHCx4gvQgLSjz8nqN3dPrrLqPMhEWKu852RbcyG8AO5ZfT98S9/2R756lfdpp2wGR3GdGTHzTe7qIBI94scQ6yPScAgZHieT9IDwYSw8zciAlLL/WXob0QFeekREX5cxP6hr3/d9j34oOVEvJkpgARj108YkNlhOdJOGUDOi0EHQTyYUe3/xjec0FJuLnryXk4CZDotYo55UPcVV7iQYu0DNvk8S7pAMhNQjCQf1A0j9EMSMIgY0paYhOEDRzwQbQQHpkN1epZ5Hc4pQCS4XX99vQsWHPb7kH1Mg0bIrxxxUK7FYBE0ZkeYbXnZSFQwWo+ZFGEiVEgP9Ymwa2CGSGVBPlnDQPlRXvhFPHq9ifTzDKLkoAQp5QfRx5yKNHidyg+Cz+uU9Ar8Tz6ZXcKRX8og1gcGAoELgRAIgUDgsgIEjFkECDy2+WvkIOnJwk8I/qzIGKPYkEpILWSR5yBxjDz7KDCkVIQNIgq5hzBiooOQIGxIMMQRQovwIAxIcq8co9mMMm+8+monpSyK3iaRgFAgLRBj7OuZsYCMI1JY0MvIOOnFRAZTHM+P7heDeNmxyHdf2rPHHr/3Xp8pwRSGNQmY1ZB20spI/3pd4zpCB1Oo4tAgo5jnkKetN93kNvyU00mipAjkF0COIdVXv/CFnmYIPnlnETh+mE2AJEPmE5eEiakSQmaDynStHGWLaQ7XAeljZsTNxETUEVqzKoMkHOYZiA9yjoCgTgkbky/Kdo3Sg8kOZkzJTkUJ6hQuAoqyZQ3JCYk06pU8IByoNxaz8xyLw+lAvfwLbtnUSGlipyn+bl+3zsuX9sMOTaSN9BAH9ZjUqZc/dar6K61TR4UyDwQCgfOBEAiBQOCyAbSLUVnIJiSRRaSbduxw4os9Pjb9ADMSRvwZ3cUUiZF/TFNYgOzbTUooQPoTsLPMthtvtOte8hLbdO21Hj7iAVLIyDJkGIKPCLhKpPmGV7zCrrjtNhcJxDUo4gnZXb91qy+gZUEvi2URJIwe8x2SiaDYpLQy84ApDEhIuUNxkS6I6TqRemzgIZ6IHrb9hOwD0uPrHRTWRjlG+xFLySLaxJFD4r7hZS+zV7zrXXbrm97k/giv0kg2o+jDEjiMkGNHTxljbgVhZySd0XlmOSDJxXHhAGspqJvNyisLukkj5QT5xg/xstUsogkizYwO8XGPDm2MtQkSdz7KL6GCkFhSXIgMz6/C9PwqDgQR4SXxQ8EJFzHQr3pH1EHw/ZoEBduw9j75pG+DipDw54rIPOskKFeEHbMu5LEDgSCRg7Dy9kC70TOsM2CRuNepPhORyTMn1WkgEAg8CwiBEAgELitgXgNJZXQZQtYi0gwBhLRC3ljIm5iSQCK3XX+927mvE0GHYELysBdPRAJmIRBuRrxZiNosIgjBwxyJ/ezxg4MgQpZZOLztmmusS6SXNLCw9dBjj9nue+5xm/tBkVsfZRYJR7C4WYmeZ6aiSaSyWUSfkWbSwUwGn/iBmOMPYs5oM0QVsXKNBAlpR2wwK8LoNs9BfgeOHPE1BZBhCC0zF8VmN1BfzndYp3LYoXLYCIlFZBTIPYAgEz+EnLT4LkYKa/fXv24HHnnE40RocY8deSgbCDR2+QcffdQOKu84ZhdYJ0G5kQ6EGUQ/cTxD/iDxCBQIOguAMZV64mtfs70PPmh7H3rInrj7bhcNiBLKgPgIl2ec6Kv8GhFLKs/ShdLQckQUi5nZQpa6JQwEX7LjEeVGu2lUXeCfNFH2xMF12ghg1mbPvff6jIOvL1CdInSoO8qK5xAaTXqmWdfYdSqpU+4l4DthF18LBAKB840QCIFA4LICo+TYiGN64rbsugbJZdQd8xv+ZlSf7STZbejW17/env+619ktr32t3fTKV7pZDgtkIW7s6892oW4yIhIJmYY4OxnlnkhksisNLlmk68SSePErkkqckOIDu3a5nboTU4kSZh0IB5OW5DnSm8wIQHjJB2n3vzFxkV/+Jp/cWycSvVFCAYLpI/gi8xB18uAk/fHH8wuCRdIxoSFfIDFoSeLEQVH5XgyEDOZL5I84yQ/pw84fgUC4xMssCyPmpI0RdEQDZkdH5SDQmEQlYY3rWcQD28X62QRKJ/7Jg5v1yJF/xBYEnrUFnAtxCIElcUA9YhLF7AdpIW2UC+VcnI9E5CTgGjMOhEk9Y/6DsGOxMGEwc4PYQkDUFWY0EJbkiTogDnZtYjtS4iJNmIpRvswEMVtAOSD2fLZGfhYQBQqH8qZdki/qLYHXs55JTKwCgUDgQiAOSgsEApcVIF/Yo2NDDvmClEL0IKaIAt+etDG/LgB79QZdh5yzS06KkV4ROwghJicQUGzZnYhC9BWOk0aIrvy1r12bD09/44+/k1Fr/EEKIfUQWoQAJi+Ezcj4+iuu8HAhnj7KrLTxNyA9pB0iy1qCRNzgh3gxdSF9DfKDXX2trjnRlB8IKnEwUu7xFkgp5jg842lUmlYNykb+IbfET5i4RDAQPrs0MbKOzT2HgNUpn4k/4sYvz1JGvsBXLiHLCLDkQDOuU7b0T14fCocdpHietRw8Q52xqJzZHw5AI33cp749b6p/yr4SqBNEAmVFPTDqT5zUL+EgGnDkI6nrpL3wDKc380l5kj7Sn6xNoQwod8qLevA6VTikUQH5PYQh/t00SuEzi0S7XK5//AYCgcA5AG8Thh7KHZRWdesDDyx/e7Ne4u/o7vaXUn5DuUAgELi0gBkHDkKGOHC6pZei233rk1FdJ34iYpDCYkLGX/jDRIlnPQyu81nkj+cZMeaaE1rCFjy8EjAizpM5hcm6A+KHKCJYPBxMS3TN4yBOgfQXh8kzuuD3ecbzV4ibfCThMDuAf/xhtsJ3zy/hyx8ElHjLpXMlkJYkTggy49+cF4E5E/FCgiHRkHrf7UedEaZMlBF5A7XELULNzk+Y7FDG3OMu6SEM7ifl/HRpW/6Atqn8+QyIEoQW93mWEXrSxnOl9bQSvNzllzIsRlJWy9D3xC9by+Kb0ptTnOTf11wgoCQU2LqWWpuXf8IhbE+TrlEu5D3JbxIHYXuc8lealkAgEDgb8JZpkrtvfNw+uH+/zfIeLyAEQiAQuOzAS3H5xVdAQvmS6+X8gGJ/pc8UY7X+QOn9ct9Ln13JTyX/xdfK+TkblMYPVvu9GCvdK4fVhM211YaXoFI4oDSs0vATfyC5Xvps6TNgteEHAoHAuQDvlkoCIYYjAoHAZYmEjCUoJm7JvVI/xVjp3pkiiZsXcvJSLk5P8Wc5lLtX6VqxS+JLXLlnnglK81Mu3NL4kzQlKL6X3C+HcmVXDpWeP1coDr+47orTdSZ1muB8pzsQCATKYaX3aSAQCFxUgExh3oIFPY6/MfcoJVl853ripxyB434SVnE4+Cm+X+wv8YMjzORe8Ys2ebbSy5f7pcAv4ZSmA8e90meSfHAvcUlaitNU/FwSXgLuJc+uBsXPguI0EGdxnrnHOBWfSTxJ2kDx/QTFfyfPJJ/F4Sd/F+cRV4zkueR+guLwQHGc5fwnSJ7jE5fEn6Sl+JnkWuLwl7QdkJQJ15MwSuNN0lh8DayUxkAgEDgThIlRIBC4ZJCsD0jOIMCOm331WfBZTJqwS0+2jvRdgOSHBa28+7AF5zrhFNt/46e2sMAV+3m3kcfuHLvwwjPsaJOExVaWyZah7F7kOxgRvuLGYWeerA9IQFxJuhN78yQ+1gtw3dNRyA8kmnjBSfb1pEeOTxy7NZWml3hIL/nnOX82+RSSdQV8P9M1CcDTp3goZ+qDeCgDFmmTp0JKbV732JqV+PDDOgNy7gJBz5O/Uvt70uX1orQlW6ySJ89b4T73vMxJe8Hv8v0k3MI1PhN42DxfUj9ezoSj68X+PZ9F6dF/+TYox3WuJfUPitsOeSKupD2Qd1+ngb9CuYGkzgHpIS3E53VXuAbKtoVAIBCoAN4SsQYhEAhcskhI2uToqJ90PKVPJ1AiXexCw4427OgDWCDKtpt+mJbIGjvTcMIuO+xAg7O6xl73bPnJnv4QOMidb325ebMTO+Jga00IHAtQWVwK0WUXHrbHxP9wb6+fp4B/dqBZq2fZ657zCMaHhnwHH3Y5ArxzWWjre++LGLKLTXNLixNF8uLxDQ46ISQd7PHf0NDg72m2BCUd7NDj5Frxcf4CC2QhoxBPToNmG1XSSXoTIsnhYewMRPxso0lZsFUrAorzBTgTgkW/TUo/xHW5szgNEmo6rrz2Hzjg8bMjUbv6Fw4eYyEzyCmdQ8obW6JSF6SFrVCblRfyzsFkEyorzgsgrQk4U4D8kTY+qSvySvkA8kdZsNsQ1yhTyhv/iDfiHVV50D7YuYkdiQAnaE+onMk37YFzJ0gHQodtVllETj6oT54ln/MqK8JCpFAHkH7qnTaEMKM+KD92RILocy4E+U0IPmlF/HHOQvfVV/uuWWOqc9onZ2QAtrulXVE3pIe00I7YbrVZ+aJeaP9cJyx2fUoWha+2zgKBwOWHlQRCbHMaCAQuejAuDCnm0C8OqIIoQcynRbSGRNTZLYdtLhlZ5eCqgw8/7AQLMoVYwD8zDWxNCSll/3oODvOdcRQ2JJVwklFeJ/l6hj33cRB7J2Yia5BADurq27fPBQtkc0SEkbghl9x76p57bHZ62k8lZlYCunxCfvbee6+H59taiuSNnDjhaeUgMwQEZNgPFNPfiAjS07tnj5N/yD2ksFb5Jk7KgjRDRHGJYOEa+SE9bAtKHrlG+gmjXumfFdntP3jQyb0eduFTK//FZJOOhXLns/Q63yHBnDqMuCGviKIJlRNxcMjYjOKlnI/Kz/TYmJ89geia0t9sJ0tZcWo15yBAojslLpI5hEGll/oh/5QFYob64HA1Pl246R5bo/IdUk7ZEHed8jGpcjzw4INOwCHmHJpG2KRx7/33exviervaDNfpDzmLYf9DD3n6EA8NKidvG2oLT3zlK16GiBDOsCDN1LPUQr7OVAaUL7srkVbKgbqgjHNqb4gLxAsiiPRyFgZpTvI2WhBApCktgcfZERwIR7kggOt1bV711PPEEzakcAmLXZOSWbFAIBAoB97XlbY5Td63gUAgcNGClxxmGxB3RtzZqnP9tm0+MwD5hExyEBfkidOK+ZuRY0Z1IY2QOQgjI94QVU7tdUImPxt27HDiRtiQcQgb5xPwLEQMgo05B6O8nXKYhnA4FsQRUsvMAWQVQgxxhxxyMBhk0wm80s7ob7/SuO+BB+y4hAUj3jOKv1dihrRD5jnwrEPhEc6hXbv8tGLIKOlCIEDCIfO81CGcLmqUL8JqVT58737Sq2cQT4TFDAYj94gH8sVsCYYsxAcRhsSSDze50fUEiQjw0fXC9wT8neTn2N69LpjWqi4QNPNKC7MJcyLwJ0SaIcIIsjalw0fYVW8c3nZUdYTogjyTB4RCEjaOk6a5Tt2yJSwzO5y1QJ0xkwNpJn/cI1/UN/cY9Sd/zKSQZ8qN64BwGfV30aL4IehsPZvkjfLgOu2EcgGQcupnr+qNT/JC2iD51DltkHInDsqC5zJqb1xP0sZsE4evcf4BdcWp0sfUBnwGRAKSfBEmZcXJ13NKEzMopAUxw0xDIgKZZSJflDHfk7QHAoHAmSIEQiAQuCQAKYUUQbwgZZuvusq233ijdV95pZMwRpchWQiJLddfbztuucU2X321XX377bZeIgDCCWmFpOEfUcD1zTt32tYbbvBDrhgFhpC7cBChJR5G19slRLjfpWdIA35IB9eI6/qXvtQ2X3utk2VMThgdh8BDhrMi9kP9/T5zwMg3cUMuIZOkGeK48/nPty16npODr3rhC12QQGQhrYAwS5GQRmzXWyVoON0XMxXyBenke4dIO+cP4I84CdfHj/gukeDf9XcxiIkrkFYINnkl3VxPUkFdkDbKC5HWrbq46gUvsGte/GI3kYIYQ6ipi+0332w75bYqfzvlB7HAiDuEmpkfZlgq2tPrOrME61UPHCxH3jBhIm8IDmaEkic9f/pMckOY7vQ315g1gdgr8S4uEJrUCaB8OdwMl5xAPa78k3fSST6p7yQuBCrmVJuU722qf9oA9ZqYlm2i7agu+Js2tOWaa3zWCFMl6p1D16664w4vkysom5tu8nARlkMSOz4Lo2cxhyItmCQh4nydRkm+AoFA4JkgBEIgELgkkJBcyLeT4IYGaxOJYiQWW3BIKcST0f8dz3uedYiQNcnvWhFSiDz+IFwQQ4g8I96YknTpOqST+xBWt2/X/QZ9x2YeYuiEDbtvEUjix5yJUfxk5oL7xEcYkEzWRHCSLiPjEP19Dz7oo8zJ6cnEQ1qYzVi3fbt1i/CSVvKzTWKF5xklhqBC5hl5J+8JmAFgAXIV5kuKL61PzHowgVpOr/4mvZBZwsCOn5mPvY8+6mZNlBXEn7KAdHq4cpBOymj3PffY1z78YXvsS19yM61iIQGh9jURqgNIcd/Bg56/DpUnNvPMSjD6DxFHwLUrz81KE7MknIIM2WUknBA9b0p/MZgJQPj4jIDSVy8/iAHKHucnGausEReUC+V4XER+v/K1T/k7XBBXEGrKh7Qzs8M1BM2Vt93mJmsItMTclvUClDtuRPk9sGuXE3aEEteYQSIcyDkmUghH2mCH0sUpz+SJ+7SBxiS9hbpgrQNlTB2QJ9rjWspK19tUNpuvu85nYZghQCCQZ9KJuKANHFY65mZmvC4pFxcKgUAgcBaIt0ggELgkkJAizHgwJeodGLCjInjY4kOAIWSQNAhZi8grxI9FvpBQSCX23RBiTHUQAQgKCOIxhXP8wAEfLa8TuWP2AKLMMl/8MwqOGMBxDYLPSD9kjdHlQyKkuGERZUgy5J1FpBtEjCGL+yUOIK8Qyo1XXeXPMYtBeJBS1gmwroC0kmZIPX4hiZg3eZi6jzsJfFe+IaXkEXOYJK2ebuXRzYPkD7Mc1klg0nR0zx5fp+HmSSKdycyCB+n/52cP9n/jG/bgJz/pQmFMeXtaHuQJPMIG0xnEBLbxkHPKY2piwm3/IeaYAkFoKTf26yEMXzSscqEeqC/yAJK4+SzOK368LkXoyZ/nkb+55z7yi52PS6xhlnNE+WPUHZFCObBom7JgtmBZkKluqCfWUcyoLvyUY8VD2pgJYj3DwYcesp6nnvIZEWaaIPu0G/xB1iH7x/V8D5/MliguZkcQLdQlZY4Q9HTrO2XNegXqmzaUlAl+iQ+xSllQ5+SR+HbcfLM1KU0DEmCYq3E9WagdCAQCZ4MQCIFA4JIARBaRwKj87q9/3e77xCds1+c+5zvPMPrauXmzk1LII4SyGE4yRe4g1SxWhkRD2nd94Qv21Y9+1B76zGecsK4XeWTUG3rqYRTIq3/KcY3dgDbs3OlmQZiGQPYQKSxc9ZF2xQWBxgSGkWcINCPtEFNGvgkRQrpMgvV3QnSBx12UXgQAf3ONZ7jv+RH55Duj+f58IY2Oor/xS7nVK25GwTF9IV2Y7iS77Cz7laPTwFyGNENcWYcByU/Sm5QtszjblH9MuRLzLEbuEQms06AuPN1FYRMP18iTEuXX3XRMDhCD51/3IdyO4vwln8nfBSCmmNXxUXflj5kM0k0cpBuRxZoD6piZIx+FVx0hZBCGHpf8UR6IGuqKReM8t+maa3xXo+Xyl6NOWatAG3zwU5/yeqfd0A7ryDeJKkov33mOdkFeEQ9+K3H6Trn4zJCc/y3/7GK0UWKG/CHumNlwoax7gUAgcDYIgRAIBC4NiGhBLCF3zBJA2iC8jOazHgHCikkQhA+TFyhURo6Rda4xoszOL5jeAEgXswpLIm0sWsbMhfCa6+v9/skUVBApg+ixpoARdkabrxA5Jn5Ge5nVGO7pWSbAkOu1IpqYjyAmMBdxsi8ySB7YEhW/jAyz9arorB+cNTyY3z0JkEeIPSPfrGmAHJInZiA8zUoTJjorAWIL8WWEetPVV9sWuU3XXuvpcbMqpYGyBQlhpYyue8lL7GXvfKfd/JrXuAlWMSVlK1lIMmTXxdKttzo5ZtExO/cgDhhJh5RPqdzpiNholAW4mGVBviHU1CPxM7JOmBhRET/mScwK+LkTcqcD9cooP2sBtip/G+WoW8qZ8NltinKmHZC+Aw8/7OWJY7E14gbBgF/EEUKROkMAIaa4x+h9AsrTZ6VUP8wabC6sQ8CsjDpabjsQeTm+I1hoM5QbW78igthdhEXVzGSQLvJBO0YcIFo4k2GDBA9rLhDGiFraHnEgJgKBQOCZIt4ggUDgkoAfBiaH7TuE9AVvfKM9//Wvt6tuv91aRAbZYpJFupBpCGC/SNiQCOBRkSpIKaQVkpzY5DPSfMPLX263vOpVTuIhZRBGyDqAECcj9RDHqgKJhqBhm47D9IZRZl8PIMKWjPwviHBCOlmYevWLXuSLoBEMXMPkBL+tugehZPaBrUCHJAz6RWAx1WExLaYtvkZCBBVhwZakbIc6IKIIqYV4UxaQeU+Z/BSnNwE7+vA8QgL/LQUTF2YIAH6XCa3A3wiHK1TGt7/1rXbtnXf6qHuxH+JAxBzctcvLlu1mKS8nrYoLksszmHFhpnNc4mlQecL0h3xw7kE36zHkh1kVFgZj9nRC5dkrosz6BMg9ZmMIjSR/pNXTq78T+Mi+4sUvooD8kU/qm+sQcoQK/iDpydoOyDjEn7UYlKWbLsnxiYnYNXfcYVe+4AVWI8GAIIOwJ2VLXTJ7dKva4K1veINde9ddvqUtqUpmWKgLnuETR/vED+miztkx6wR13t/vplEIAO4jnIiDdoVr1HOIH8QI6WYnJtqql3UgEAg8Q8QbJBAIXBJwUigHqYPkZ0Qc0yJJ7HsPmBFgNx128IFg7vr85+2hz37W97CHWGH/jwkKJI6wIJ48s1akbIsIPCQOMntCz7pJCP4KLkHyQoV0stD34c98xp748pf9TARmESB3PhKtsHApkcG2ri7LKL3EmeSBuNp1nZF8SOfe++6z+xXWI5/7nJNFiC6ihTAZwUYsDItIsmD43n/7N98GFYLPDAUiI8nTchyMXPPJ9cI9Fzi6Th4gmNx3v2VA3hm3Z4SbT74DfPM3eSQPkOvHlP9HVM777r/fib4v6MXcZutW36EJIowp2IP//u/21Ne+5uFgktShPDEKz1oNTG+evPtuDwe/M2Nj+VkARtPlP0ml56/w9zLIQyEvTpy5xid5FJhpGRIhR2yx29QNL3mJu+e/+tVe/pB/THd8PYbaEuHw2ajyZSE0cJJfiCO5T9thcThtMCVXsbOVf9oCh5qRBtohQuTxQrk9/OlP+xoG1p1wiBxrFNzkSc/pQc9vo67RHjB/Ar5mgvuBQCDwDBEHpQUCgYseThILpIiRWEao60WMeY8lDkLICDEj5Yyu+qnCEDj5Z7YAEdAkooUpixPA9vb8CLbu14mIQ9QxHeE6DsLHfv4QQYgZo+6Yn0DLPHzImxxxMIoPocVsh8OrSAP24026nhBcTi+G8DE6jykTW5OmRJAJixFjDrBh1Jy8JbvaQJyxaWfUGXic+uTkXuJjZDmt9HENRzikF7KJ4/k5XeN5vid5IC3YwVNekFYEieeJSAqgTJmH4LMYpQScOClPRBsj4JBudjJCwLgJE2RXfvGD4OE04Y0SCPW6z3VG4wmL8xpIL2VA3jHbYSYgAWmm/hOzHtaCAMg28SCiCJ8wqWNIOduJEj5xY6bDDkodKoMWpY+TrKuVBsqG/DOrgdiinBAuyQi9l4Py4GZtCo97SRlTD0k5JWWXL5W8GRbtCdFIPkgD+fOw9ZksOCYe6gATpcSciZkD8sTsUVrxetvWc9Qd+WSmjPQmdRAIBALlwBui0kFpVbc+8MDytzerU3qHXlZceNqaMhAIBJ77gBy7mQeEVMQKIlkOvBAZFcauHZLoC25FtiCw3Et2l4FIQtAgbcBNOkTaIGiICver78QHocMfZI7rEFVMmXD8DWFk60tmJUgj5K80jfjz9MsRL/d4F3ONnZkIizgg7ZDr4lNyeZYRbsxjSA/5ccKocIqRhC826uGzRoH8kh7ygH+IKiPQXGdxLPn1dJ4h2UzKh7UCnl+F66JALhlNJx525SHtSV1AtJfNhgTCmZ2d9fULpJ9wyFtSX4k/nice0snzCYEnDYkY9DrSffxSn/zN85QJdVTaZoiP5wkTv+4UrrcJ/Q0oe/ejMClDv1ZoE6XhJfCyUdiYmrGLkguBQnj8j5kZ9Y3JGaDOXTjob1+grfhIM+XFswlYu8HvwOu2KI2BQCBQDrwhmuTuGx+3D+7fb7N6fyQIgRAIBC4Z8LLD8Q5bfrGVIE/hCqO6IluQ5IRGJa/G5HsSRqVwy13nO9SU70l4CSEufhaUfi8NLwmLcCCG/j0hpgUHlgm3XHGeiv0ArpVez4eWx+n8nglIE88naXJyzd8Fl4QPitNdWnaJP3+uKByQ+ElQXA4JTnqeC0LxtQSlfkCpv3J+wGr9FaP4mWJ/SR78uvILyT+pLAt/lz7L96Tsiq8HAoFAJfDeqCQQkndRIBAIXPRYDTlCGOCcUIl8AV6JxaSyNAz+Tu7nn8gjuV7qNzEpwS+u2F/iN/ksRnK/2A9hAWzUIcdcK40z+V6ap2I/oNyzyd/l/CbumYB4krQno+PF4fFZLt08w/UEiT+QhMP3Yj8Jyl0vjicBfxc7UOoHlPor5wcU31vJXzESv6X+eBYHikVV0qZAuWeL/RRfDwQCgWeCEAiBQOCSwmrJUUKkzoRMnYn/4vBLn1kpjHL3uFZMQMshubeSn0pYKcyzRXGayoV3uvsJVuPnTFAczuniPV84XbzFrhSVnq10PRAIBM4EIRACgUAgEAgEAoHAMkIgBAKBQCAQCAQCgWWEQAgEAoFAIBAIBALLCIEQCAQCgUAgEAgElhECIRAIBAKBQCAQCCwjBEIgEAgEAoFAIBBYRgiEQCAQCAQCgUAgsIwQCIFAIBAIBAKBQGAZIRACgUAgEAgEAoHAMkIgBAKBQCAQCAQCgWWEQAgEAoFAIBAIBALLCIEQCAQCgUAgEAgElhECIRAIBAKBQCAQCCwjBEIgEAgEAoFAIBBYRgiEQCAQCAQCgUAgsIwQCIFAIBAIBAKBQGAZIRACgUAgEAgEAoHAMkIgBAKBQCAQCAQCgWWEQAgEAoFAIBAIBALLCIEQCAQCgUAgEAgElhECIRAIBAKBQCAQCCwjBEIgEAgEAoFAIBBYRgiEQCAQCAQCgUAgsIwQCIFAIBAIBAKBQGAZIRACgUAgEAgEAoHAMkIgBAKBQCAQCAQCgWWEQAgEAoFAIBAIBALLCIEQCAQCgUAgEAgElnGSQKhaWir8FQgEAoFAIBAIBC5HnCQQqhcXC38FAoFAIBAIBAKByxFhYhQIBAKBQCAQCASWEQIhEAgEAoFAIBAILOM5IxCq5OrkMiUuJfdcVDGs1iBdaTnSSdrJAyi9h+PvWjnyk3w/1/kivCT84vSsBjVySXr55Pv5RnF6+TyT9J4LEF9x/KupD+rwQpZRIBAIXM4o159Wcqt9j5cD/UHyfsdd7u/34v6Zsqdszjeog4QHnk1dPlMUx7/aPj7hTkkZXWgecz5xocu/IijUpGCTv4u/P1dRmlZQ/H2le+ca5eI6E5zPtIFK4Rdfu1DL5IvjWSnPyb3E/0p+A4FAIHB+wLv3dA4kn2eLcxXOs43isjkTFD93vspipbSdrzjPFqXpSvLwXE3v2aDq1gceWOZKb1271t62ebOTobn8pQuCBrnxuTl7+CtfsUO7d9vc7Gz+hrD1qqvs+ttvt66ODmMJ9bzcc6EiUIvH+/vtKx//uE1PTtrmK66wW176Umtubvb8HD1xwu7993+3EX2CVqV/w9at1n/0qI0MDlqLvr/wla+0dRs3enkXE9YzBSqP53sPHrTH7rvPxoaGbNPOnXbN859vnWvWrBh+opAP7d1ru77+dRsfHrZ2PXPTi15kW7Zv9zI/26XrxI2ybpSjXVG7c4uLduLYMXv83nutv6fHNiqum178YlvT1XVB2h6jBIMqp0fuvtvLbd2mTXb9C19oa1QftdV53Ywf0k16KYOZXM4eV/nueeQRa2hqsutvu83rPZNO24LuBwKBQODcgr72iPrNuz/5ScvNzOQvVgDv4xvEF+hHVssXkvvZbNb26t3OO76qqsr782tuusn7r7PtA58NJP0uI/Hk0fvdwt8rgfv0fceOH7dd99xjA+qf6xsbvb+7UuUBZ6BczwakjV62qfA3tUofOipu9OQDD9jhPXusTXV485132mbxJu7h73yCPE9MT9tj4iT7Hn3Umtvb7QbleaO4VKquzuPHD4784xaWlpwPwLuWxGmuvuUW23nDDdao8sL/+U7zuQD1TT3cNz5uH9y/32aLNiuq6X73u99b+NuuUaauaW31vy/UD8IbqwTB4w8/bH/9P/+nfegP/sC++olP2D2f+pS7gd5e65Bw2SACSSU9F0Cam+WefPJJ+6Uf/EH7/D/9k4uE217xCmuj/JSfr33hC/bBn/95+9Tf/q3n4+ATT1hNTY199M//3D7xV3/lL6Jb7rrLNm3b5mGeTUNKpv4e/trX7K9+67c8zgUJrp033mjr1q/3e5XCp0S591nl4f/80i/ZZz70Idu7a5cT9mtuvtl/xGfTFgibFzw/8KN60cyobBobGmx+YcH2FOr8X/7P/7HpiQkXgptU1+dbIFB/9XIH9GP4s/e/3/7hAx/wlyA/bERcRvVEnqfUGQ2OjPhLoC2VslHV8Yf/8A/tj9/zHn+Jbdqxw7Zdc401ZDIXZQcSCAQCz2Ukfe2D3/iG/eaP/qh96SMfcaGQ8INSx3u8VcRyg97N6VXyBfo44pkcG7NP//3f2x/94i/afZ/9rG2/9lq7RQQRXIzvd3gB/e6Y+tZx9V1LEj11qygTBACi4v6vftX++L3vtY//xV/YLnELCPONd9zh/ePZCAQ4Aakgnp6+PhtV+hrECaqqq633wAHvY//2d37H/77qec+zK0TQKf+z4UirAZxgcHjY/uH3f9/+9Fd/1Tnalquusi1XXmlN6v9JA/wFP1nxq6ZCv0+b+YC43tfU/trWrLErxCNammm15z/N5wK0feq7N5ez+wt8J0F+qPRZApHTiPfs3u2k9sEvf/mk2QPwsBop95568EHLKgPJiDeZWsmVQzl/uEpYyS9pX5iftwkVKEAgMOrA9f1q2Pd97nN2ZO9evwdmRDZr1chy2ax/52U0r+eLsVJ85VDqd16NlnAh26RnsST8UvAMTWFS/hEFxw8f9utH9+2zfY895gSZ+/grRnGcpSi9xyczB8cOHbIP/MIv+I+JH1W1XjKU35RU64LEwpTSsKjP4ueTMMqh1F/iyqGcP+qJ+Cgr4OlQ+VGHvLwm9J06/EeJB8QAIod72elp9z8xOmqzao+MGhBegtJ4iu8Vo5y/xAUCgUAgD96J9G3jkBe9s1cCI96f/ru/83d2MV8Ape9ZXDGWRIxyer/zXs+q7+OzFKcLo9L1BKd7ptQVo/R68ffi64D+jX4MwfRFiap/++u/tqPiI6ez60/CmFE5H3rqKdv98MNeLlg98Pfo0JD338VxgXJpSFB6j0/I+LS43l/8+q/b3//e79m0yp26oj+Fu8wVuAz1Xvx84sqhnD9cOZTz5+WivM5MTfGXxz9HH6+/KctZpeWJ++6zD3/wg24dQnprxAngdPAHuAHth/IqRrm4yqGcv8Q9W3hWZxAQBxTyFz/9afsnqcYhqckXvvrV9qpv/ma7+tZbrbWz0xv1wSefdJMc1GSnlBnPMCWSLCSi8jDrodEl16DGSUNOqov7yXPJIhjuJ9NXiV8+IYSEiUv8k17uEy5uqbbW1m7a5NNgL37DG+zam2+2Rin0p/bssc/9wz9Y39GjdtVNN9mrvuVb7A3f/u1284teZNuuu86ue8EL7CVvfrOr8SaVd5JO0geZTvKBA8mIepI+8se9JM88w7VDR464oIK8MhX4vLvusrXr1/szuFKQnzm9CA7qRcDMwXGR+E75p8G3qbyvfeELvdxr9SNI2gM/IuIlTsovKWfAPa7jCBvQmg4ePGh/+Tu/Yx/78z+3nddfb69SHVcrzGN6eZFehAnX73zjG217V5eHS/6oA0AcSb0k+U/SkJQTjvi9XgqO71zHH2GRJsoLR5tZUnunjV2peiPuG1QvHcovHcvdapP/8id/YgcklJ73kpfY8664wnLptKUbGnzW4K43vcmvd3V3W5XaAUjaYXGbKU4T4DNJR1J/iV8XIXLF+Q0EAoHLFbwDeTceUB/xxX/9V5tV37Rdfegr3vY2e77evzeoD71Fbqf6OwZwBo8ds+H+fmvTe33HjTdae1OTv0/L9RlJH5W8nzFfYiCSPqlW73Te8TffdpvfgyPwDOPCyfO8r3m/cw9HeEkcxEe4Sdj4o19L+EcSJvmjDyjmJcVh8zz+CC/xx988V9zXFPtP4hoaHrZ//8d/9AFWCCx84Ip165ZNZsuBZ0nb8d5e+8I//ZM9+Y1vOCdgMK1W3AYzI/q8usIsO+CZJG3Em6QZFJc797jeIjei9PztBz7gZDtTX29vfNe7rIX6E3fB7Pfg44/b+i1bnFddx2yQnsGRV+Ir5QRJORJPcZ9KnZAeXFIPXE/Sk9QZz7hf9e+YD2+7+up8Hy9uh/kxwuXhe++1fxYn+MYXv2jbxVdeLL4AqjIZ2ypOcPtrXmO3vepV1r1tmw8Gg3KcgDKhHEgPKE5XkpbEL640v+cahElqy80gPCcEwuf1w0flgm/5kR+x//iLv2gvUeXQQBg1QMlvKdgWtkkgDErZ9Rw/bifUmLJquNiNHRsYsAH9IAbkf1pKD5s5wqci+KRxDU1M2BE1fPzghtRI59Uo61XBSaXxSaVO6kV0TIKlT8o58T+uF0hKDQgbdcqnRj8YfixMRTINhekMZigPffnLPvqMAkUMIBBe+NKX2ibloUuNjbzQADGdIgzio5L4cRBnfyEfONP9FjU2qow4yQt/My13TC/Cfin6IT03rjI6un+/28/xgoTE3vziF68oEGgUU8onU7aspcDmj0aOUGNEf93mzW5201CYUiSNzHr0nzjh5T2s8qvTjzullymNmNEd1mUc133KipcsMyx//xd/YX/5m7/pLxnKY6PKK6twTqguHtbLAIFAep+vMqpRXg+obsk75bGouBtEzImb/JNm/u5XvfQqnUk54XL6EWdUB9Shp1XxjSmNlNOw8kOdnpC/PsqMKVf5X7txo8fNVGKHOhWmDh/++tf9RXD3v/2bh4eAaKEcVe/N8kM9Un/UfVr5ZxSB/OeUpyT/xWlKFfyApE2eUPpJV3H6ac8LigOTJXyXq7NAIBC4XMB7EJK0/+BB+8zf/72P6N71xjfaj/7Kr9ir3v52e9HrXmcvkbtRYoHRX9YwDqr/QCBAiNerT+M9yjuXd7PzhML7dkJhVau/wWSGeGbEIx6//37vvxEbL3r9610gcI8+mj7t0NGjy8/DQ7DXhuB6X6r7x9Un8f6fVl9AX8ZMOX0DaZhS+D0SMPTZpIfn6KtOqL+HzyTh4oYIW/mpU1+QUlpmFd6g+gxMcuA3i+onjisvCT+hr0z809cM6/m7P/Up+8j//b8+6s26QvqtBvG7avkhXeVAPkkbZfC5D3/YFpU/Bs8od8qVcBh8bFe/mAxczpE25am30M9Wi7Ng3kW5wRcGCn0d91KKe2Fqyj4pvvH7P/MzPpgJf9oh0begNDFD8aj63wMSCF0bNjjhbhNPOkS5FcqGPrW+0M8nnIjyh88dlb/icqSO0+KClCHpYUA04QSjSseMypJyhHMN6ztWDfCgrerf4QVr1O+L2NhTSg/m4Z/+0IecjzLw27l9u0hgjdW3tbkowP96cSYEBhyReodPJHwpSdOM4iBNSQ0kn8MqC+d0RfwPB8fFBIt8ng9eTrk8JwUCBUMhfk1kGvMiwEjydfpRblKBtKmwt4ugMquAkqPwc7Oz9qVPfML+/Nd+zUktC12fksr95z/+Y/us1PKXPvpRn1ZjsUiXwkAtIw4o3I/93d/Zn7zvfW7H+CWJkvs//3lv+NjqN4nM4peCIk33KE1/8zu/4+sF8Eu4+x991LrVKDqkwhlJOCRi+2e/+qt+j+kllPYDX/qSfeL//T/3S9hTIqKH9dLi5YPq/JTSgM09i2BYUNWpxo9qHBd5/fhf/qVPt332H/5hOc5GNbablD7qgx8u6nJMDfmL//IvbivH6MBXRGQPPPmkT81Buvkh08BPJxAIixfLx/7sz1y1o9bf/D3f41OJpJ+XyIt0rV0/asqGchlWY//HP/gDXysCub/2+c+3TfpBUb5jiv/P3/9++yfVBTM/a1Vf/6b0/ZNeUpOKB4zoh8KPn/KqUviUwzG9/BFN/Mi+rjpBTJB3bPp4obBQjPARKYxSjKlc/+5//2/7W7mkLvHPAmuUfHNBHI7pJUkYf/Pbv20PfOELtv+xx7yNUAf7lQaEEKNF/67yHtCLv0k/dEyhPqryuOfTn/bRKqaaj+zZY4NKNzaY5Jn6Ywq7Wb8VREKzXoaUz5MPPmh/97u/ax/RfU+THCKRdQ0tvJjlh86OxV+013/8wz/09SuJ37vVrqvVDq9V26Udkt9AIBC4XAF5SQTCv4uc0acyUPhKiYNOvXczImL1cgzULIgEPqH3MjPhLCxlsGtDYZOOPr3rWZ+HfXvyvmUhLDPIm9RPwUUg8OUEAn0JHOIL6kt+T6Q26XO+/pnP2ITe7zvUr29QP7V7/377kPpk3u1svMEAZzsz4gorJ6L4DXED5wt6tqmlxW3VIf7/+MEP2v9T2pJ00ZfdL/7BqD99Yndzsw9q/av6pb9WX8aAGkSW0feP/cVfuH8G+TCXZe1gjfqQez/7WR/kYhOQWXEm0olN/aAI6A71p2ymUg7kEwL+GfWRzNggBr79x37MNz6BI9Cf3f7a19pm8ZZEIDAgyToF0oYfNkjZvmmTc5ZR9ckf/qM/8n4R4s/GKQ997Wv2x7/8y87TAGFi0kz/zch7z4ED3ld3SiAgHPapr/5T8YrPi/N8WWmCUzHQmHA22gdxffyv/9r5xxf++Z+Xy5I6hme1q57xx8wFnID0sK6iR3VGOcG54FCYCD2qMvvU3/yNp6lR/TYiBmGAeTQ8BoFA/R5iIbXaF6ZYcALqjAFfZhza1B7pv58QN6Wf/2eVQZImeAf8rFltgPZNmU+IZ2AG9iHxP/jIMq+RGxNpvwaLGpUN+T3XeM4KBAgTbp/IJA0Z0siPApLWo0bXKkJ2K0RXjR7yzWg6i20Y2f1XkU4qF/INyYNo8sPBQThRugiKNhHsYWX6syrwv9WPl0aR+HPiJ7LWonjWiughKKior+iHT6OGTCZ+caxWZ9TZ1aUa3BP79tn//qmf8sacUdldrcZ/v4joF9SQsWPDFo388MIa14+A0Y5/Ubpp5H269mIp8yuVt16R04/rB8mLhR9YcZw0pha9ZLaI+CIkJpT/h+65x23jWcyNHxbzsPPCmJQ6I/a8KBAj7ERUSSDQKHAHVAYf0YuHcnjDd32X3fWWt1j/kSP2hF6UmBrd+tKXWpcEEQuI8D+kOHihQbipp9d+27fZDv0guMeMAot+sQPl2RsV/0ckehAbCfixHXjiCX8x80NivcMR1SHPs2bjMyLMh/RDJV/ULzaIm666yl+07RIUR5S2D6mc/vVP/9Tro7isECWgUfVJ25lWGr4uog9hZ40FC8WZMqU++JG3SBDQGfCin5NfXvSUAy+HIbU/QPy8AEdVrrwsH1FbQwCStqtZQCXxtqSXNdOPvMAZsaFcitNE58WiOV7KJxT+F/RC56XhnVlR+tlNiUX5G+UX4ZjWC+FC/A4DgUDguQj6hVKBwAAiJrrNhVFaCDzE6YD6EgZ2MDOiL7791a92k9En9d6n34VQ08ck71v6D4TAGvEE+heIEX3XskB4wxvs+YoLTvAlcY6/+4M/8EHF5Hn6LvoSzIQRGdPiBhC6r8ov97erz8Ycqkn9FrMXzIB8RP0W/TN9PwKCa3/y3ve6GXUSLi7hJvjZLoJL38oAItyHeOl/sLpI/MMB2CGRWX9ILWQV/pKsmcN8ivDgIS/7pm+yroJwKuYFlDXleUJpRXjQZ75IYuCN3/3d3l9SNvARTKW3SAQwmMXz9JUMpCJSjikt8JzrlXcI8rBI/z+JS2Gzj8n1a7792+3rX/mKffHDH9bdPBjY7FGeGJBk4w8GETH1AtTlFz/2MR+QS/KKWGGglj6yQ8JsROXJ4C/86aGCyXLiqGMsFzLigezo6JxAaUHQcI9yhuvgl7LBMoAdiSg74saCAg7wOX2njgC8jjRgmo2JG2lHeDKwiji64YUvdBPqR5RmBhtx1FeSJsKpU9/erby2q66wkmFglPaJ5UniL3HwJSwd1omjNohnnmtOQL1XEgi0h2cNZJRGxG45d6hRMW1EYUBAWRX+LyrYr6ihPKlGxjZYZASiytQcBQwgxHxnlJYfE6ZFkCyI2kMig/NSz0+JoP7fX/91J6psY8lU0E45Ch2BQeU+qsqt1Q/8mJ79O6m4L4vEYXNHmBsZCVBjBISLABjSD44dASCZIK2GitukhsuLgfTxkiE9TJVdz6iw7qfS6EXzlwpquUqV8YDIJbv5QCYhzaTNp7fUIBiV/vP/9b/sqF5E5Jidd5g1wJSI8JjN6FbeN27b5sQUxcwCH0YRKoFyZMRkVC8PXgL86DGR4mUGiX2pRAJkGLWMYGEqlalHQMMnT4A88KNOXjTUDdNrANMcyuM61S1bvCZoVnmxnSnb16YLZYFpEj+23Q89ZE16nnUdjVLXgBcFL9wJCa5qEfGvfvGL9qe//MueV/xQNxuoH/34md1gVgXxwIgRaahXeKQTINqoC/zfqRcfoxmkh3rCL+WJEOWlkOSResQU7KYXvMCnHvFHvRE3xL9OeWALPqYfedkjfKg72gAjFwgiXuz3SoQwBb1X9fOZf/iH5Y4FMeAdCf5VB5QZsxuYQ1WuwUAgELi8wHsajOo9T7/wqEgx7nG5h/T9yyKSDAI1qA9jEK9Jn8N65/qAjDgFfSLv2x161/KO5h3P6Dsjt/0ipfT3xWDXQcjgQfW5f/Y7v+NWDvQPhE0fDTdgxp7BxLvVH7NlOeSbgUnIJWlkpJ+BPQg8xJM8MAJ/6513Lq95IL0b1H8zi04/AMmnLyIvD6q/OyaOQz+b9DkQaPp/+MGmQt8HIJ4QzGHdpw9l8Ipwkv6NtF+vfgyeVY5kwgkwjWLAk1F8uAWWGMx2vODlL/c1H9Xq4xEKR9W/4t9FBZysiBNQjgnF5F7Sl8IN4A87xFcIG74AuE+fe6XSm/T7bsqsfpUZHcycKGsGcnkGsg0/61M7qNO9J8Rh2IGR8vXBOPntliO/NfLPACHke6+IPP0r6WBtJWKz78gRL0d4xO2veIWvc6UPp+7xB1/jO9yItFGW3IPT3HrXXW6CRJyUUaPqES7Kc5iKf4SZCQkLvtPmcJh5sRkKMw73iBOwK1KvhBuzBuzqSD3BZRMOgekzVgrwVEyo4AT5X8GFwbMuEDCbuf766+1NUqlMoyQYVAFDun7jR3/U/lIEGTv7pDH6aHbhZQHJ+4/ve5/9khThe+T/Ve94h19HHe5Rw2FHoWSkFnL4zv/6X+2X/t//s9+U+47/8l/cbOQpEVNcj4TIYZF0powA01j/QyLlN0XwflgNkH3y+cEzfbfv4EFPRyJUIOWYqLzsTW+y17/znT7VR+PCDvJHfuVX7Ad+/Mf9x4PZCmAqCmALv1c/SNLHj+a7f/In7X8qbe9Tfr5Dz0BOmfp6QC+KUTXoA0rbVz/+cZvRc7e+7GX2o+9/v71fft8n4cK+zYA0JuVTDtyhoVHG/AAhsfxAGUHH7OgKiQMa6JjK45Gvfc39kVoPUeEm9ov8UErjSe4hzGjs3/sjP2Jv+f7v92uAqeH/T2Lotd/xHf4jZWQiAdfe88d/bD8rwfamd73L887LEAHD7lb7enp8hCDZCept/+E/2G+obn5Z7t3veY/bBSISWJh1uPAyID3Jiwhbxx/7tV+zX5H/7/7hH7Zt+p7Uw6I6AtJ7rdog4TL7QVvjxUSd/IgczzNqQo7JOx0O6yyOKC7aBCMhr/7Wb7X3Kfz3qw5/+g/+wMPjx03nxUgLu1kdU5tkVIMpcMriV+QX90t67sd/4zfsxa9/vXca52M6MRAIBC5GJH0LFgP/U333e9WvvO8HfsB+Ue43/vN/9gGaSZEoRpdf+KpXWaf6dsxA6MPo424VyeV9S98PB2Cke0jkjBlkSGfSbyZ9Gu/3CfU7DFzxDqf//hb1G//jT//UflvP/+DP/7yTeawXHrr7bu9DGFGG0EFq4RGEyTAY4WMKjeCgT9gsLoKJyZu/93vt50Ukf+mv/sodfdP3/+zPen9MGIz6s6MecO5TSNtVN99s/+U3f9N+T/5/8Bd+wQUBQJhg5fCCV77Sw2ZEHMIOl4Enff9P/ISPvMO9SkUCPSGmSPAlyDliCoFQr3LgLAL+ZjQdUyHWO1Ib3rPCCQp97EqcgHRB/N8igfS9P/3TTqzBLRIe//W3fsvern4XcQVxxy+gHn9W5B4eBh/avHOnW2VgngQn6FW9Ys0A0QcMbtKP/roc5XObygG+8LVPftJnIbzPVnkkA6hwQvz9FuUuboj4o08H1BV+4UJv+p7v8XWxCC444zepzf03cYmbb7/dBwm9DJRPHN+xFEAA0O6Y7foNtZdfk/vJ3/1dzy/lC49jxiWn/DJgiDkzHJh6eh9tgXaqz//+e7/n3Khd/BBO8PT4/vnHsyoQyCjNgFFjCu3b/tN/snf+f/+fK1/ATACN8aOqPBQX01UNalT8cKgQSNQdamxv1Q/hdfrxv0GNge8QSxryCTWiPSLXTP1Q2YA1C0wr8eLg5UBDzE5N+d8HVVmsnofE0whYIPMquVcr7DeK9H+nXkrvElGk0bKwmWeTcP1FoGvb1cBRoTxPI0QN3iEi+AKRb+6TLkBD4vle5fG4xEYC0ndQaWMqlJcDPzXIJHb7xwcHfcSCw0QAL7y3KV2v1edrlSZW3XcWlDnpqQTCZNoWUyJGRRjJIF5mJv5CjRGbPMxdSCsjHDTe0pfJ6cCLgB/XLVLeiLgEO/Tiu1Pkm72NWbybCCZ+mK/5tm+zt6qsXqMfFPafjAAQDi8EBNhevZT4kTNzw4Jm/L+KvMt9kwTmbeyOpLxTbof1cmbqjjLmhYWQY03G677zO72t3HDllT57AKjDJZUxLwZGBK7Vy5QXFcAPbfMOiQ9GagjL67zwyRRur9LFDx4QJ3XHTA6jMAgg2iujA8x2rdeLnJc5rQZRyKI6/CJMWzo77SV33mkvYPRLL5nzfR5EIBAIXCxISCgDLYxif0N9F3b998thOkxf8sp3vMPeKR5xg/qcjN759OeMxPP+ZwCHmWf6fjgA/Qqg72MQin7Q49C7HdB/jckP/MHvqc9msAwTH/po7NCZ/aavpS+dED+hz2KgjWfxizA4MjDgZrNs/MGAE7PndYqHzSherr7mXeq3XqY+Br6w+5FHvK8nbU5ilZYFEeEEkOIuxcFMxWu//du9L3uJSDFrN4mTOCDEWBWwPpA+C9KO5QRrOZ8vblWvfjfPWk4GnACrgQdVnhBb1gYwsPVXv//79ncf+ICXA/EzU4H4OdM1cpQVXOZa9X/03wkRZ/aEQbEbRMQZZKXPpJ8l7S9VPt8qIQe/4W9EC/Atb1XuzGRg5UDdMMrPAB2cAM72Td/1XfYSPcPIP8IH6xQOruU5eAEDgs9/2cvsFWozr5H/5xVmCYBzAjnSwToDxBFCgTqBx8ER7rrtNtsgrulcruAXUHaYuSdmypQjbQ7HTBLrUQHlOKC2R/iIWoDwgQ/QPnGEfftdd9ld4h9rxHcvNCd4VgUCIAFkukOV9RapJEZ4UWc0BEyAGIWHFDNFiL08U1RUbjLNQ6U18MNQGIxFowj5EVKwNDSIP6qaRgHpZeHxL4hU/4Qcf/NyoHJZ+NIvwkYFcX4ARJspnkmFOSSHiHmjfpA/KaX7H6R+r1b6aOzJvsw0DoggaWChC/cI1xcq68dO+rifNCL/1P0RNSIaFEAF/5XU7H9T2n7xXe/yhTTHdY3waNjkhfASMJXWofIZ0984yowfGy+KlQQCYDU/L0tenqSVH9kHfu7n7Dckgn5bIo2tvABlj+nTuMIj5Un6EyznR44fT3H+yD8/hcQOEszqRZvUlZeRygRgu4eowievQ2YXmJoDlB/5GdWLlsXEjDxwKB0LuJBKnGTQ1drqL14UPuDHiVDwMtfLmOuUDWmkTknDSWVUSC87HyEYk/M4SCMdS6n/JH9T+vGz80IC9uD+RYmVn1Ed/ro6KjougM0iLwry+Yq3vtUXxlOff/orv2I/J78/p5cZtqif/exnbY/yyeK1/OszEAgEAklfgUkKI/f084n5KIAvvOV7v9e+7Yd+yFrlh56ZfpMBNd7nHH722//tv9lP6n0LB2ANH+C9DuHEBDXpv+gPEAs5XYM/0O/Sn2BP/97v+z77r3r+//7yL7tYAKwrQBDwzAvUN2EqzKJb+tGvP/ig+6PfghivF3knbfQme9Qv3CfecbcEzxc/+lH7yJ//uZvUJn0XJDqZAae/Ia1YGjCgxozFCV0nzQxEIoLou+gvGZVG1ODf+zXln+v0r+UG+8j1vOKDD7E4l34PbsCi6t/68R+3X/+xH3NzGfgO/RgzKqyLIKwkfcDLr1CG/E9/mwg77uEYEqRPJV0g4UiYkRNvwpNYF4rgoicm3ZD3ZFCPNDCAiaBhbQMDfKy5xDQa2Tcs1yIOCD9kwBhQxwzkURbEDb9gMJpw6MG9bBROKShDOAzCi+dIH+UMj3DCXsgH5UC6WbOI4ExmSDBJ/ym1l5+W+63//J99fQiA+2GlsV6c9a43vMG3yyd+1pfCIX5W/n/vp37KPvnhD9supXtS5XShOcGzLhBA0mApTgjvG77zO+2X9EP5CRF4TD0ApiOorzE1CBqcV4YcZJiGSBXhMAFZJqpUpiqXRp00xkqggTLCi32YHnaBga05jYEmQxykj9dRs5wbFinM0nD5xjPJdT5dOfu3U5H8IFYCo+cQTF5Wnq8C/MenT54mjbxMMJnBT6X84p87R/QiQMGW+0EUgx8v/noKsxyUSzGIixS5I21F6QOkrTh/vNT4Vpo6r0c9S2q47+EWXizeMfCc0kpZco/ZB/Kb+MdnknfS4OValDeuU16EkzxTroy4Vlp/xF/JP35PV4aAOqSjYvTmTWrfP/eHf2jv0o8/GREBX/nYx+z3JD7/QiJxQB1E/vUSCAQCgWQwjhndnxNRx7T0W3/0R5ffoX09PS4IlvsjudJ+oBx4h0M4IYHOKwrXAe9+5w+F75WAyS+HiUHSsde/6pZbvM9+6CtfsUe+/nUfeETMXH/77S5kIHrj4jLsxPdzEjUID0yYf/R//A97x3/8j75+jUHQ4kGpBPAf+kvSBkHlM+E83l8lfZZcaT9WLh/kl/6zX+nZt2uXTYsLnQ7MmrNuEFFBOotRXP5Jf1wM+tLiOiFtntbC3wngcuQV/+5b4SRig7wkn3A8nmIwmfJP/BMr5ZRwFuJIBBMgbUk54r9SH7+cvkKcwK/xmf96EpI253lfAdQ/g8PNSt9dr3+9/ZT4rpuy35Y/vRtg4fEn73ufr8nFFB1OsHKo5xb50n4WQJVBFo9JGX3mIx+xP/v937e/+eu/tj41zudLIX+HlPa3fuu3+tSZ+1chosiZQuPH4D9qFS6iAYXZLEfhsYAJ0yQaAtNVHVJnTAlRofwwMTH5ofe8x/6TCh1bL9yPqFJe+ba35XfLUdw0RMJhdXqLGmR+CZDZ/d/4hv2xfsj/h0XNzGYoHck02TMF5yokPzDUMjsG/BhpKkof7tXveIdtws6wqAFj54aKZVIMO0dMWxhhJ+9Ohssg+SljevWYXlz8oFgn8Xa9lL5D6jZx3y7HlCQvTEbBH73nHn+psehn+aVFWlRWlD2pIn7qZCUwrYd/xvn5sSc/SMJMXhr+4+OlnPwg+aHJtaxZ4zM7KHnSxPQcYwOINrY+xVTLTZb0PAuLGDngx0R4OI+j6Ee+GlCOjFwwl8HLZBkKj7Jhxwj2nk6AXSvrIX5YdYZL6u8H9AOnI6MMr1M7fOudd9r3/PiPu00s9f3u977Xp4Ex6WL/6Z5Dh7xML+TLIBAIBJ6rSPoKZoJf8sY3ulnIO77v++xV4gm8OxngYwvrL4uU896kT6R/gyDi2F0GM2H61uL+9Yd+4Rd88S62404EC/HwjmdPf2af6YsweXnF29/uNv8/WvQ8joO+WOzK/vcb1U+zzgBuwO6C93zyk26zz/OYqqxRn8HOSOyox7v+vi99KW8e9Za32A+IKGI3D05KSxG4zqg395L+jb7Nv6ufPImYFq6RNwQKy4VLSR/f6ZeOHjliD6vsGMxiJB5LjmJOgHvFN3+zL8ZlIw12JiIt9ItJvwo/Iy44E70lMyfMlINKhNnt+sXVWMxNf5vkGQ5QLM6ceBfiEXlwf416ju1Q4RKUJya7zDF0yTEjAT9MTLLZMt7riDgKZZuU45mAuNj8BN7lA8Ul+WLmALHCLAPwtaJqI8Wc8z+qv/++n/kZ38aV2HeIr7xBwuCdEotY0fz4+9/vvIBZBWZ02Flxjz4RZOVL8fzgWRMIZJIdfCZUeWwbyTQWJi5s3fWIyNHX1VgfP3x4uXIhphA1Ch9iRmNhyohtx77yqU/Zw/oBPiiCygImppFojExDXnHttb5ynPggc7eIDLM15xu+4zvsdXLY8b1cjf6Fr3iF3agKYiEqDZydALDFe0wNjl0S7peSY7cjFkf9wwc+4CPwyYvnmYAGSj7W6KXBlCHgh4dN3BuVrtcX0vcavfxwL9fLY8v27U58IdkAkvzFz37WHlHe77//fl+Ig107P6pKAoEKX1Dc7ImMTSE/zG/6/u+3n/it37KflIJl1gb33+UYycDUhwaKzSeHfvDCTU4J5KXGIucHVT5fldj4JAJPZe8o+tEkxB8gYPYojRzwwrTvasovmTXYIYLNyAymY7yc2PLtScW9S+6L+hu1jV/SzNQitn2gWPmvBryEcLw4GFXC3nK/XnLMMgHSwj0+WQfDS4fdCwCHqrGVW1J/tC/sIt/wzne6bSoH6T0gIXO30nxI7Zz9uqlvnmHaGDA1zIgUo0P+O/GrgUAgEGBWm/31GRzbeeWVvv4Mm3xMjzAjYte44+IGEC/MUOEBvK8x72TBKO/m5P3Mu5lrN95+u/etCdEG9CWNCpPnIHxwD/z5+7zwPO93SDNr5uhzeFfTo7HIeIve5wxWIhKYoWDBMJuXNKjfGFHfyVoDZjwYIEQ8HFI//jX1DV/5xCd84TPkFS4CT3gmoJ/3GXt9MrgKqT+ofmxW4Rb3KcnfmA2xExD99cve+lb7r7/+68t8APfTct/73/+78yl4BvyIWRL4SLIjISINvvAYnOmhh/zsAEyVAP1lAvrkZKCRwVg2lTmqT/rb1XAC6ojnN65f77MyfGdnJ3Y3Im4425fFDdnmnDTSNlijwAJywl8WGquEl6PKhXQjoBAeu8Vl6M+dyxU4AQ5O0KF0wecA8dLHF7eZV4uDvuOHf9j5wpDawiPiu19VmE+KEzSLv7zmW77Fn0nWb5JeOAGH4YELxQmeNYFA9dSpULdu3ep7EAOI/V+oUf6MVNTPSJFj68ciJEDFsg1kmwqPCkmmmh6++2773Z/+aXuP1O4v/eAPup0c4EfNy+FKfaLIIYt9atTs74sZx//6qZ/yMwz+90/+pH9/WAS4TUqWysR+ELD7wa/80A/Zz4pA/85P/IR9/p//2UktowAICRpDQn75uxhJYyl3HdC4aVRblS8WvGB/n2zP+ltK128XpY+Dw3bv2uWNA4LMImlUO1uakfb/wS4OP/ZjvtMRYJ1GOXCV2BFdCAQIL7MW5GeTGjNTXdjttcqtkaMsULiABTOsAcG0JykfFv5wYNnPq3wQeP8mlcuuQ6UoLgHK8HeVL+oJgceLF5SWEygtq+v0okdRA1b8s+8xdfMeuT96z3tcMLHdGGScHY14wSZE38NaIY7S+Hlpc40XIQet/ZEcQoH65oWNb/4mfOKijfEML6jf00v0d5RHHHX4gZ/9Wc8vdqq8PD/4C79g71Eb/yXV22+q3qhvnmGXC8AsCVuqIsOI59RUBwKBwOWF5B3NOxdTYOglPOJa9cVYBrBmEHxDxJCd7AZGR508MhPOuxmuwAGr9K2l/SuCg21R6SOIx4mg+voOXWNNATb+rGuD8PI+/59Fz+MYsOLZpI9l23AWCSc8hUEkDnhjFB/GwCAbW4O6maz6EU49/uX/8B/sJ7/ne5wDJOT5JFJdyH9pXwU8zQW3DP3NQCH5YGei//O+99lfiuQPiYiTKkJOQp8qCBb6OwguG61sE2eCC8AJcJ1yDGIlm8jgl23SyceaAicAbCn6E+qTWYP36b/9W1+bAZK8JGWUCB92JuQAun9he3IRZQYh3U+FfAL6XspoW1ubr0dMFhdz8Ci7W8FJ/rf6VNZzAESg7/Ko553o69PDqhDH8v0ieHp1DbH1sT//c/sd9eOPSFCxpoG80WZ4BiEJP8QUDoFH26C9FHPOD/78zzsXgoOxzpRD/HxXLrnfULn9L/FNeAHnegAGPdlqn0MBwampPj/Ix/YswPWbCrVdGf8mKapXSTHRMLB3v+/LX/YRexb4sNgDFfUtP/IjdsVVV3lFOEnTJ42fhcrY9zF6jL0fJBuVzvTYdYUV+7e8+MX2VokHTI4Y8eYEZhYEQeb4G+JG3KSJ7by+mW0u77jDp8sIk/TwA4PQMlLxze9+t+0UiWMkgxEAQBiJKuUHmdg0ovqc4Oo6jScZhaaR4Y/03fmyl9lblV7ygwpm32b2ZyZ9NHDMdpaUX6aXrtJL8A3f/d0+BYgy3v3gg553RilYdMOPG4WLbVvykknAnAIHhbATECZDgB87DY9Fwyz2xZFCJscoW6ZlKWtmEL6qlxikmzMriJ/wqa8HKB+Va4dIbWIuRfz8cCgRdgTihQl4qfDyZncq/ED0AeWSlBMgHsoQ8Mm9Jgm4O/UyoPwRlSw6p27YzYIRF0QT25G9TWW5QS9kyp46oKypnyQu4sARJnUMWGzMjAh5Xd/Z6R0CYOEaYX/+E5/wduYqXv4YKWFNCKP9V+mlyVauvBAQEbSppP5YV4AY85kX1X9rQ4OLIsQM27NxqiP1jT/aLqNQjCxsUxum7C7UiyAQCASei+BdTX/AOxzwDnYCp79Z8FqnPgf7fSwBIFL0C38rIvzVz33OCfnrxC9e/ra3OfnE4oB3c/J+ZsEog3N1Co9+kz4CfpHEV68+hR2R3vZDP+Q7A7HlKX1yMX9gwC2DGZKe451Nr7u1YGaUcAJMoFhPyUg7aW6Uf0g45r2IBHY7gu/cL7KMmECUAEbWfeMUhUNfBuADcA/KgLIhvfRT3Oeej8KLSO5Qv8sgKf7gCpivfuWTn/T+NBEI9NZszLHviSec6xAPQov+j3wwS5PwAhzmQD6gqXJl0JCD4eBF5ANOAOgD71GfjAkzA13JOUikgXJFILWpj2VgErCo9x71gxwyi+UGFgLMfng+Id/uKz+jk7QB50/yl1HZ3axyZgtUNilBxMGH4I8MuBEnux1+s+qPfhrzZBZI8zyO+k7KEQfJTw65hZ/Qv1O+HKLLzAkcjTxgTv2pD33Ijqje8I9fHH/DK3bu3GlvFY983p13upkVfXxxm2FXQ+KCE7BjIe2U8ydoA4gCDofjGcoSCxP4701qL/DAC8kJntWTlImDxrJDjXjjddf5bgE0bgorcYxgU9BvFylkZ4IxVe7jIricdig2Z6/EPOhVr3LCBvFiOpGtzrCp37pli/8YIc7sGkPlsTUZo8xJ+CwI+U/vf7/dJnW5oB8VW6NdqYpIq0HQgGgo+MMUhwO+2OaUH0OT/PYpToQDxJTRAdLBSXcsMGWbKxbN8uLi3lr9UDiEJJluRGHe+frXW4deHBDSjddf76va+bEVp4/pSxo/YaQVXoPy2KIGQ6OFVCfTk+yOwBavzAgwg3CNfnw805GY2chhE+iHdUn108ApK6a7mOai7J42BMpjSWHzwuAFyI+THyDlxeEd/IiTw8pIL3mHnANetJjTsHWZn8KssCHe4/qxurpWnbLjAFt78QPmh8U+zWzbukblhFjhOi8gftAIRM4MaFB5kJ8rVabJ7hQef6F+qHfOtrhCcTM7xagIs1LsCMGLilF+wmKLOTCq8mNalfh5WVGv69RmulSHk3oxIWZ4IZA/0ssJkrxceIkxQ4U5GLNanRJl7SpL2gx1S90k9UdZ0XbpYDg1cY3EWLeu8eIjLKY+E7/MHCR2n61qs7TdQCAQuFwBaWMm9bjeuQxs8b5kFpnR4Hq9bwFEtkrvaawEeJdPqg+lT/bDP0V26bdYf8hucwzuJO9bHGsH/vNv/IZ1SSSMix/Qb7M9NQNQL37DG+xqkV5OtN8m/kAfSL9Z/DxmQz/8y79sL3vzm61G/uhncW3q82bUd3K+Emsgb1f/iIBhN0T6WfogTvzHPGda8UJ26cvos7/7J37C+yKEDlt6M/BEX+1rDHt7vW+lr2QgFII8qudJM9yB/oZnGenvFq8YVh+DyKB/JL1wGHgC3wE94ZzSeUgCgYEsypSzpChjBhtLOYGUh/flCRlmJyn6bsqZ66w3QETQZzL4yGAepltwKd/BT2XQvWGDzaqs6FsZmMPkh3DoY+F7cEBEAzwBXsGgLXXMTpOUAX0/ZxjdqfrpUr1Shtcrvdj8Y+IM3yOv5JHzIOBsN6tMGhUPB5DCCQif/pZ2xJkS9aov6m1K9XBEnIDdGxmsY/3ARgmDNWp380oznIC+G4GEwOO0bs93X5+veYSHUT/rVLdrduzwPCJqaDtJm2Fd7Tf94A/6WU9r1WZbdW2ryspFCTyW8iv45XA42g3nRmxVG8hLxHOL5DdW7iTlqlsfeGD521uVwbcpEVzw7ZsuEPiZk3GIKw2pGBBKFnduVEHSWE8oA+zTz3QZ04z/6Vd/1XeFodI5lY4XA2p9s0QHI+aQTVQyP4TDIrTs6V8MfpQQ5AY1HvzyDER6QPGwsIjRigRUGI22EcKr76OqeFQfZBmSDllMqRHxIiIe9rvlOj/uZjWwWTUS9uKF/NKoeXExq4H1OuW9T2qRhlYMCD8/rIzyhaByxS/HAl3ynOzPnDQo0suLgh8lI/fJVqHUKWWA/SFCjBcNjReSjsKvRQy4zzzIH3Z3qHjs7TAnIi3srlDPD0VhsP0pjRoQHyMfCDAaOfFig8nJzMRJvhjBQX3zA6Bc8APZpjx4nnqmnHzkQvERL5+MCvHiY99o6oZ07pN4YEu2YtAJ0ClQh/jJqj3wIvBt0PQS5CVEXdToB03+JvVCIQ7i52XCqAmjSRg9DSrfCJRk1IY0ED55Y3E4MwKERz44SIa2OaK2y0s9GeUAtF9GcdYj6vSd+qOdETajHYiJBIz6MEqxReVIGbD4nnQGAoHA5Qre5yN672JDz+hs0idCnhPywnuSM3MYrfUtQvVe5V3PgmZGaKfV79D38v4uBu/wK9XvOAFVf0HfCAkU6/NDuTgdmX6T93aP7vHeLgbvd/hDi/om3tdJeuhDIO6QbgglJtKclMw7PumLwbj6N0QJhBvQh9PXkR9mrmf1LDyB/gdOQZ9Hv0m+uJZSeAz6wQXoT1gLxyAXZBVecUxkGtOhBPSz9OH4S9LBaD39MP0z5UuZMGpdXL6ANPEdYcDgIAOa8Bf6XPr5E/pO+dPHA8Qc/AJOR7rpMyHPHcpjVvWT8CT6WHgbaSNPlAVCg+fhBFiZ0HdyyCgbkZDWhD+1KH7qBl5wSNwDoURfn4DwGIxlK3xPO3WsdP7/7Z0HfJRV9vcvSgstoTdBUIqFjghWUFGUYq9YsGDZdV1dt9jddd139a+7rrvuqlixFxAQwYoUUem9N+m9kxCq+p7vSe74MEySSTJJZibn9/lcJsw888x9bjn9nItXRoQXPZMIuaWc8HCeb5/0nWdjHTC3yAQYF1NEPkoX5QKLvp8rQqvwKiH/Mf7IQtyP9cma4/e2yDNyv6BMQN8pdVsH46n8nzmgx2tk/OkX6yUI5I5jZIy5DqMh34kluB9S4uRdu9zzIvPuD4xfXCgI/B5EQLPYeSMAPmNQfH8oc/rRgAFaM/6gTMzv//1vd/tdd6kG5IeVV76D6OUHk1c2TFZ67S9gKBABIRCA3+NaNjjNb2TA/Xxf+B6LkoHlet4jgIVr+A3q2vAs9AWBkPtzL6oIeAHW/y6/ybX0j3sGwX3994G/lt+gf/75+F0av8HnXO/HwIPv8rn/LuDe9JH++HsBfy390YpD0rguK0gn6z1/D8Dv8Dn35vf5v38+/s+1fMZv8Fs8F9dwfxrXcW9euYYxYjz8s3Av/yy8l9NY+Wf2/ed3/TjxGY3PAL/Bc/jf5zNe+Zy+8hvcA/C+VyC5H8/A9X4tBMfVfwdwL76X0++Gg2sZB64NzofBYDCURkALoZVZpq5f+JCnpx7whSBdheZ63hbkJ0HwObyFe3l+wT0Av8E9AJ+F8zzA9/g+fCAI32f4PXScz7kffQH+97iGe/p+wbvgAXye5R/5hS/y+/AYrvG8h+v8c/vPgjydZ6Z5eF4a7Af9ox/cgz7xXe7BvSLxIM+/ePU8l/vxHDT/Hd7jPlzH/fktQpe5P33mWvrMb/IZ96J/XB98Tq7nnlzn+T73Do47n/NZ+PxwDz9+/Ab38P0E9I/mx8P/Br/Pe36cuQ+/G5RR/ef+nsCPvR87/1tc48H3/BgHf9fPYfiY8/t+zsI/iwW4Z1wrCIBO+hYOPzA0LAlUEXrxkUf4SI/JvvWPf9TPGHRA/395xF/AJOR0/9AgZIPrgpPqEbw2eE3wN8Pf9w0E+xD+u5H6F/59j/Brg5/zfk7fA8H+RXr2IILXcp1/xki/T/PXguC9c7qe92j+//56/77/zP+uR/j9QPg9ANf4PoU/a/hvBL8b/B7wn/nrQaT7Bb/jwTXB/vt7+PsEEX6twWAwlHYEaWtONDKcrgavC34/iPB7cY3/Pu/zuUfwsyDCr/MI/mZufQ7vl7/Ov+/vH23fgp+F3z+afuR0jQfX+sa1vgX74MF9/LUgr77Rcroe5PScINLvg/Drgr/L+3weRE6/Efyeh/9uTveL9B2Q1+8GEenaWILfzElBiNT3EoEfBDSv8OYnKBJw64R/L6fBzM/9eS+va4PXBH8z/P3gd4J9CL4PIvUv/Pse4dfyf99y+x4I9i+nazyC13JPD/87wc+C19KC987pev++/79H+Gfh8J8FW/g9AP/3n0f6LPgbwc+D3wt+HvzdSPcLfsc3vhNE+H1yu9ZgMBhKO4K0NScaGU5Xg9dFS5uD3+c7QQQ/C7bw6zyi7XPwXjTeC77v7x9t34KfBe9Di6YfOV3jwbX+93j1vxfsg2/Ba/3/PYK/SfP3yul6EO1nwRZ+XfB3+U44cvqN4PeCn+d2v0jfiXQdyKn/ka4tLhyiIJAhHa/wE0HCDxWG+v7ud5q8e0KnTqGBNBgMBoPBYDAYDIXDISFGvevXd5c1aKCCeHGHGOUHVNbxiSjUpvW1hg0Gg8FgMBgMBkPeSIgQo2jBw1QUhSC1bFltFUw5MBgMBoPBYDAYYoaEk67xbpCMTPFRWjx7OgwGg8FgMBgMhkSDmd8NBoPBYDAYDAZDCKYgGAwGg8FgMBgMhhBMQTAYDAaDwWAwGAwhmIJgMBgMBoPBYDAYQjAFwWAwGAwGg8FgMIRgCoLBYDAYDAaDwWAIwRQEg8FgMBgMBoPBEIIpCAaDwWAwGAwGgyEEUxAMBoPBYDAYDAZDCKYgGAwGg8FgMBgMhhBMQTAYDAaDwWAwGAwhmIJgMBgMBoPBYDAYQjAFwWAwGAwGg8FgMIRgCoLBYDAYDAaDwWAIwRQEg8FgMBgMBoPBEIIpCAaDwWAwGAwGgyGEUqsglMluBoPBYDAYDAaD4ReUOgXhSGkVpVXObhWkmRvFkOwwhdhgMBgMBkO0KBWyMYIRikE5aT9L25GZ6VZv3uzWbNni0vft08/5jGtMiDIkI1j3rO2y0kwhNhgMBoPBkBuSXlZAKOIhafy9ddMm9/1nn7k3n37avfvss27GuHEuPT099LlvBkOy4OeffnIH9u93Bw4eDO0HW+MGg8FgMBhywpENbrvtL9l/uxZVq7oTpIGf9N/EBUJQeWmEEP0obd2aNW7GhAlu7McfuzFDh7qJX37pls6Z4zavW+d2bNni9h444CpUquSqVq6s30GAwupKMxQvGHu8OTRgc1BwMJa0TWvXuiWzZ7utmze7ClWquNSKFXV8bY0bDAaDwVA6gXyArLx23z43Zft29+PPv0gESaMg8JAoBUHBcp8I/Vt27HBL5s513332mfv0rbfcmCFD3PL5892ejAy3e9cut3LRIrdEFIVNokAcxMJatqwrg/Akr2WPOELvxX0NxQNv3WaJsga9gGtCbMGge6JMGbdx/Xo3+euv3fRx49yezExXMS3NlZV1Xl7WOdfY+B4KT0/8a7DxXnEiUh98K+6+GAwGgyF5AA9JWgWBhws2Yqx53bV7t5s/dar7atAgVQy+/+ILt0wUhUxRDMKRmZ6uFlY+XzZvntu5dasrL8JT1Ro1XAUUhuzrPML/b4gdEHr2o9iJQLt140YZ7DKuYkpK1oeGAkH3RfnybvXSpe7LDz5wM7/7ThXicuXKuRr167sU+QySYEpCFvz+DgrhQWG8OPc/vxVsJdUPg8FgMCQf4CNJpSDwQCQV81CIjigF+6XtlIdbtWyZmz1lipvw+edu3PDh7tuRI918+X86D37woFwVGcRooxisWLjQbRThaaMoDJtWr3bb5L29MnDuyCNdxUqVDqt8ZEJVbOCFn4xdu9zsCRNUkJ3xzTdu64YNqqhVqVZNPTo23gVDNVF400VpJrQORRhlYfvmzepFq5SW5mrUqhVK4veem9IG1p8PS+T5M2Xf7xC6sV1oAI2/d2dkuAM//ujKinJVSdYj14JYrkt+G5pGtTVeD0iDtkGLaPQjXeZN6ZL0oaL0hWstZCx2CPKYYGK/ja3BYEgmQOtyUhDKdJw6NfS/3vXru8saNFAiCFOKR3jB5Udh0vv27HEH9+51GZmZbsOqVW7tDz+4JTNnqueA0KEdwkx/kutCKFPGlStf3pUtKyRf/iZ58ydpKA7hysMRwnir1azpjjn+eNeyfXt3bKtWrslxx7n6TZq4FBG2yqWkqGX7yGyh1RhH4QADRsBZMHu2+/B//3Ofv/uu2yvz20zG/crf/Madd+WVrrooCSISGfIJ9gyK7QJRCl7929/c14MHuz2iLJSRPcB67nH11e78a65xTWWt4zFjxyRaiGFhwNqj8cz79+93u9PT3RZRTNcJPSFHKWPnTrcfYVxQQfZ8NVFY6zRs6I465hhXo3Ztl1K1qit/5JFKA7hHQWkB80Q/eD0gRJowSGjY+hUrtPE3NA+6BR2rJPuhRt26rmHTpq629Keq/J/+sY/oR2maw1ghOAf7ZZz3C3/5WeYChbCCjLlfJza2BoMhGQCtqyJt8q5d7vlly5TueSScgoA1B8seCgBJxisWLFCLP4yckJQdmzdr0vHBA4c/QdW0NBXyG4hQdIQIQvuF2WKx3rx2rVu/cqUKTeGAESMQpIqyUKtePVevcWNlxk1EmDrhpJNco2bNXHlREnL2TRiiAfOKYPP1yJHu5ccfd/MmTdL3UypXdhfdfLO76YEHXCNZn5n6riG/qCRt7aZNbugrr7ghAwaoQu1R56ijXNcLL3QX3nSTO17WNFbx0qSIsfbADqEFi6ZNc9PHj3eLZ87UMCyUBbyLGBLAkaIIlKtQwVUTWtJQFIQTOnVyHbp2dc1at3YVs+lAQYVHhE/2APdYJcoc+SJ40/D2QNMQVjF4ILAeIf1AaK0o+6OmKAn8frvTT3etOnd2derUUaLPfcxwkT/4OaBoxfKFC93KxYvdAeE3tYT2HHPCCa6OjHVhFUGDwWCIF+SmICRMiBEPQdubmenmTJ7sRrz5pvv+00/dlDFj3NyJE93qJUvcNlEQyDHwzDwcCPdn9Orlzrn8ctdGGOnx7dq5xqIwwHDXi8BELkI4YMhY8gjHWLt8uSY4wzTwVsC0q9eq5VJFgcArYQyj4IAx0+ZOn+4mfvGFji0gWRwLacdu3VyN1NS4VVzjHewdXIesY0Lutomy4EGY0QZRkPHYeEW4ggig8UYDYg0EQZShPSIMLhCFYOywYW70Rx+5b4WuzBGa4iucEZ6YsWOHtl3yN0aIjatXu+ULFqiipV4GoR2VhHamVq+uoSlegGTc8wLX8B3W/yaZl0mjRrlRgwZpf6aMHh0KB+O30+nHzp3aJ0Iit65fr5/TyKMiJI/fxvtZRRQZkOzzGAswB6wHsFro/DfDh6unbbLMxTzhN+SmrV2xQj+vLkpCBVHOgNF8g8GQyID2JXwOghcgt2/b5kYPGeIGP/+8MkWE+pwUgnAQEnBmnz7u1AsucE1F6GwkrXr9+poQu2jGDLdL7p0XCG3iNxGoEBKObtnSNZJWSZixMYuCg7lloS4VBWzm+PEqEIHyMq6Ed5109tmmIBQCjO3PZcrouJLbgdcsCLxnq5ctU2t5rYYNVUkgzC5ZgTDImOyU5yZp+7O339ZiBnNFGET4jgbQHRStZXPmuFVLlrgf5f9ptWu7KhgMZOx0zLMuzRFcQ19+EqK8VujJ+E8+cR+/8oobJ6+EFUXyhEYC87dG5m/p7Nk6x+VTUlyqCLIplSrp3kom2uTHzHsd+X80Y50bPP1ZI2P+5fvvu48GDFBFDUMQ3uUVixa5hdOnq5LGHNeUPVKxbNlC8Ul+j9/lGWh+txkfMRgMxQXoUE4KQkJKALjasernF1ijy1HasXx5tRymiMCEAArwIuQX9EOJfBILUsUJxrIMglVwPGWOGN8j5NVQOJBzQIgMr5GAhXzcsGHuCxGQli9erIIKgkuygadHuMwQoRqB/L1nn1WjA94A4vvziwMixCOYf/zqq26YtKVz52oehw9dyg1+fNeJEPrZO+9o/g1hRXsjhDvmBWgYeQqTvvzSvffvf2sez+YNG7QfybR7lE5kNygFzf+/IPDf3bVrV5aC9vrr7od580LhXIB1gWGIsWWOSfRnjgv7u77/sXgOg8FgiCWgSQkByDStWpUq7rgOHdyJJ5+co6CTF7D8UfWIxtkHJCjnVzCoXLWq63TOORr7i/cgkApdauCZWWEbYCGiqnmFzQMGjVBL8mWWUz/yPQraShMYSzxguSnDWJ/HDh3qxoqgRMWcZBsnnoUVtmPnTjd+xAgV9r7//HO3PRByVRAwpuuWL3dfffih++SNN9xiURiwxGCZyQl+Pa8W5eBzUco+ffttzavyCdEFBXlVeOGGDxzovhw0yK1ft077kTDEPgK8suoLHq9bu9ZNmzjRTZTnXCrK7N79+/UZGdP8rlcUKCpTkXdC1TvCVXMCYztl1CgNPdq8cWOBlC/mgapTvG7ZssXNmjbNfT9unJsvc5+RkaHr81AqaDAYDMWPhCtzSs12XPhlRGjcuGqVhgXlJvAEUSUtzTU78UTXvE0bV7ls1gFRW7Zvd9OEOC8UIk1CYjSoULGi69CtmyZ1tu7SRRWE0pKkzJgFXeKxaJ7JZu7d66Z9+63mlRBrrRAlsG7Dhpo8W7NOHfUkRLpHQRvPkUwCcE5gjBnfxbNmuWkyvuTr5ATGnpAVcnbqUbVL9koyKMDMM/NNedBJo0e7Qc8/72bKeos2jCcakM9BPhPGi7qNGrnqNWvqGg6H78v69euzlAoR5slviiWY462iHFQmobpFC1dR6BS/Gx21jC+wfun3TqHRi0T5+v6zz9w3osTO4kwPURZ+FAXhiJQUV7FKlXyXQ0axIEGdeaA8NnOYG36U9cL9CS9t3LSp/h3t7zH+tPTMTLd03jxVNCjHTa4JVbPwSperXFmTz8sKjzMYDIaiBPQopxCjhFMQeJjKQjyJk8YaSh4AyXrRgBKBlYSBUDqzZq1aGs8+e/JkDalYtWhRruckeBxZrpxrf+aZWlmnS/furorcj7HKD0NKZHihmuf1FVv4m9eCNu6ZKQx+ytixOhcIsX4ucPMTF49ngTknidaX4SxM8wIvv82a4r1khScAW0WZ5hyEmd9/n6cQhOKNkEv+R73atZNCAUbIBLMmTXLDXnlFT5beJwJZrKE5SkKXKH9KpSPO8GAOPI1gzdGXHaKIYbEe8tJLbrkIi9EaOqKG3I8k6907d7pUoXeNmjd3FUR4TjRlz6/fbcK8SNweKuP13aefuiVCJ8hDo6Ldopkz3Y5Nm1ztBg3UkMB3ogHXqaImSgaFL8gzyMubjAcaBRpD03EdO+o+iQZcRcuU734nishHL77ovvn4Y/3N1YsXq+dikTwT1figc1QXo2/JTJsMBkPJApqUk4KQcGVO6RvuVx5qmRDVt//1Lzfy7bejzkmg7nv3K65QIR+F4bsRIzQhMNrExDqNGrkb77vPXdi3r0urXl3HCeEpOhaRuECoYeEwTpT/27BihQruWEcLGurlQSlZXPeTvvrKTR0zRhU+Tv4lZ+SACHAw5KYnnODOvPBC16JtW/eTKA/RJqbnBBUCpN/VZA6P5nyLo492FUQJibGIFhdgdvw5CC//9a8abx9NjDsehP6PPOIukP1SKTVVBZVEHR9vi12/Zo179z//cZ+89lrUhoWCorms1b733ON6XHWVq5ySElKy2Eus3+9EWXvr6afVelyUwOPZ7ZJLtFRwC9lHlEhNFIWPtYsyReWmb0eNch8895yb/s03qvyEg7Mpevfrp57dY5o1U0UoL2XI33++KBhP3Hmnmy3KczRgDH8le+n6P/1Jzw6JZm/AtzKECaOkDxblgGptGLnCUUMUnPOvvdZdetttrmmLFuoRiVd+bCgaQCOgWaxP1harJBl5k6HkwRpLmnMQgCfqbKKhb72lQg+WpGiBdQb3MO5cSpZGq1yQPNv+9NPd3cLUTzn5ZMe3fhnK5AYa5q7MTDcVK/9777lF06erdZ+TXAurIJCEzFxQLpIytswPIUWp1aq5FTKvWAoRqGrUq+fSCNkQFNbaioJA/6vXrq1VrbpfeaUyY5Bsc8rsEPM8edIk95wot4TV6NzlAZS0s0SwvFaE3PZduoQYVSKC59+Wnu5GDR6sCbysqeLAGb17u5sefFBDEcvLPmHVMoZUxXn7mWfciIEDsxTtIgYK8GW33+5633ijayh0nl9MBIEDIekI2etTv/vOvfPss+pxgVbkBM6luUGE9otESSgvgnteipAXxOYIPXvy1792c7PPX4kGdwjfwVjEAWrsjdzGkz1YXp5jqVfShw7NVUnnOS7q31891Xjw7IDI5Abrg8Z65BUacSDbEIYBzecrsc7yWmuJCp7bEB1iOf+Me8KfgxAONhJC66bNm7VEKYcaRSs04jmgtCmNQ3CiRaXKlZXRn3L++a5OjRqlimgjYDHWlIMc9/HHbl32ya6EMOjhdIVoJIgS0uJjwU/s1Mnd+MAD7oKePd2BI49086dNU6HAn0dBi3SffDXp9075TdYAZ2fAkJtjXZXfj/e1nx94xpMpite08ePdaBGQscZGA5QIwmWOat5cCwMcKQJuIo4Nz8+8/rB4sRv28stu1vffR6UgxQKs6/IVK7pjCGsU2kpfdgohJpTuqw8+CJ33UdRgjUP36AdhT4mA4NodO3y4lqFlPeYGPJwYEggjrVq9uq7ZvAR31gbVnghbgo9EA7530llnubann665Ann9BkrIbhl/wvuoVrVl3Tr9LCdQUQzvwnHt22uoEfcwJCeYW9+812C7rGPO3qB0MUpCZc5XyTbEJatyYC36Fktwv5xCjKCNCQkEFaxgEM+W7dppUld+UJDKRcS3oiAQloJykIwbNSewiLB0kvORW4JrLABjhzG2a93aNTz2WD0xtqjAOqD6DEoHiPXmK2mwwQltWCeCz6xvvz3kgLRowCnlVHfZKAINhCPRCAbzibdxuwjlHHi1YOrUfBkFCgsUABJf54hguEd+96CMITk2WMJZd8UFFCIqJHGo5CbZv8xjvK91+giF3ip7c8XChVGFhGEkIifhhwUL1AKLwJUboOH8Dofc4U0krDEacLo+rVyUicRcRVUw9lI0exChcM3SpSogUlwg0fadIXd4uoThjVPu+ZsyuwtFKfh6xAg9h+PD//5XCynwOvz1190kod9rhR5z3grfo6IXgl2irw3GIth4HmuRmx+j4kJChhgBv5B2Z2a6L997z73wyCNu8/r1+llRoc0pp7i7nnzStcNqlIDJfoUBxGidMDYIFuUYqRnvLf6EGOn5BVg4aFF6ckLAyidEz1t1j+/Y0V3929+6RqIcfDV4sCYlEnoESBLP9/0Fev+gQii/SflUkp/bnHqqu+buu123Xr10XSVLvC/PAuPh2Ue8/757/YkntH57fkHFrhv++EdNyq9Uvrwq5okCaARMdNaMGRrSM3bIELcney0VF1IqV3bnXnmlhr6QsPyBMHzKqxa2tGp+wXrvct557tp773Wnylyyi+KZhrF2D8hep8LcG089padLRwO8gVf8+tfu0ttvd2mVKrm80tARtjZu2+beffZZN/Tll922DRuyPsgJQjvan3GGu/nBB13XHj10DHMbR9YgSvqM6dPdwP/7P/etCICenuWG2sKPb7j/ftfz2mtdrZo1NVwq/5TPEC/wMgsNwGfw6uEZR3aBNs+fOlXD3FBy8YYx32VFacUQquXdO3d2x7Vrp4YzQnE5CJFQOu7JtXA4XhNpnRzcv99t27LFbVm7Vo03VKg0RMbPIiNxCGbthg1dWq1arpzMfWHnmnWZVDkIwG+2/SKkfiWM4zlhvhvDToeNNfBUEHcKk/WlTRNpIxYGbNn9spGXCBEjB2HMsGFq4QIkQdaUtVOzbl13hCzY/IZvkPC3Txgm9yNZmTMmSCbHK4QrHmUEBaSBvFeL9Sn3j3bcyW9AMeDkYJpPCsRiWL9xY61EcrooBpxpUbtePf0sf36l+AUCFs+CFfKNf/zDffL66wWqsd+gaVN32a9+5a6QVrNKFbcn+/14h6cRrN3PhEY8/8gjbtXixYXOXykIGjdv7vqJsIf38Q0REudNmZJvD2YswAnZ/e67z131m9+oYMFuiFcaht9wn4wRXo83nn5aD/GLBlj2L77lFneLzHdt2ed5ieIokJnCR6hqNfDJJ930ceOyPsgBKbIHrpTxI6fjaKFJjGFuM8kaxEo8buxY9/zDD+vzREpODgdz1ff3v3e9r7/e1RXaagpC4gJaRIMW0VBa8SByXgpVrPDurRX+t10EZRqldMNRuVo19XLVEl7b9PjjXcv27dXT3kT+rpGaqvf3a8S3eIanz3jWOIuGE8zxuJJzYYgMojiY//P79nWdzz3Xpcm8F5aGMw9JpyB4xr9m9Wo9wfT9//xHj8HHIoxgCfMN1dIvADiYq2pamsa+cz4CoSgIwBffequ7XASlo2WcEJTifRPGEjBsFs/Yjz/W02e1moigYqVK7mQRsElorSTKAkydRRct8MZk7tmjNc2nCJNev3Jl9idZwAJL0nKXHj1cIxiy3D+aceea8igIZcpoeURyJ3xZS6yMZ/Tp484Q5eAEIbIIFXmz7MQB44/VcocoXiPfekvnizCNggCBqM+NN2rVlnoi4Ob/jN+SATQC7JW19f5zz7kBf/mLWuxiDZj2sa1ba64B5ZJRyMIB00MJxeJHFZtoz1yJNVgXl91xh+v/6KOujtB7EK8KsVcQ5ohA/WY+FAQsqxf37+9ufuihqBQEv04InRwmSjReUkIpI4FwR3IPULI6nnaaKyv8Jq/x4/54YMeL4vGijDs5MNGU1K4pCsK1oiD0EgWhnikICQUv/CKjeEPNbpnzrevXq2KwSpQBTuteNn++W75ggdsQxvPyAka0xi1aqKJwzIknapW/Rk2bujqNG6vQiIjNb7Jm4tUIwPjQOMiRKAE83MVRsCHRwdxTXbBXv36ubp06haYLuSkICZ2kzMabO22aHnBDVRBN5hEtm9rthKlwQBCVIgh94bPcLIdcAxPnnATKzHXo2lVPScbiSqIhBJ3FW04YBKc4NxQFIVlCUaIF4417neQphHni0z3annqqu+LOO117GZumMv4ITIxfNK2FXN+sTRu16GNBgGAGLWzHCPGj5N8FojW37tTJHSPfieb+zaUdJ/du1LKlWzJnjgoanjHXPeooVQ5O793bVZc1nze7TiyoMidjOHfyZPfxK6/kqzpLOLBmcehXx27dXKrsqUQZK2gEO36DrNMJX3wRdQnL/ACloNPZZ6tF/tRzz3UHZKyojBZeaQevGgd6UW0tmvCSogSCJ/sDbxzKebzSeuaPvlFMYM6ECSpQRQPK83bu3l2NChWEXue1Xlkj/FZlof3wDOaQMCMfQomHE8UAryNhpr1uuEHnvGrlylHtBRgwguL2nTv1GfBiRXM4H+FonUQZadGunauUkhL3PLm0w8+zb8wXJ3zvSE93a0XhJFQOLxVhsxQomDp6tNIKEtLzC2QRCmxoWJLcl0MWt27apMUI8PT/mG0YKyPrtqy80h/WOIgXZYHxou2WPpOXNXfKlGLND0tUcOBvhzPP1DLanAlWWLrAHKBQJlWSMg/FwCCkcsBMkJg3Oe44tZJh8VTGfcEFGkpC2EpqjRp6nQdEn/g+LMoQ/wuuvVYr6NwqGtpZl16qzNSD36B6D5UuWMZ+gZcWeIELQYfmgdC9Q5g41llKOVYW4lQpH43Dm6qVLetayYKHqWPN9yB8qVGLFq7taae5o2rV0msj3SNSox94ELDWongErRNUYCJZkNAlFJ94IZqxAGsShkCJWKrloBwUJqyG72JRxbOzV+aaeyfCuvfr1VcsKwoQOkTIIQT7JFGOUaIooay5MmFgf6AclESIUxCsfcLtDorSEs8MgFHi5HRibWnRoo4oPtBzhPpomae/7hiZO0qL9v3d79yZffqoMeiETp303By8aNfcc487vWdPV02E92g9jjwH11KimcPq8LhGAzyn8B+MViW7Ygx5wcsC7Cca62nb5s1ujtBeShm/8vjj7qXHHnNDBgzQ07ORI/aJQFZYWoDhk1wFii9gKCV88cU//1kjKsh1waOJkkKfPN32La4g+5xwYEPeYJyKa/4S0oPgFziaJydSYh30CgKhQa06d3bnX3ONO1GIfS1RCho2baqHYaFxYY0m+RWhEy9DuzPOcB27dtWks45nnaVxXR2FGZwo38uUzUc8KgpIyCUsC/n4Dh1ck1atXPkIQkAyA0F6n4zDuOHDNRQoaOXn1Fg8NzUbN1YlDVGcEYu2QSYrysL/QYTamePHa7gYQEGAQZMnUF0YJmdPRPp+pMY99wgBxiMx/pNPNPHLA0sFIWMw/qrCgLk+0cHzMkdYA9aLQPy5KAefv/uu25pX0mUUQFghmbuhCF7ErieCwMJYMK9Y2djHa3/4Qd+PJQg36XHtta5xo0aukqx71hshRoRzkXwXj0DYxip9rNDCikLDohV0SwKIDHgBOOCOWO28zqyB9px2/vlq3MHbBb3Oz1qtLN/n3IHGrVu7o4VHcFJyB3iDKH6nXXCBaycKQw0R8OGP+aUZ7BsS5Mk/yauSEc/RSn7rnMsvdw2POiqu+XFpBTIIEgChnLyyj7Zs2eIWz5vnpn3zjfv+s8+0EVJIOC4GFvhaUYTRoGhoGXBZV8grhDGtk99bK4oIOXzbKZsr8kxF4XWVZB3S55IWx70cl75rlxqxkClKIi8r4SBzTXllDo2tIvNZ2BFjDpLKg0CnGZStshnxIHDsfQjycCgLEGIenMTWk7t3d3369XNX3nmn63vvvVp9Ag/BLQ895G74/e/d1XfdpR4HiDGJP6mpqVkVBuQeCMFBBoMFEAsc9bj9Ai8N4DlhiOR1YLEIJ3Lp27YpYcqQcWF+CjIu3JH7BqsNQfg4ORlhK7+CDH1AsaO/uF6D4HeoHIFngdKTCbkRwoBAjJVouzzr2BEj3NeDBilziBUYy4Qj4Nn0wBsQYgnynbBUNzz6aKURBBVVEdpBOBahiPEK5pHxKGlPRl7wvUtJSdGzUQjrIR8mJxAmSlghzJM5wPuQ12qFRrBnmC3+zpD1vV1oA2NTT+aVwhQoUxiWyEnL2LvX7ZDxYzWx3/heNLSDflQWxYL+YYwiTyI3oJzAt+Bf9I/vx/dslQ4w137emRfitbeL/LFKeMmcyZM1123w88+71/7+d/fOM89o5S0SkIs7dAYP/9QxYzS2/7Unn9QT20e89ZabNGqUW7x4sdsgfHw3Hgy5NriOC8K3Cwuqq0E3OcyRCA/2RmqtWvpKvH2kMue8x3fSRJn317I/CfkMBxZ3IkX8dbxiJCEcPbysMREFePgoJhG6nnvL/zE+a6XGAOgH9+F+/loadIp7hUNzW7k319EP6X+kfgBC3vks2A/Gh1Bsnh0jQlEjIT0InmDiJkfrZAN6VJQJIL623WmnuTR5Fq4j7IXQlIoyCZVk8hnoGnXruuoy8NXkGko3VpDB5iASpt8zjbVyfyyPa374IeRBYDGfcPLJjuoB1WSSQGkg3IwHFojVy5a5b4YPV2s8i5rxQKDnbxgq41JDNmp+rWt+Ky2YOVPH3CeYs0lgzlhqq8t450fMg6zsFoY+Xwj3tLFj1ZLO/VgjKAhVZO5RCIlZxkqZyPPImsUqlL5nj3p4Pn7tNbW4xupAMMIjThIBjfAZPGeJMFa6ZqVhzSeGPTz5vbBg3ZCY375zZ2Uc/NYBGW/2BqdVl3SuQU6A7p1w0klqgUqR/ZDfvVrcYG3jDaD4BKeto/RGUlQRqi+86SZ35oUXumrCoFmjea1TL/DxG+ki6LFW2Dc0BCwEKs4PIX4cDxThpRgVoHeVhR5BY6L5HcBvVZB+VRUmT9w5nqZIiitVSiiLS6WSOoS4RqHoGIoWXi5gDqErvO6RuWOvTxk92n390UeqDFCNh7UDrYHHlLQSDv3P3LVL982qJUvcIunb0rlz1bBKbhmCLN5hnqmkwAghaLPu4cfkMxJS3PqUU5RW7d6585CCM9BalIluF1+sex1PW6suXTRhm/0UftghQjYn2ne76CLXSu7J/YkcQdhmLwcPX6SIBFEFXH9St26uNX2RRiI4igalWH3kBP+vK/3Qe0s/TpQ+0GdC1TlUlzUQ3N/ISvSzq/RDD1mU+7bv2tXVECUBz0+wH9ybSBcO5SVXEu89kTHInowNoY+EUpYV+l3YFca6zsmDkJAKApuT/m3duNHNGD/+kNruTDD5BroAZPGjtzOdMEGafy7uARgK3mcag5/DNAjTwDUIIQ8pCMIYEFhhrjXr1NHBLVkSUDxgPPbLGKwUBvrdZ58pkyY+9ihZxIwNi5vcAdzx9WVc8utEZT4YywWRFATZnAVRELSKj/SLg6qYRzY2hAXrAKcJY+WlRBytiqyb2IjSxQvGjLnBbrJNNve4kSPdcFEOSMgN9/IUBowZFtxEVBBIBCRBPZYKAnQAZkAlrMaypqAbjAnMa73sDRSEwlRRK0pQdQkGkygKAmOLESdN6A1COUxRC0oIE4bmcIAlNeK7i1B9zqWXuoaNGum857RGeZ+1AX3YL8xwzfLlbtaUKUonOE15iigGM2T+SCJlHonvJokS5WG5NBKNMRpt2bBB47upS15Fml9vOYHf5dRlBKFqonBT3x6hASGtqjwXpaIJ+0KQOe/yy10zoXte8TQUP6Ctfp34kJyMPXvcSpEH5onCiPLIeiGMCEPlktmzVeAsikpphQU8ercoCngWUGrIgYAeQqvwpGdkZLgj2FMoDHJ90GZflLRe96LsAYR1qjIhu7WUvUwYd0uhT1jhUWw2rF4tF2f1hOtRBi665RZ3ds+e7lj5DrQMr+FGeZ5FM2bodR4YhKk+yZ7iOoyYJ7Rrp3RlqcwZ4X5ekUOZwOhz7lVXuXYilNMHzp0gf5W5XSTyieer9IN815433ODOEQWBQitcf7xcv3fvXqUdwbWAEkSodM/rrnPtRcinH62llRE6wAGK0JPgMzaX+5x39dWqfHDfZtLoP6Hy5M1qLpPQh8KCOyRdkjKAeNKC8NWKeDfS0PHoLAzP0P1rOPx3wy0A3J+F4pl/pN9IRvCcaMPUaPbhOr6yDUIj5UPXCdMk/IoxjQewuA9Iv7CWcAorwgQxxeRKQDQIhyJWE+WmJC0oBQXPR78Z701C/McJs/roxRdVGSrIeQe5AdctggyEK9FAn2Pdb7xQMDO8Zt6wAKWgzC8CIG7keAWuaRQcmEsk2hePwDCAgeDcK65wN95/vx5sCNNHSOB8jpseeMBdfscd7uimTfN8Js/0duze7WZPmOA+e+cd9/Y//qGlVDmxFoEPjxOJ+VTBg8kTO04uE8aLMUOH6mF3nJkw6IUX3DcjRrjVIphwcnNu/IB+0cj76CLKNudikAx9iTzHhTffrGGuN953n+t7zz2ulQhI3CteaGlpAWMOpUBAxvDC+O+Ct23b5haLYE2+4ycDB2oyMGU58dQiCCITJAoQcFESCId651//0nAo1vPoIUPczIkT3QpRIrYKT9z74486Hn4s2De5re+CAnpEKBEW8QZCT+uJ8FtfaGjdhg1d9Tp1Dg8bErpFqA4Gyvq1a7t6cm09ubaONAT8cJkQWoeVvkH2dVxfnwgSeY8w0SCw3CMnUOVQ7yt9qisNgRyafkjYkPwO38dQXI8m13H/BtIIOeJeh0CuJzSIe/Fs2g/pA7mQ3OeQfmc/IxU1GQu9t3yP8eEARRS5SCFMsUbR/0IxgxJ1uPbzCq3wxDo3IBBTQ917DwAKA8Iwm6woNku8AqLJWOBN2SnEEIGLTYeQxIIHeHSwSKSLcMrYlOT48NvML+UmUeaYL6x0hJ8RVwxxwaIC0+fzxBN7s+YEUMZz5Jtvug//9z89hCmWngMPrLSE1KQIsfXCcLyDPkJ0sTbTYgniXfE8cZgV4+HHBHYDg4GA5wck43PPaCvcFAZYspQhFQODiQU8HeG1iszncSeeqEnIhBMhWBOKQ2GJWjJ20exjBB4spuNHjlSlgFOt8URT6Qpan1tYCJ9hJCIhFE8CZ6u8889/6j2wLPP7OY1q8Dmw0h7TpImGSfTu10/PbcCy2LlHD9dAhAsEMsC1/nuGooUfa+aPhgSB5RpPwSChrS88+qh79W9/c5++/baeZUEoC/wlt/USz2AdE35EBMa3n36qZ+W88PDD7nVRGKh+t2TWLJcu65wxYV37dVgU69GPO78TbCGhOTjG2X8jgPvrdM/JtXxy2Gxkv++fI3jvw64V6LXyWfi1INL10NHgtSDimuA9aYf1Q76vV0d4xvB+0Pz6LA4U1+8UG7CcEv6CRo9Yn7288g0sVtQVhgiEKxtovIdph0kOFiaJVljV8BIQD1xXBEbiftFoAZ4F8kJ27d5dJEQkP+D3EZPpK/F9AEsEVgYOlUFrRxjAzco1ieTGZ+UhYBDvPmfaND0okIY1NNaeA4AFBkEYa0Y5WfeJYtX05BarDRaqWAGCzhkCVEerGqZ4sO4IfSHHKdw6lRNIQiMu9drf/c51v+IK9UAUJVBGSNqDjgVYUtwBIZl1jv3woAgza9atczNEaJkm6xwLP2Fj+ioNr9kU2QsLFy1yO3buVJc5qhavQVrE3+RScRYBJ7dSChIaEH5uRbTAM0n4EV6I6aJkULqS3wj+JrST56Cxd9aJIjJLhLIp0n/Ok0Gp988yQ55j0qRJbp48B5Vn/F4Pfw5DbMD4+rXCOBNesVZ4/mSZl0/eekuNLoNffFG9Bl8PHuwWyBqDxxUFnS1JYCQjFJNQKdby0FdeUa8CZVm/lj2yQNZrenq6Ktd+rNifsVqT7At4MDJbsKnCLvs1HCg3fHbI9QcORDYMy5zymQ8j900L0ASFcgH/1/vK9aHreJX/8/4hQrzA9yPYd+QODNWRoPfev/+X+2a/F0mh4Ln1evk72PhecfHgpJNySbyhmg7xgFiyWdD5WcReS9uMS1EIvybEBSYPjY4DbAi34N3DpzU5wXPiOfExlghdDY85RkMsiJ1FaGIToUDs3Lz5MCZZnPC/zSmsxBf6Mp/eZddA+o3rEnAIHpbD3XJtSfY5Wvj1STWVWSJIDBNCTlgRMYxFBeJD8RIRa51IYM0yn1qQIHu+YwGS+girwwsVtPQCCDdegAYoD2lpWW/mgnKiRJzQsaOGmdz6wAPusl/9ShOIy8fY4xEE/UJB5pC0eKRfjCVrHEa4bfdut2zFCk0YJgkUweXtf/7TvfyXv7jn7r/fPXfffe5/WD2ffNINfuEFN+KNN9x4BJp589xGEXr2iRAAk6P5++7KyHALZ8xw86dOzWL6MQCeVQT8jaLE/CT8Ivh7rImdQjNXymeEKCFoEpry7rPPupd4Dpn3f//pT+5/Dz7oXv1//8998NxzbqQ8xzeffOLmTp/u1gnNJSHWP4ehcGAM2bde6doja2AL3mTh9czPlx9+qOcI4C1gLgg5I0EdYbA0gPy8eZMnq1eaUCpC6Ya++qr7duRIt2DOHLdWlGLWMzuHcUTGYp17GliagDyIsdjvTRpjkVNIaxmMy2XLHnI93/ceingD/UtcILhH0Ly2i4CKRYkawAVRELgeBWOuEPzwSiRY3ajoQtImiEcGG2swHhADhGlfv1sP8REhA2GD8UCIRCMnZIcwI75TkotL+yxMlTAinyiUKnNGshGhMsQfAg5R45j7ndu363do8QrGk/WZKcrBhFGjlHmNGTIkK7mpCMF4cXI1HhiEtkQB7Jz5RJCv3bChJrfGAv4cAUKJ1KIjNIhDx9T6JP9nnIgXRYnOC+wbzmEhIa12uXKafEfyM0p3UQGFCe8fCbPxJvIE9yChc2OHDnVviIDy0p//rGEeKAnUlZ89caKG+HCCPlVjqFJGuA/hH3pY1KOPqhBOUqE/KMo39rqWZBZBKJbAE4Eg6Q+gY6/CHzaJYsB5PW8+9ZQbIM/x4X//q94LkqJ5DkI88GhgkOIMGMI9eA6uR4EY9PzzeiI6+56x4d6GwoExZCwJoSEJnfNiiMVnvD8SRZNcA+ZEDzYsJYpBOLDGI0uhLHDy8xusx8cecx+I8kS1JhKdoX+s89K6JjGMauPv7IbSRBjnYSBcSGguHnl/ra5DryDEoZKQ2PMqAxtJQEcgnDZmjJsiQtQOERBx9EeYrsPAdSz2dULQ0ZZhPOFgCgmvwRpdWsAz4zDDnb5t40Z9D+FHk2tEGCIkgnALlDXKoG6R8StpxYmFjUID08bzATjMDQ9CDek7CgJx6biK6TNuY54z/rZoFliXEJ7NQrC/FqVg8IABevhbXgcuFRYQLqp2ccI11YtiY28tHvg1WBWBXQRi1mss5teX4/OH1HDOxg/z57udst64fzn5PdYZdCIvkOhPWbw0WZOk/lOFjQMcfV5PrEFuBLX1a0n/ojknoLihtObgQTdnyhT1jA156SUV3mZ+951WM4H+UFQg3PIPzce7iQeTstckXH78yivufVGiqTSzQ+aI9cA+4lruAWOOJfwZOVia+Z39opgslr6gqODdGPnWW27auHEayoHXEgUl/DmgR6wnngPFAS8CidOEuuB52CL7n3sb8g/WFnOzecMGN1kUsWHvvKNx96yRoS+/rKE1zM/qpUtjrjwmMjC0sV6pDkQ5V9YjYVeMHevyS1HMORwuc3fWeVTxykNjDgxC2UZIPCp4JlE4eSXcOlLYELII4Vxcs5Mm/w/RswjXlzQSUkFgGFmEMOBIB1JABBD6qAf/vSgKO4RwcwVKAkIWf/N9Xr3gxWfcd40woLGy4LFSkXQbDgQmLJG4iUoDGCcasbUwYOp3A6ynCErlZeyJx+ZkalxlqkSI0MqJy6AkiIWfW/qLpRCBAM9PlbQ0V0EEMGKasSr7WO81whAo/wZKor+5gf54gWCTPM84ERggyhO/+OLQAwKLCORscJJ1QxEqy8ahQBkN2KkoCIQFHRnJspMPsMY5qIbyvpQIxXuAQMF8EI7IXBEeREgTcf65AUtS4+bNNVSPM1qIXeW03aPk/ySFF4VFidAn+l6RJGX5fzyxJMaO8BzG8Yv33tMDp6gQg5evIMCbiSUe4Y9DrCjTzFpQa50AwSc3cF3IQhjFXHA/rK5cy+9sEJry1YcfqqIzedQoNVgUBOtXrFAL7mDZ9+QscMCV52GG6MBY0ZgfaD0WcMKISFJHAV0wffphh2kaIgPlFfkIDzbjN+LNNzVkD0EXlJZ1iQJAVUdKio+T9YTnj0apcbxS4Yfj/SxrD6/UpK++0uvGSxuLF3HCBKUNkRSKkgZ0JuHgFQSswJSLItwlEogJJWZ1gizmbTt3KgPigX3jHsG/18rCHzV4sGrI1LyOBCzm5CBQ5pB+xN+UxhaMCy1DtGQOW/HJWSgIWElhhIRcIDQhhGNFoxYxWjLCJN8tCfC79IUNfFAEA0I56jVqFKpmg4XWKzUIJOQp+HUVT/Brc/v27VpeEWED4pOXcBMLMDbtTj9dD3dBgE3E9U5/WYcosYRJFbZKEGu9sSgamrAt/88QJY2Dh6ibzxpirsrLPiCkiVK6uQElgDM+2Et8j/AkaBQhQJzXgTchlqDuPkpSfVES+L14m0ueHUPEvClTVDGgtGhhmSYCIQwcAR0BUA1BP/2k4ZCc0O5BEjtV2TAaUOIQJQrljTrnTaVRjIH38PhgXGCOKKkYBIYp+ouCwLPgVfpehAC8k4V+Drn3kjlzNImUMxi4f7zRqngGo09D2VMenpoaStQ3FAysSegpvJW9oKWTBfFGV4oKPD/hyZ+/8457+fHH3WtPPBFq5EFR9TEIaA60CMWKErmv/v3v+j0UVJRWUxBiBBg+Ha8migGWOoT1SMDyBEFVV7UoCt+NHu2WiQa3WYRG4lKJ6dwgTH3hvHlutGh9H8p1n4hyMF8YVE6lIiEsWFWrCZHxRCfZwVjjGcCSRXY+giNEAe8Nn1WvXl0ZJwmXMF8qP2FloFpISS0w1ghuYmIoERIQ1ggxoe8IYjWEyWNNhZnj8aDPe0U4USbCDeIAsC4a1Uzwag1/9VUVnoqijGk4YKSEFnFSZXMRkBhPWqKB+UQMJKSG8rY+d6ig0MpdImRXyK5QRKUz8pWoK06IEb+Fp4X1Vi2PJGUEUA3dEvrFmvS0BM8ouTKs11iC+5I70VAE3XicT8QLqglxeNE6YbyxAsYK5ojSpKrAydyx9zt066bnuJxzxRV6BsE199yjZxDQrvntb93Vd9/trr7rLnc1f0vjPT6j2hSvnLtw/rXXupPPOUdPN+UQI9YXe2efMHsOlSSvIFbA4KGn9Aodhq6WFG1NVLC/oP8o5szZ5bffrudn9Lz+elUAY10KORnB+qa0OXzhuj/8wfW9917X4+qr9T1f2rk0yEQAgR4vPgo74VcUCqFRHlbln4ABAnA98gieTX8d+5kCB+zteERC0xgYCtY3rHoIepFAeAkJR2899ZR74+mn3SdvvKGJnViUcJPhMcDLQO1fNDuO1M8J/AbJgygI1IMvDWBUWSTExSJEU6ILawEWVBJuIAZVK1VSizxKAyBplgPIsNwX9wKjvzQELkKMfJlaCBshRoA+p0lf8T5hVWWNsKG5HqEp8koqXvhx3y5KLnW4OR15zqRJ+llxgNK11GjHg1AtO9Y+UQk/fa9WtaomAJMrg5BQUBD+w4mfKG7c18eKo0DTdsta4+5qWRMlISePBX1A0eC03HKyj7iX79WR8hn9RIiNFaBd7FHOAaktigdzGW/zyZpnr6JocUBZrEDCIIYdxgC/G3SAdX2ZCIgcVNbvvvvc9X/8o7teBJ5rReBBMbj81792l952W9ZhbP37u0vkb95DUeAahKMb5Dv9/vQn/R7vczYD4WL8zh6sgTKP4V6GwgABA68KQkk80KhEBHMDL+C03rNlvq5D2ZOGsuhLIXMNSmSsihokMlB2oWHwe07+RTGg4hp7hrV/4Y03upPOOkurGeKZMSQXilt+ixk8g4PpwWgjbWY2uvyjf2Mlnvz116ogvPuvf7mX//pX9+rjj6tS8MW77+rBJz6GDuat3w0D8eu4/jnuv7SBsUH7RSvGsokrHpcic4CwBAFR4UuEHRQEKhkRBlNSCwwFAWbqz0AgLICmQgj/F+FNY7+zw9NIfqTfJen18KCPtL0y1lQ1Gfbyy+rVKi5gSWvVubMeOc+pkEHrdiKC+Sa0hBAzLPYFLXlaTgRNLI1Y/lnzjAvWXCzFeCsJMSKkDVQUZgltIhQlEnif8BWEddYb48uc+1fCWWixAtY9vAeN5J6wcX4nXufUh+rEApx+2vbUU12HM8/UMcD3Rogo1n6syCeffbYKPvVq13apsu6rCU2jVfVN6Jm27P/7z1Ol1bJg2hkAAEHmSURBVKlVSy2nHbp2daf06OHan3GG5rqQ/P2zNE5sP/WCC1yjZs1CfKiwwENbWqvqxArst/IyHykyrzVlHhvL/EAbvDLPOSGcuN+6SxflGaUVjAPhdWf06eOu+/3v3R0iL/Ha/fLL3Yknn+zqyp6pIuNXQeQlvKaxWeGGeEJCKwgwaNyFjWDYslAjAWvBcR06aHgBViTiQckvmDtpktbBJmkE5QGhl+uaCVHPqUIRDIbfqiQMpugjwOMHjPP2rVs1BwHmnSaEgdKmKANe0IDpYvGEqKBIeLdZcRMNL2TtzsjQiiI+HIeDvvD8ANhrZREG+L8X4DavX68lCrke4a8kwe+zMRfOnKnxiZRwLOhBTgUBgukp55/vjhXhh4PRChLQxDzwDPHCNFjDeBsR4lAMg0AwQBBAoCd3AOU31IS+eIW4uQiVWOCry1pnjaXL+ibBHeWShDRCWfC0AbwA0J5IZyFggMCboaFK2XuIw722YznPzi1hbbKfcvRAyPfIwaLPXOv76v8OT5BmnSPIcr3fs/GKnAw00YKcNAR3Dp276je/cVf++tcqwPM+axmvIV6xGjKPNeS1kvweICAA2sDY8A6Nvehb1lW/8B6AspUm/KKW8Baqo1XK5h0oCfCcS/r3d1fddZeelMzaY24KA+Ydq66h4GCO2WVQVDLqULjwMvl8BAyBnbt3d1fLurlS1g8hNJxNghEs2aFnvIhSAP3HU8DzX3bbba5Xv36uW69erq3QvwZCK8lJYwyJsmcM2Q/xTFMMBUPCUhrP5KqLoIrb38e/BYEVClchQv2ZF13kLujb13U66yy16MBcNeFQPuty3nlKBCAKMFAVfCNYsLA8Ynminn5psOF4Fg0hwBLvDxzTsZMGGCUVuIU54kHATUt4AJZVcgD4rDiFRH6LPtFX31+sd2kydxqKJv/1fcK6iGsUYQTFkTKKlCEryU3hf3uTjPe4YcM0wb44cg48EM7wHrQ//XStqHNoFGX0oBoNjbkozvnPCazhiqIUUp4UIT9oUMBwgADQ/cor3flCB3j17VwRMs+5/HIVNntcc40mOvNNxoVzVqhgRCgd9CJd1rsvj6jrS5SDSAoCQj/GCBQxruOU4EXTp2ute8JrGLOqQs/I6yFXJhzQOs5KOOeyy5RunXfVVdq/86S/9LHNqaeqMuThw5lay7xWk2fNUkGSDwg30Hqs9oQH3fzggxoKgcUTOl9O5pzxZv4QBRlnhJtMGf9MmcN02ftbMzL0gDUOg1q9ebNbJftQG0aPLVvcepmfTbt2aWW8DNmXmT/+qEKS3ydBhYKk55O6dXNXiKB566OPau4C+Q4nyjxAi3IyahmKD6wBKpHpqbrZnhmUBYoHsPevu/ded+MDD7gr7rzTnS37jdA09iUKeE6HYSUaMOqxHr3Hi7Ahwud4bkLsCCGqVTcrLJG1DjcyhSB3IEMScs2YYhiA3iM/RjwfIY6R+ApCtWquyfHHq2s3ktUJqx5MHKG2z803uzufeML96m9/c3f89a/a7vz7392v5f/nCqNl8vAuEJMeBB4FNhGWxxZt2rhUYfClYYMwmjwj40EVI1/BCAJZRxqLB5LKWCAIETLh4/wJtcCaymeHz0rRQfskBB+PAOcxAKrBsFkRzPwz0VBmqL6EwIXXg2pGPCvXFGefgyBQLlP6QHL9JFEOdki/ihOcFQFzJBTFz29BQK4KHhwqx5TkeHrwHDwPuRUoAwiMHgj3GA1gjH1/9St3pQgDwXbVb3+rlrTzhEagBPMs+w8c0IO61i5fnnUTweY1a9SbwNrit6BJ7JVwkJuAhZtqOdyLahec4Er5O8LcWL/YofGOkicTLM0KjYJhXy39ufbuu90Vd9zhLqfP8v++0leSbVGC8GB44FUgXIK+cyf2ZLKBsep2ySVZsdHZSgHGnBqiNFSUsUAUZ0RoiHU67iIQrpM9TyIxh0FNHj1azxogpI8a7xxU5quSDJTGCc4fPv+8+/Stt/ScHCqSkGS4fP589QCxxrxywP35zQrCkwhNOkrmukv37u4qmaP+Dz+sOQ0IDaYkxAFkv2nzkL8R8AidqSG8X5Ny+/TRJPXb//IXd+P996tSjkcxr1LG8Q5CpjVhW5TY2+TZNGn72ms16b6B0ErWLmuYfcP69i0wWoYIwEN80S23uP6PPOLuEPny9sceU17CGTeJlAz/CxdJINBphhj3rhLibI2fTdvl3HMPCRFC4IOAw4AJ0zipc2fXQ67rff31rvcNN7gewkjaduqkdWhnfvtt1umAgRKSaH0wGzwQuIe5B5uD36YPCTmAUYKx5Vk5D2Kbt8YLNMSoVi392xOMSiJ8Y40nrAKgHOBF2C3jXxJ2lgz5fX9wFa5hGnGngGdCSCKBEEERTwJzTkIzCYAlRfz8eHOCLAIIZRKLGyhLKNOEYAHmNr9gTyD0kjdBAi8Cb9bIlywYWxKCYX7tzzwzJHijxOBtIsmuhShGJ8ma6CCtvbR2/N2ihf7dXITQGnIN9YtYLwiWJON7cA/WHGAMNDwpLKSEXCk8B6y7ahUq6PjuFGV6wbRpmm+iJ/HKvdkzWpq1VatQuVMslngBqJzTrXdv10oU8lZyrzai3NDnE+UVBR2lEsOIB/HUnc4+21WWuS2ptV1UgN6gMCFwX3rrrUrbO4gCWL9uXRVseF7mgvXHIUYrhSZNmTjRfUFVsNde0wp3g/77Xz2tmL85M4H3Pxk4UPPVRmY3ar3re/IZB7ANGTDADXrhBf0e55LwvZHvvefGilI/X9Y8HkC4CPPo+5AmwuRxspbOlLm76KabtAoSHh+8Hob4AQYDQgYz5RVTISpcHVHqTyQeX4TpC2T/afgNCvntt6vy0EyUCG8ci2egkKIUEG544c03q2cEowLGETySHUVpbSzKbCWhTaxfCyHKP/BQ9xTZkvHtLmN6uvCas2TP9+nXT0MNW518shCkeOCIeSOh5FuG1FuC9ggTXS2C60QR6hH++QwXIBUnsKD5eEKAksCJlB+/+qpbsGCBEm1KpKZKY+HPnDzZDROiP0MYdBAIDO1EmOidnakPIx87bJib9M03bq0wYfpAX+hTYkx3/sCzIdxR6xdhH6CMEZLhyzxCNGiIWuQl+ARQKgItnj1bhRXuU1zjw+/gKiavxFtz6RNWW2+H5T0EMzwIR4lQ5a1AeBCoR7w3uxJNcYJ+85vpwph8+bPiOAgtHMRn0wr6/DwH44yQy36iWhgKJuuouMc0HOx15p3Eu5NEYMZLAih/SZGCUR9+6OaKwL9R6MXazMxQWyf/p/H+VsLndu7UMnWEBeF58tAcBGmEDDEOrC8E2KDFqKrsHZKFyXXgXUJUyINi7ZG3wym7hLnRT3IfmguzoZwwoOwsJRmxREO7KIy3Rb6/Xvq1Qfq5WBSUUYMGuSmjR2uCPuAeKEP8Jh7WgoaMxRsQdAgHpaoKoTvE+ePK9xW3aAg47CfCghDaOVGZ03Lf+89/sopU/O1v7gNRDlAEOJjNewWWL1zoNoqSDu1iHGlUqEIBxGO0SOaeMR49eLCejoxy8NY//uFeeuwx9/qTT2pVPE6cJXdoOV4lWV/7ZE2w/mjwiyZCd1D0qICE4EDyfE75JoaSBWuJsBqEZeaPXJN2IuRdKEreTfffr6FsKKcoCniFyGci3C1eckWgP9AheF2nbAWHZGOs25TxRWFt0rSp0iOUAVMICg5K7hOmhRfmGOEznInjA4QbimJG2FrXiy9Wuhwp4iXeEB8rOErQWYjrHiH6cyZO1ApEL/75z2rxmS5CO0IslrmuwjSwggaB5f+7zz5zY4cOdTuEiXMvFAUI/mdvv61KBgm4QXAvMvjZ7NSuRYgYPnCgHm6B1Wje1Kl6ngL3SaiBjBIsX8aEcCEvCDGuWOMrysLncy9sq9JVI+swMgRMYrERfLCo8llxbQXmgZh9fttbdwl/gvnSV0/06DOnySKo+fwVnpEQs127dul9inP78lusbY60J3meUJP8AoZEKFxQOc4vCltBhm/y69wDbxz7EmGa8zN4vpKEn/8UIcxUrkHpR9kFKIajhwxxIxAWRfD7QpSFL95/Xxun2CLwUR6Zw+o+lmsQChEUg2NFGB5C5K70dGWwVDKinC4eKg+UaAwY1eSVOd8pwid0BGV2l9CltaIkoLBw16rVqum5CxQAYJ1iADldmHnt7O+SJD3zu+9UsflU+oiwSn9Z+wBvBfkIhBdVyw6vO5TCJS5IACYB+Zq773ZdRNmrLeOMxwCwdxn/TbKXpgldJyzoxUcf1cOJMBJ9L3yAuuXrV67U6myUVtV1H0b/cwPzznf4Lsow88dZGPAITk/mlF5+87X/9//cV6K0LZs/32Vm5xLRS/pYVeanhSiAfW64QQW203r2PGStGOIDnm4ckPneL/PO/CFMV5H1hmeBk+bJASJun7BlyuAScYAhoqRLf1KcoJ0ozlizb5P1SC4MifNU7zq6SRNXXfqHWgptZs/sZy/IM/5C1QzRAr6Ld/hEWQ+NGjRQQxkUhXH1MlJtoeWsF8IfOTcq3pEQci2Ll22GZY5DzWCEuHdHvvmmmzp6tCaX4prnTAMsccTUMUnhE0AICTGmo4XJb4MZr1vnvhSGOm748FBogAdWO2ojM5lzJkzQEzGJaed3sIpidRosjOezd991y5Yu1e/Qx4KLZnEMIRgwLmKYGQ8sdyoEZn2q4G9Cuwj1osY08dVKVIV5Fiex4bdg3oSP4DnA6opARkgUG9VDN6wQeJKv2KxUjCGkA28TFtwsUaN4wTpHwCR0Jb914FGAqMCFpThSwn602C1CLnuBEquMZX7HwQtnWNLxHPAsevCgKPUlrSAAngkrekNZn2eIsE3ZUoCgt3TOHPfle++5wS+9pAoAseg0/h4q7w2R9hF/i5AJzUCZC4IcHQTFnfLsrK+Ksr4IxwsaK1hnzFEVYcxcs2PTJlUQSHBGQIW+MP70sbwofOQwIOBTs51k6YayRhnH3TI/jCvGEfpHv6CL8ydPDuUKEUqAgYOD7nhufi/Rgbev87nnaohHz+uuc21QtrDWymesPbwGy5cvd2NkfggDGszhlzJGGIZQ6DAaZMj8FEYJzg2s862yLih9iwcNjwXzM+h//1Plc4bM2Q7ZY/RXBU1ZI01kjs8SgZIwKUKOYnn+haHwYJ7gd3iUMCR+PWKEmyYK5iZR5NlTaSIYHit8pIMoe1T66SUKH5V/yAtiTlH8mgofwtBYHMCYgGHgAtkfJMiTo3SRKAjkUJ0q7x8v66ue9AXpCC6zfO1a982YMe4bkXEwhPoQR0P+QDGI2sJXKCwBLYKGe5mDdeL/T04Y64ECOvGOIxvcdttfsv92LYT4npAdbhEvzMQLFTvS0zWR7HNh4MNff13zBSD0QVCGEwvd8SLEYkldI8zA18H3wEqHMNVKmO422fCfcHJyhMPRqORCVRCs4fwevx0Ev01uAyEB+/fv1/jDSiJEV5DrQdGwn+IFRIJFv0eEZhYzwj9VHEi0Sc0WQtkIep20MvLsuP5TRRinshTx0whDNWVs2Bi5jYl+X9oCYeIQYR9DjXuU38XaWz2PCix8X0dflAMEPtYC1V4QKJrIhvReD36LxrXlIJSyVhDiWoqigGWZk2ZT5HfZA8U1j/SrjAiIs2SdfT1o0CGhK3mB2HTCSKjChXKwGit0AcOT8L6QXHuMMLs0Wc/MbX5oASRvlyhY02A4n3yiCjseJ6xYaTJ/8RDiwvNUkjWSIusSJQaLO+OFRZhQkg2rV7tNtDVrtHEYGu/xLJzvgRKAIhkJCOXQFsIMsMytE4Vv9oQJeg/oDkpJVxEGyT8g7GTe9Oka3uKVDdY7NcbryRqkxGwZ6ScVwgh1RJFlzWLFXDR3rsbEE1JEEQb6Ca3zp3cSUkD4zfkicB4lSgW263inSVhl02VcCd/h5GMElSDwBBIicWn//mqhrRnIgzogY7JVaAaheZw6jrI0XtYfYY4+3KokwH5ibujHMlFAWW+ctVJe6E65lBSll/S/gsxz3SZNQmfJcEI3eVzhigx0qqPQwhZCz/hefvam4XBg5d0t9Aplm0NS8XwjyFPmk1hyytV6BWElRsgPP1QDI4omlY/wKvwoc3hA5oxX9mcVocENZC6bd+jgjpeGMFizTh09MV0PF5XvYHSj+lksQNgvBk1KeeNZg9+RN0k4C88BX6st6wb+Bx/eLb+9XejdhmwDDsURMJSydyjmwUGQlYQOeeG2JMB4s/Ix/mKgDeZ6IZNw0jz87igRthlFrkVm4NpwWQ0vMWE/x2YbSvx8/iB0E1kDudHvM2g0Mg60tnK2Qsf1GSJ/Mj7Q8pyqCrKX8SAQ6thIeGi4zON/FwMB4ancL6fy5TwjhTPaiPzSKNtgUFR7nX5Be9fu2+emCM2hqpcHclLcgo6z4bZlx/6/8dRT6kJfLYsGATAcTPL08eM14Q/BsINMFJsniEoy6TDxirKhEGQbiCCLgBgE5xxQN5vr2DyESEQCG5xKJiSxvfPMM+pZyMjM1D7T90QHC5IFjWUaQQOrHXGWtYUQ+Y3mhW3+z3NDVCm9SOITRIoqQdyHa4t6TLg/v8ViZ5NiOendr596k6oIwQPhfeawHBK2sPSQa4JwV1XWSHBjFzX8uKAEE4cOwcoPqOLFc5KIirJamDMT2EMLpk7VWGwI76G7J3cwpqwXQos4vZzSsYBn4r09smf5vKjXQTRgnSBssZ4RyA9BgECGIO8pE4n0WQAIGAjq0AaeE4ZDMjyCAfTkGNlL3sOzVYgxFjsszh4wOazPVIAC5CygHJAEifIF1Vu7cqWGQ40TQRiPTyQgKJxz6aWugfwmz1qc67koAJM/TZg8iaGniJKQJmPIWgKs0xWLFikd5kT8j197Tc+5wRiUn7ChogRVvdgHKC1vPf208ospokTvlPnzcwMtOlaESay9F99yi3o/DfEB9jJ7mtw2BDtCDQc++aTmspDHQvgyBklER2gmZVKqyXxyZgAeQPgnFYJu+/OftSoagnv4eSwFAbQFr36v665zNz34oFYiukL4HvLLMS1buprCyxBzoR08w86MDDdPlCE8W4TcvfzYY27wCy+oUs765MBH6Fw80OhEAwoj9NhXQgwH78Ej4RGEPxZn+fKCIm49CBB/2moRLEYJM6S0HKUf/WnHOUEZpixwLKqElWBd84IKISdk6l9w/fVq4cYiBePhO1gHmTA0t44iMJLIg+WJzYP26jXMSGDC2Vwwd2IOCVWpmpJSohp4YeCJ4frVq93CWbNUYCXshmovWLYR9laJkLJGxmxtdlstjZKBxM4znlSxYTyoFc91eCEID6C2fqSRZOPwuwsK4EHwGw9FcqkIXCtlLugngjJzQ8LhaukvfQzvM68kVHOoG/3GkrtchA3KFnJgDp6Tok4mou9g27ZtqmQStx8tKO+IS/siYUAcskWsPFaXwghG7DEEGlzV3L+y7AnAvIXPHSPDPkXFhjGulrH+4oMP3GjpB8wUcFo11XcaNmumHrZ4ENnoAwotXqbdMvcrZN34Q84Kgyqyxin3i9WwSrlybqfcm2pUP8ydq9WEzpN5qidCA7+9WBQBBA0EDrwXgDwS4oYpp1xX6NXP8v8UWYMku4FNsq6JcYfBE44UCYT3QePOuvhiDWXKzesWTzjEgzBnjq5BAI1GoCIRlHNseCbA2tsm+5RQHr/myMnAu+vHM96A8EAYIfyC/QFdpbQwxir2D7SmlvAlwjiFGSk9JbTFwzwIsQVjHo0HAQq4aeNGtU4TqgavYB5R8OGH67ILeZDLhIWYlVtW7oPVvrK0mjLH9evXdw1l3vASYSygEW5C+C5eI/ViRjB8hgO5BhpDNZxTpZ94JU8VhYCQaKpk1SfvSWgGz0aw4Saha0sXL9ZiLBO/+EKT8b+X1+ljx2bl3BHSKLyDtYVhlbKueNBj498oGKB28JpE8iBwB+gOYavQ/7IyBx7cg0bI9TShV4S6I2vkJFfGiwchLhUENiNtp0zKl8IMPxowQDdvbkK6By52Ni8ElooCTBiLhnwENhIxnjBQFgIMiFh1ypdi9UOQRCDCgkNyICESVL7wbvvcwAaDQCCY1pHv6qTKJOfd4/iCX8iMDaFXhDFM+PxztcjNEuZLY5OQJD5XGq+H/C2fcQ0lGxF0CTXhtFmspoTuUD4zEglkvvndBQVQEPguGx7L6vgRIzSZlAois6U/s779VhMH6Rd9jNRnngfBAkGD3yaxkTjuJi1bqgUXpl2U80j/uT/x6DOkv8SRRwNyPmBklEtsKcxmnjCrb4YPDynEBQUEEOFlryiEVYR5VRaG40Swp7Y+gi1j7Rt9h1bsESa7XhjmV0L4Pn377VCiLIABtj31VCWcJIbHi1CjhFH2fwVhBNAMmH1hrTrQE6ojYdVLlfnZIzQL48NSURDayRhg1aeEIGMwRfYHIUIIGh4oduwVPFlNZU4982Oct0sfsVSSF0FoQCQQEnmW/MYFQufw3oF4Ge+8EFQQ8NpCU1HQNaxIlAMEAvIyeB7GZJMo9hO/+soNJydk2DAd50QBigJ0EUWBvIWqsseqiLJaVgRFni9V6A58BJ5HeJvPkTMFIbbIl4Ig+xQ+6OP0PVBIUdZ9ZbM12XlEzOsBWa8HZU5pKPv8HjyFikItRD4hP46QHgwVRDIgr6icIw2LNEBYxMjCAa0Inh1FESBM8dwrr8zygAqtqSdyC2FBrAeCH3fJ+tos/VoudHiG8LNvhC9SbAH+iABN2JvPVfIgLJLQap7bFIT8KwgA4xoyS12UP5EzCRNlTuCbCN4r5HnIlSV3Nrf7mIKQC9hEmbJpEdpI7GJTRqMceKCJYz3mxEoEfmKGiYXHe8Dm577E6LKpESI51AKrP5ueGDI2H5r1iNdfD1lBowEbGosPv0HoEqf3sjASkYiXFcKIwI3AyXh5ZhZNw2vDxkZIpBFDzYmiLHgEmEjjAQFmoS4ogIIA+O4+WeCElxF+Qf39dTK/UfVbrqHPhK6RU0I5W9z7Hc88s1hqx3tiuEkI1QwRGrFQRQPCSAj7gqBVFYIyT9YsFVrC824KAgQYFGY8QFjWqYgDk6IyD/vTzxfzgSWEnKBP331XBV5CZIIWXMp9cjjZMbLPKgsBjqf9wDNQtvBIEeZZC1gAC2N9xhIIwyfELU3Ga7cwAcoEE3veQdbTyaIkAIwf4z75xI0fOTJkKQf620Lr1JLXqpW+Rx/xDk0SpvLRCy9oiEAkSyPeB3JoqFjC7xwhey2RvJhBBYEwNxTzNqIoXXL77e7Us89WTwr7hP2yXvbKlyLwaDiR0HBCIxIN8DTvkcVLgEebPIRy8twAQbJWo0bq3UToRPigUhyhhKYgxAYFUhDmzz9EQVDIXPIeUQfQECpawYsofAAdRRgk74R7Y1fmdyvK/sR4UksESYxR5Pbxmyj2KAuEiyIoNha+2UmEYQoVkBd5ugi7XIuSUV3oKdW7uB97I0P6gOzCHiJXAm8jRk4q48HjtEJaDvQNBYFwS1MQCq4gAPY0OanIn1VlHqHB0DbKp6OgMScoaLkhXhQE1n3cgcVO/OjEL79URpEf5QDAZNnwWK8hun3vuUdjV7G4okXjYmMxYZn5QoSab2XSsPrdcO+9WmccgsxvrwhYQaMFghWbc6YwrYOyIFiIiQZGG0HnaFmglFUk/hlrCMQFJhVN41oIJjHXbORjRchH2C8KgYX+snlq1Kql8doIYrhhURQJi4rUv0iN6yEmVMHCSsPf/v7FAdYOIQfRAMZCH1FiiF1WkiX7JL97JTeQsIv3aKgIYZT15VAoDoMaLe+N+eILN0oYD9W89LMBAzTsBeYZ7nFjPxJy5uPy4wWMFD2tIOuylTBcLHIYCAoD5hAFjfXEWkdIJ5SAPcBewGBAQu1qYXgIEZGqVWGUILdp265dGsvMfXBLjxg4UD1MQYUiCEoMU26xvSgHeGr4XnGt3ViAtcH6hW7QEAJ69O3rush+5HwDnoVrCG/8XOg43k1yZdjjiQwS2McMG+aGvf668g68cTBmWhPG4OqrNbQK+olwgnIYT/vIcCjgfQi0CJMosVQaI1SZSlaUI54iAuwqUTaw9LO/64lc0kKUgs4URrnqKlXwL73jDq2CRClfTjnWql0im3QVxaXt8ce7xsLf0kQxYE9sFXllvsgq40aNUu8i9HgIVc3efFNlnWXQko0bowpfMhQehGxRrhqZye9T9vLPMv7s9fzmGJYk4k5BYEAPCpNAw0LIDy8/Gi1gGgg3WAWx5hFW5A/KYQLJFYDgwqQ52IYwlOYixBL7C9NhcyNwFQRYe1BsfJWlRCTmkBIEGw6DgUihKPB/kqLQsrWEbLalC2DtYzxRwriGOEvcn33vvtv16tdPK+NgjSkqLZj7YnVpIwpC39/9TuPysbLgksdqw3xTZSAIlCC+w+cI3FhfKQ3H97ucd55+p6j6Wxgw1oTPoSBQHQMwXzxfUZROIz7/c9k3FAl45fHH3Wt//7seCEWN91f++lf37rPPquciGCsdDuY+uF7iCahkqWlp7vSePTWmF+9iQQFTwKOCAQIbI/OBR4ET3sl7Yj3tE+GXcARoTySgJM7+7jsNn1m6dq2bgSc1O9QvJ+WAPYcSwhkwdevV02dKJOXAAyGGMUTBR1FnTmrI3KDIMXaEsX05eLAKXZxlkCxgvWBdpCTqjIkT9awfnpc5PK5tW3fWJZeooQYPLONjSAwwV4QkkWv07r/+pUn0CPDkiuGZXy7redPu3W6HyBrMKiG4xwi9IIrh6t/+1vW7/35VGFD66wovg4LiK9sqdGCtrJlFQkOgC0RavP3Pf2ri8bBXX9UQX5QCQ8lAcxeP+EW8Vlos/K+8zC9yUqIgrhQEFj8dyhAGiTuMg2wKA0rLEX8HI6GUIBUkcEUjYEFoqXCEu43cAQSgrz/+WN1IU8eMUU0vCCZbBTARGmHGNMqWMdm4g4KAiVNqknvsl/vHnRYWBVjQnBNAebSuohz0f/hhrZCAJaP7lVe6Lj16qCsStyRlLEls4j3in6kedPtjj7mbH3rIdRNCV69hQxUQi1pg4f6VZX6IyeQI/F/97W+u3333qdBPyUc8C1iIURpQWKguASE+v29fPdH0Drn+Suk736cMpr9nUcP/BkpXNIenkOxNhS7i3FlbCBI0lB08ZqztWIPwOdzvMDvN2xAlGlcuyjCel9ySoqngQ3gS/SqO8cwv6Dm0hzWBBZ5wuMKAcWJMUNrKyTNTF5ukQtYdz0++A3SGscsJ5P9w2NYLjzyiJ/4iBHDPnEBowLlXX+0aNW+uz5LzbMQvGBu8TawX3PzQkjqNGulnrPMtooBSxY4cFzxVyYbdsm6o/oX1d/qECaoUMZeIE4ScEWJCXDOeOMYqHveSITJQfPEqLhWZhHwADnl9SfgpCgOhmRgUSW5mTuEAHMJWQ+g5VYhSRcbA00A0AkrEGpGLiHBA0RiQfQAgZX0Jl8GwivwRS0+yIf/A+OjlQr9XkTt5H/qWKIg72RWCiPWEOC7c9YWBD/fBwolWTawn8BocE4bAD4jrff+//9WEaKx74e44BEsOGuFock7vJGzpqjvvVCs5VUfCgfeAuOP9QswTUUEAMChGgVNKTxJhlARvErhREhDA8SxcJeOBpYMQLt679Lbb1OLBWHXo2FG/C7hPUZMshCINGRGhrFnTpuqOxZNwcf/+2i8UF99fXjlEhvf5vM+NN7quPXu6Fs2yKu1gpy1uEstazMsDgKJK5Qs8CPVEMWNc/diitNZp0CC0posKhH8Q6hBN8j5gn3EEPXkMxT2m0YIngWyfSKiRrF2UxIICQQBGTXUklGwqd/lKRIQX8Rluf+9hjASUDJL8MVx8L8oB9DAnHN2ypR6i1laEyAr8Rvb7iQadA1HMyTnCE0L+AblQ0M+dMh54VBgPpc+5KKSJDOadQzmpysTpy35vU1qaIht4VTDKMFbxupcMuYMIBryHk0aN0uqMRDAQvsmhfqOGD3ez5sxxG4Q2oAwwx+lCZ5eKUjBh/Hg9k+lDkVO4lr9JeCW/AGNkYeUlQ+wAfcIoCu1CpoW3YGCGb0YbRhwPiEvZlVgtFdBlgAsLklw4Q4EE1EhAePEgSQlmHCmsiRyFXtdf7/o/8oi75aGHXH9p1B3G4kgVpHD8JJuaKgGJHvcHgUJYhlgR10wVBRJnCMW4UITq6+691133+9/rGQIkAhHORbUaqsPwPVpxs3JGnC3I79aoXVsTZEnsw02PUnD9H/+oih7xnlQEQRhEsAZ8LzqxN7ZgFRK6RbhTuEcqCARtDqAj3MsnptF4VnImqL5VFGFGhYH3upXDY5f9XryB8aOxxjt166bxviQHFgTkMOEB3bl9uxJYPz/8nb57tybQk7gcDfJKiCMUh/NGTuvRQ5Pq/HMkIth3KbIHKEhAmWoq+TBmnKA/R2gzXmDKnyY7CDfCQkxYyubsMBGqoZC0SMgVyf5ecTDEBmpxz7a683eOFvic3i8gmGs8sSgKbz71lIZxDhOFgXCzubLmF4oiQUQDB8TiUSS8k3MXCOkkfDpZFeVEB/l7GkEif8ONmSWq1VFpDQNSoiAuFQSAwBQU3gsKNlBeTNaDa3OK8cWtiwZYvWpVV0uEiJrly7vq1atrhZZILiPISLK4+VjcXs1BKKVqQoowLOq8p4nwR6sqf/Men/kAF75TEuSLUed3aSxw/EUVpV+VZJ6q0WeZv1Rp/J/+lpfGDPrvFPes+d+jaglhKCgKOYEQIurpE7YSHFv+ploUIQhF7UHIL2rWrav9Ku7TqfMLv27q1KnjThNB7OzLLouo/OcFDAMwAxgB6w8qxr3ZF9u3bNHqJpy9UVhweirVVgiT4+ROEFwTiQboBWsXDwIKMGPH86wRRqt127/5ptTE3xP2SgU5wvnSReFkDaWkpKiBhvNJWE/xuo8SEaoUBP6OhFwVh0KCEE6EynmTJmmVGw7SG/DnP2uIIWFIJB+jNFJxjwqNRaEY6JpKEpmlpEH1RmgW4WDs3U0ytxy6S2hpItGwuFUQYuE9iCWwzsKQKVWVKf8nGphDL3jfn4waBMpNLBSceAIkifAFVCiWOA5NxoLG37zHZ1gC40FQgdQhdPj+4h3w/aXxfz7zfS4p0ujHihOcCR/KLUkWSzzeLF6Dng7ukSrrsHHz5i61Zs2sN+MAeDOoRkMZYV/DPl7h1ws4WsZYK+icd16omlW0OCgMYNvmzVqhKJzAYkEiJCAzl3yCaIAgTcUuPB3HtWmjZ1QwtonO3nmOSiIIE5YFMvfscROEsVKNhdyN0gIEQEpkUjZ4WSCZHQ8XVbcMsQMeWzyz8HMA32Z/RYwUL2KejiES4wJ5k5RAZv6njh2rJdkzinj9q3JgCkJMgPdglCh6Q155xQ17/3035NVX3Yg339QStImkhMWvghBnIM+AMoL+IBtahXLlVPDBcmswFBYVhVGhIBAmlFMiUxVRDAgroRqCFwhp/M1BOYQhkBAbXrGppID3gP4gZCeKuoyYwOiTeN/jqqtcuzPO0IIG0QKP5db160MCLc9N2yUCCJal1dJy8lRGAwQazsA4/5prXHtREshvQAFOBtbu1zLjRWgRIaIoB5R9LW0gppw4dc5G2SkKJWPix8cQG2AQICcRuknoJvkdFH/g/CTyh/ye4pVCC0rHkszw50GRC2QZeE8y0JKSBF5kvAVDBgxwLz7yiIaHUTAnt0IT8QhTEKIEsYI+N4FBo0FcqIpkyUGGwsIzfhROGBXMKBLSatfWsJcK2RZjD75PSxXlgYo2dbOrv5Q06jdt6lp26KBhUyWR21EQMI4a7iLtpNNPdxf07aslc6MVDEjexgrIWS7MEbSCb65ftUrzD8hNKAwQZs654gp3Rq9erpqsE/qabEIj6u0OGScqs+R0anRpAKUqCa1iDJjjyGYDQ0EBTcLLycnl1/7ud+43Tzyhr+TRMd6ervI31fo4nCzeQjhjBYyglCenmIT3pBoKDryAFJcgH23z2rXqHUo0mIIQJZYIgSZZaNeuXY4IcYKKYGC8l1u5QoMhGsCEIB9UKyFpmhNTI4ESp5zSiADFd4LA8k14BgnZ5CkUtTs8L1QQpaBl+/YaAlPuyCMTRkEAMEjGM1XG+7Rzz3V9brpJnyVY2zonMC+cqErZSgQLFA0ahRKowFMYRkEp1nOvusqdc9FFrq4og76fyWbT5Hk4xZuynyhbpRkksc4UJWHv3r1JN88lDfYPHjnODiEBnKp3Xbp3d9Vr1gwJyexhGif5t2jXThX0ZAO5lDxbk+bNXVkZD1MQDMAUhCgBc+cchcmjR7vlGze6lVu2uKnyNxWSoq1IYjDkBogyB3YR2sKhWuHVjBAOeA8XcCRBge8Tu92sVStVErhHSQIrHPXb6wjz9UngiQQEfXyDtUQQpwY952U0Pf74qDwJnBxNWeUt27bpvKTv36810FdyOnsBY1DxLnW9+GItIdz42GM1rIh7J5PQyLPQMn/80S1fuFANM6XdQ0tZ3IUzZrjN1LiXtWNMO3ZgrbEb/T5COAbhOxTaVU72fROhaVTwa1jCtDWWIMSKc0c4lT+tRg1dXwWjUIZkg9GaKEFc8dyJE917zz7rBv7f/7lXs8uNUZEk2ipJBkNuUCYkjQouCNbEw4YjN2EQok6rWK6c1kunEg8eh5IAh6K1Pe00d3yHDkpkEk058PDCQx1REs698kota8z85AUqjXBSKuEh69at05PaZ377ba7nGeQGQsdO79XL9e7Xzx3bsmVCj2luYH3zbBtEGEahikW1p2QASaqcnbFHlKX4yC5KLnjaCYJ/B4GnrqbsQ2gAZ1JQcS7RwX4jfJJiB21OPlnfg94ZDMAUhHyAKgLExI588033yRtvuGljxyZUTVtD/APinFq9uut87rmaixAOZV65WKD5Pq0JceqXX+46nXVW8cfMlimjsbrUsz+qUSNlrIkszKL+0//G8iw9RDjghN+8yp9ysjTnqnz82mvunf/8xw1+4QU3f8qUqA+XC4KKVaf06KHKwYmicHHgGt6DZAQMCaFl1aJFWsnFjC9Z2LR2rVa/ggdZHkLRAKrKPs+JurJz8d42O+EE1/Paa1WopiRvoiK1Rg01InFQ6KnCbwih4hlz5i6GIPAkVxVeffxJJ+kZUJ3PO0+r3tFYF+GFLfD+U9GPs6K6CD3nOsafc5ryWymvuGAKQgFAvWJOQzQUDN5KCKMLbxxFHh7CQdw3VXkOu5bPpCUTEKY5ZA7LO4dFkZTsAeEmdIVKCCgBkZ6da2i4yk/o2NH1QqgUAlScVY2wrEEweYZKFSqE+pSoYJxhnLRjEQ6uu86deeGFrnqdOnycI8hD+G7kSK1p/vVHH7ktBYilJzaYcLE+N9zg2p16qvaFNZKs4PlYK+QfcNpsUdR7T0TAc5bOnavFMpKR7iUKoLusz1adOrkr77zTXXzLLa6N7EsExfxUOitJcBgngio07Krf/lY9o9Vr1Upao0NRQQX+o492F4iyeOvDD7ubH3jA3US7/353Zp8+h51nhGzDWrnqrrv0ulsefFC/R+gq5wTFY3UsUxAMJQK2Aosv2BBhCU3BAu2BcsDGwnLjlYJgSzZG6QXpqgiG55zjOnbtesh4EHJBZZN9Ijjl9OzcA0ZGhZuO3bq584WAHSOCbXGBZN6zLr7Y1Rei5xlqMoBnYQ0e16qV63PjjWr9qZaWpp/lBD188cCBAp2oTtlB5v8iEUI6CGPhUD/E5WQVmf163n/woNsua3z7pk3Z7xjwpGxZu9alZye+JxvdSxRAy2hlZS82PuYYPY3/loceclfccYeWR62QkqLXxSsQaLsJbUZAvfruu12HM85wadnnOCULnS4uIJtwcGmz1q1d+5NPVgNOW2nQanLVwhVGrq/fuLFr1bmza3vKKa6dtA7yPb6PISiaAhjFjfjrkSGpwYLTUyN37HBr1qxxq1ascKtXrXKrVq92q+T/CL/BMAwELOrJk/C5ct26rGtXrtS2WQQIKnuAZGKYXgBEEOU03xZt22a/41zG9u2qJByQMcztmb0gWatGDdetd293Rp8+eiZBUYOwqO6XX65xrZwTkmzWbqxseHjaCJHv06+fO+WCC5RJxBocynhy9+7uQlEOOp99tqsm/yfYJpmZOOsZNWrHtm1uq9ABaokbfgFltimXuFuUBVMQSg7sQR/4dlSDBu7Mnj3dRTff7C7/1a/cJbfequGhjVu0UEt9SQOrNKfuE8ZCcQP6eOltt+kZKm3atXNVK1UKHRRqyD8wXuIpqFy2rJ5DpK1CBQ3rjeQRQGngen9tZfk+SiX3iUfEp4Lwc9aR5ol87DcxyInc/4KCLcGiitR8aNCW9evd959/7r58/3332bvvus+lfSZ/j5Q28/vvD8nr+PHAAT1efszQoW7kBx/otZ+/956+jh4yROuDo3DgfYj0m74lEkP1wj1CIZUleggxP+rYY/UzLIibRVEi1IixzO25fDwplvyuoiAgcFJ6tKhQSxiRJvD16uUqZdfnT8YdAEPlEKUOMjcX3XSTxp5iAYoVqMveoWtXd0n//uqlqCJzhhqc7NSEffqj0E2E4E2yxksj/cwNhKxRMS89I0P3fSLRtGQENNor7ZQ+7SECOJb5G++7Tz2MhFlyoCF0kQMu8Qiqh7yIQMgLFYlQTCiTzZkG0CgMNlf+5jfulocf1ldi4PFQY7yh2S4rOPAMY9CE1/nGmoiYOyX0jGs5JNNfC4/mPQ2ljEN6B02OOzBMqiAwaAmKn+g/Ex6Hk15U8MqBZ17B5gV1QPLhh88/r6cMfvzKK27oyy/r3x9Jmz52rB4+50HNeEpDohB8+MILeu0wmnyP0wnHiuKQsWOHVv/J6bd9SySwaiAe9evX1xKbxItC9Am7oJb+zi1boqpmAhECJ7Rtq67lRtmKRqzB6c5YqDjAq670mfFO3N2bO5gbno2Trzueeqom+aF8hcecFgTkisDUiW0+5ayzXBVh+PxWaaAirBkUBARh9rThUBzYt09zEPZmZiYkTUs2eDrAK7wHK3J9UQbann6663Xddaoo9H/0UXejKA0UGIBGEIbUQAT3chUqyDdih2rVq7umJ5yg5Uqh81ffdZfr/8gj+vtXiVJATHyzE0901UV5KJ9t2S4tdKWoobIqr8GWg9yn14ZfH8cy4pENbrvtL9l/uxaiVZ6QbQkrCebuid5B0cpWi1BIicDMjAz9LJYgDo+SgRDb7z/7TF9jDSwK1EuGGJQ98sgSGc/iBlowYQFYtw+IYL//wIFQQ9A/IK+7hbkx5p8MHKiJd4x9uggECAUkfsP8DlEMZfOgjWfs3Kmfc61vhNocIUS5defOrnJamtsnv7FPrg3+Lv8nBvxnIYrx6sbLCQj31N6m2kRazZo6rhtWr9ZKJlimmsoai8Y1zH2qyDiVlzHatmGDWyV7K5a15UmwomISVrOWrVvrHk525sOz8YyVRYCv3aiRq5yaqmsZ63dBK+8gNMDgUTjOvOACV11osT/roDQAIeug7P3tskbXLFumyfipsu5RPnktzY0wtnqyztqccoqec4LHygsYhpIHtABazGsFobU1hR40aNDAHXX88XoeDFXdeD1W6GOTli1d4+bN3dHy2uS441xdoZ+c0ly9bl0tfECRB5KGKW3M2uf/nHJM2WvOQmEdEMLUsm1bPaWek/PJNeskCgge5/Zdu7qT5P+tu3RxzeR36sk9UlJSdK3gMYCexNu6Ye/7CAP+5mBJsGbFCjdnwgQt8+sBH8c7gnx1tIwJYw7PQbaYM3GitiDYOxjYWshYcB2GNQyKK+TeVKWkQpgX0vG+dDzrLA2RrVqxovaFtkfkmkUzZ7pZ332nijqgHw2aNNGQsqYyJ9yBa7n/0oULVc5BnvHwxh/KfxPaxXWoiavk9yd//fUh/eDerA+8PU0aN9b7Aj8+IFZzyJgw3mvluaaIXPVjQGEp03Hq1ND/etev7y6TBcgbJRE7TEdpxFfPHD/effDcc6ok7BElYV92rHkswCTd97//aVz706Jp8xoLkGSCFZHNjsB0qTD6RtmLkkWcrOD5AEI+m4g8AgT3IIjH4zrmkY3z+fvvu59lnguLxrKJiAU/WsbZyfiHVz1B2cD1inWFDYeyFquNVRxgzFStkU07d/p0N+Sll9zi2bM15hUrVcVswp/XM0EA9oiixH565fHH3XTZX4X10BFPWVvoBXkS9IcxRqGJRmlJFjA/jO1uGdsJn3+uHq5Jo0blWwFDOaDCxSW33JJVISk7BCCZ6UY4WOcHZE1uEiV4tjB5FFktUiCttIOwBMrdkuDIQYqVq1SJat8bih/QBN/8/LCPfdgxPBDll9d98kq+DTwzU/7GwEZYrYatZPNHeCfCJUIjIUTIGHgMKLWM8Eu8O3ygoqwJTqyHDx6RzW+DfYjn9eIFY17pM3yEp/9WaOq7zzyjB9R6fsVYULzhzieecJ07dXJ75Dt8sm7VKvfuv/6lkQX+foDT5//03/+6c3r3Vt4ENeH+X4sc8spf/+rmTZkSKiKBMkaYGCVsa4pi7u+yacMGN+zVV91bTz+tOZEA/odB57a//MWdJjLlPvlNroeOjXjvPffPe+455NwbaPz1f/iDVr+qLYoN/ago/fhm7Fj3vwcfdHMnTw71g3ufIgrQtffe67rIs3JfDknk1ec2RMpxKAi4C2nqk+W5nl+2zO0PyAVxpSB40GGEzR/mz1eNjQOGEDy3rFsX2jSFQVEoCL50GMlAlKeE2Tc8+mjduMnO5D37XrZggRsom3aJCLCHLd7s/7MB2DRa8jGwiQsKiCVCauhAsLB76oaSdsntt6uFO0WIKe8V/peLD0rQpFHdBSVhhuwHLEtYF45q2lSfL681xjUIslt27HBvPPmkGz5woDKlggKhjTXe7ZJL3Ok9e6pVzBP1ZF/vQbCOmBuYwq70dDdZiP3w1193E7744hDrUW6A8XNeRZ+bbnKnCVMgsZxxhAaH7aKkBs/KeGKhI8xQx0/WVGkag5yA4YP49UqiJKQIzWPNGOIfrF3ot29+LbPOoZPsc7zcGBR8tTPmGgHXC7l8B0VZjWzyyjpA2IT3QXP9ff29ua9v3CHrLvEJ+kx0Ad5XIgqIMjhSnhElAIVg6jffuJHCq/AK+PFg7VO6u+/vf+/aiILA+DFuWOBHvPGG+/Ttt/U6DxSpmx96yHXp3l1Dv+FdGAonjhql59MsnTMnZFhE8br41ltd14suUi+OV1i2CK/8etAgpe0od4A+4mm4QgR+Qk2JYPDXjxs+3A0UPosc64HQjwxCWVQKhjCXFPKYIs/47rPPqtwUVIJQPrger6HcWGVfGgohXkXyWriusKC/Cacg8Ni8bpCJ4cChJXPnutVLlqi2vQMBc/16DTthU6nWLZMTLXC9PfTSS+q2euKOO/JVn7yiKAJMSkUmKdv9R6vdsKFaqJu3bq1lHtNk83oLYDxv0FjAE6jZook/fsstuuHiDf2IB33kEVdZ5g/8sgUSB7gjCV5Zv3q12yHEtLoQCdzNIJo1xvdZk2OEeL31j3+ol64gwF1OHfDTevVyXc45x9WrVy/kXk/2tZ4T2AOM7y5h9JPHjHGfvfOOm/jll3meBIxiS3gATOO0Hj1cjbQ0HUsae6o0grGE/iMCl9b1FA7WAmPBukCotHFJbDCffn+z3j0P9Yi09/2c80oL0lv/XiLBjwGFN2ZNmOCmfP21252RoQK8eg1FKMZ4S84dhTlCCpMoRRgFW4vgXLdxY/WuIVgTertk1qzD5I9KVapoXgh8i3vyfZQMip9w+CB5ff7eJJIjvx193HGHVKGicAoG6yXSF5QYQB9risx8ovBCjMPIoP4+KxYscLPlmYKeZK5v3ratyohq0JR+oDQgh6IAUdrZzyHX1hXe3qJdO30FKDEoQigxhDXxuySbF9ZkzhwklIIA/OKhL0w+WiJKAVZPPXZeFgEaI3HZaGkbVq3Kcv3IBDFJDCSa6WEauTQsr3/497/d+pUr3TP33quv+nssTFk4WnNflABdpEAmkoVDDCCKAH9XTU3VBUcsIDGELBRixdHuce8B7bv+ldzwxG2ObLa/33abWzhjhr4fT7j5wQfdTQ895CqL4gYSUUHwe4K+s7b5Oz8WBC9wrRIi8KYoCCSGsx+iAVYLCC0hc8R+ntm7t54WSUk3L7CUhrWeG9gHjHGm0Kr5kye7oa+84sZ+/HGOCbcwICogUXYQryZxqYxlIq7NWMOvdcOhsH2WXAiu8fysd78GEnktQC9pG0SuIyfxvWefPcTiDpD9vPwWhBfyg5EKKuNlX38IuBbZzstz2cjp3lznPTYeOd07Uj8A1yF7hiOne3NtxGfMvj4IvA+EKlHdsE6dOmo0KMw6oCcJpyAAOs7Q4MLnb/q0XwYS97NPaEVrwz21UZQFFAQGlcHOlL+3b9mijRwGtEx14cnDN2vTRjP7se4hJOGVQCnAZYfgX43EMNHSyqf8cugJf9eoXVuVhHKi9ZUtX15dPFXS0vR7hG8gHLAkvDW1tIA5Yn7mTJni/ibCDhp/vIFKEpR5S2QFAfg9wSvPkJ/n8N9lL7z7/PNuwCOPRFUEgMQ4QufwvB3XsaNretxx6rnwB3fFA62IF0ADUNlQEhaIooxLetSgQYedvE6SKWdTcM5BWxnXatnKAbTDYDAYkh3wItp6kd2GvPyyhuT4BGBDziAXqf9DD7leN97o6pZmBSEcfkHRYMS88nCEXWQSaiRMGQUBTW+PKBE7RRuFMe9BkZDPtZqNaGnEb+PqYTEumztXvRBoaoQNMfhVRDmoKq/l5P8eGlZE3J/8ze964cxb/GiFmaREBuMBVixZ4gaJ4Ll8/vzDtPWSAvPNmuA0YWr0M4fMU2mdK/YNyuyIwYPds3/4g3rPgiC2lcQ3qiYROkeFIk6FxO1Ko+wqAjD0wYTZyPD0CdpA4tmIt97SxHwq8wDGtMt557le11+v5x2gaJU2o4LBYCjdgE7S8CBgSHnrn/906WGGFMPhIKei35/+pDJNHeHRpiAEwMP4V/83CB8g/q8N15B33fhXYciEAfnPPfSeuHSy/44E/77/VvhraYQfE+IHCf9CKYtF8kwsgMeIpCdiFes0bKieotI8VwiueOSmTJjg3nnmGTfr++/VRYrSTOgc3rN6IsBqWb6WLbU6FGF1eMkYR+aa8fPNEBmME8yPpLgfFi50X7z3nh4MiBGDOuUoB8eLwsWYMo6mHBgMhtKEkIKwbp1WCHrjqac02sOQO0hQvjm70lKpDjGKFjygF1I9PIMO/4y/eXyej78RY/3nPHd4CyLSe4ZfoMqYLC6E8mCMXUnCexA0v0RaaYcnyhs3bnQLpk5VDwK5BdTZ5sh3Gv+vkpqq4XYkdeNxYM9gEafZHogO7ACUMWjNqqVL3dTRo7WgAl6DY0880aWIYsZnphwYDIbSBs+L8CBw8Omb//d/WurVkDtUQXjwwSwFwTwIhkQBC40NHx+qwaFgyZsglgXmh3JpWv1LXinFW6lsWVWWAfs/qBDYuBUOPhxy+86dmjNFfW1gypbBYCitgA/Rdu3YoefzfDtypCYpc9aDITI4hJNztshfo8x4tapVlT+bgmBICMSjcgBMEDscnkCD4Lz5sQp/NRQMwXFmLPmbVxtXg8FQ2kFRGQrPpItygAElvGqP4RcQoUGBHPIEKZXqQ1QLA/iRKQgGgyEEL7QGhdXCEhpD7sCTAApr8TEYDIZkgedDphZED3jIL2J84cDY56Qg2JwYDKUQCKiQAR9CZAJr0cOHbNlYGwwGQxagh54fWYuuFRcPMQXBYDAYDAaDwVAiMAUhf80UBIPBYDAYDAaDwVDsMAXBYDAYDAaDwWAwhGAKgsFgMBgMBoPBYAjBFASDwWAwGAwGg8EQgikIBoPBYDAYDAaDIQRTEAwGg8FgMBgMBkMIpiAYDAaDwWAwGAyGEExBMBgMBoPBYDAYDCGYgmAwGAwGg8FgMBhCMAXBYDAYDAaDwWAwhGAKgsFgMBgMBoPBYAjBFASDwWAwGAwGg8EQgikIBoPBYDAYDAaDIQRTEAwGg8FgMBgMBkMIpiAYDAaDwWAwGAyGEExBMBgMBoPBYDAYDCGYgmAwGAwGg8FgMBhCMAXBYDAYDAaDwWAwhGAKgsFgMBgMBoPBYAjBFASDwWAwGAwGg8EQgikIBoPBYDAYDAaDIQRTEAwGg8FgMBgMBkMIpiAYDAaDwWAwGAyGEExBMBgMBoPBYDAYDCGYgmAwGAwGg8FgMBhCMAXBYDAYDAaDwWAwhGAKgsFgMBgMBoPBYAjBFASDwWAwGAwGg8EQQpmOU6f+nP23u7RhQ3dNvXqONw5kvWUwGAwGg8FgMBiSDGWkVZX2/e7d7pnFi92+n37S98EhCkL3OnVcr2wF4WDWWwaDwWAwGAwGgyEJUVnazPR0N3DlSncgJwWhToUKrl7FiqoghN40GAwGg8FgMBgMSYey0nYcPOh+2L37kLyDQxQEg8FgMBgMBoPBULpxxE/O7c3+22AwGAwGg8FgMJRyHHGEc49l/20wGAwGg8FgMBhKMX527sX/D9TCeqwRooXCAAAAAElFTkSuQmCC"/>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4" name="Picture 3"/>
          <p:cNvPicPr>
            <a:picLocks noChangeAspect="1"/>
          </p:cNvPicPr>
          <p:nvPr/>
        </p:nvPicPr>
        <p:blipFill>
          <a:blip r:embed="rId2"/>
          <a:stretch>
            <a:fillRect/>
          </a:stretch>
        </p:blipFill>
        <p:spPr>
          <a:xfrm>
            <a:off x="8119040" y="1130532"/>
            <a:ext cx="3194581" cy="4247804"/>
          </a:xfrm>
          <a:prstGeom prst="rect">
            <a:avLst/>
          </a:prstGeom>
        </p:spPr>
      </p:pic>
    </p:spTree>
    <p:extLst>
      <p:ext uri="{BB962C8B-B14F-4D97-AF65-F5344CB8AC3E}">
        <p14:creationId xmlns:p14="http://schemas.microsoft.com/office/powerpoint/2010/main" val="1647162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6111" y="1205345"/>
            <a:ext cx="10867016" cy="4580313"/>
          </a:xfrm>
        </p:spPr>
        <p:txBody>
          <a:bodyPr>
            <a:normAutofit/>
          </a:bodyPr>
          <a:lstStyle/>
          <a:p>
            <a:pPr marL="457200" indent="-457200">
              <a:buClr>
                <a:schemeClr val="tx2"/>
              </a:buClr>
              <a:buSzPct val="100000"/>
              <a:buFont typeface="+mj-lt"/>
              <a:buAutoNum type="arabicParenR"/>
            </a:pPr>
            <a:endParaRPr lang="en-GB" dirty="0" smtClean="0">
              <a:solidFill>
                <a:schemeClr val="tx2"/>
              </a:solidFill>
            </a:endParaRPr>
          </a:p>
          <a:p>
            <a:pPr marL="457200" indent="-457200">
              <a:buClr>
                <a:schemeClr val="tx2"/>
              </a:buClr>
              <a:buSzPct val="100000"/>
              <a:buFont typeface="+mj-lt"/>
              <a:buAutoNum type="arabicParenR"/>
            </a:pPr>
            <a:endParaRPr lang="en-GB" dirty="0" smtClean="0">
              <a:solidFill>
                <a:schemeClr val="tx2"/>
              </a:solidFill>
            </a:endParaRPr>
          </a:p>
          <a:p>
            <a:pPr marL="457200" indent="-457200">
              <a:buClr>
                <a:schemeClr val="tx2"/>
              </a:buClr>
              <a:buSzPct val="100000"/>
              <a:buFont typeface="+mj-lt"/>
              <a:buAutoNum type="arabicParenR"/>
            </a:pPr>
            <a:endParaRPr lang="en-GB" dirty="0" smtClean="0">
              <a:solidFill>
                <a:schemeClr val="tx2"/>
              </a:solidFill>
            </a:endParaRPr>
          </a:p>
          <a:p>
            <a:pPr marL="457200" indent="-457200">
              <a:buClr>
                <a:schemeClr val="tx2"/>
              </a:buClr>
              <a:buSzPct val="100000"/>
              <a:buFont typeface="+mj-lt"/>
              <a:buAutoNum type="arabicParenR"/>
            </a:pPr>
            <a:endParaRPr lang="en-GB" dirty="0"/>
          </a:p>
        </p:txBody>
      </p:sp>
      <p:pic>
        <p:nvPicPr>
          <p:cNvPr id="5" name="Picture 4"/>
          <p:cNvPicPr>
            <a:picLocks noChangeAspect="1"/>
          </p:cNvPicPr>
          <p:nvPr/>
        </p:nvPicPr>
        <p:blipFill>
          <a:blip r:embed="rId2"/>
          <a:stretch>
            <a:fillRect/>
          </a:stretch>
        </p:blipFill>
        <p:spPr>
          <a:xfrm>
            <a:off x="646110" y="449741"/>
            <a:ext cx="2647595" cy="894715"/>
          </a:xfrm>
          <a:prstGeom prst="rect">
            <a:avLst/>
          </a:prstGeom>
        </p:spPr>
      </p:pic>
      <p:sp>
        <p:nvSpPr>
          <p:cNvPr id="4" name="Title 1"/>
          <p:cNvSpPr>
            <a:spLocks noGrp="1"/>
          </p:cNvSpPr>
          <p:nvPr>
            <p:ph type="title"/>
          </p:nvPr>
        </p:nvSpPr>
        <p:spPr>
          <a:xfrm>
            <a:off x="646110" y="1483567"/>
            <a:ext cx="10634599" cy="3105058"/>
          </a:xfrm>
          <a:noFill/>
        </p:spPr>
        <p:txBody>
          <a:bodyPr>
            <a:normAutofit fontScale="90000"/>
          </a:bodyPr>
          <a:lstStyle/>
          <a:p>
            <a:r>
              <a:rPr lang="en-GB" sz="2700" dirty="0" smtClean="0"/>
              <a:t>The Hampshire, Isle of Wight, Portsmouth and Southampton (HIPS) Violence Reduction Partnership (VRP) recognises </a:t>
            </a:r>
            <a:r>
              <a:rPr lang="en-GB" sz="2700" dirty="0"/>
              <a:t>the importance of effective multi-agency information sharing </a:t>
            </a:r>
            <a:r>
              <a:rPr lang="en-GB" sz="2700" dirty="0" smtClean="0"/>
              <a:t>to </a:t>
            </a:r>
            <a:r>
              <a:rPr lang="en-GB" sz="2700" i="1" dirty="0" smtClean="0"/>
              <a:t>prevent</a:t>
            </a:r>
            <a:r>
              <a:rPr lang="en-GB" sz="2700" dirty="0" smtClean="0"/>
              <a:t> and </a:t>
            </a:r>
            <a:r>
              <a:rPr lang="en-GB" sz="2700" i="1" dirty="0" smtClean="0"/>
              <a:t>reduce</a:t>
            </a:r>
            <a:r>
              <a:rPr lang="en-GB" sz="2700" dirty="0" smtClean="0"/>
              <a:t> Serious Violence by identifying the drivers and people most affected or at risk of Serious Violence </a:t>
            </a:r>
            <a:r>
              <a:rPr lang="en-GB" sz="2700" i="1" dirty="0" smtClean="0"/>
              <a:t>(Strategic Needs Assessment). </a:t>
            </a:r>
            <a:r>
              <a:rPr lang="en-GB" sz="2700" dirty="0" smtClean="0"/>
              <a:t/>
            </a:r>
            <a:br>
              <a:rPr lang="en-GB" sz="2700" dirty="0" smtClean="0"/>
            </a:br>
            <a:r>
              <a:rPr lang="en-GB" sz="2700" dirty="0"/>
              <a:t/>
            </a:r>
            <a:br>
              <a:rPr lang="en-GB" sz="2700" dirty="0"/>
            </a:br>
            <a:r>
              <a:rPr lang="en-GB" sz="2700" dirty="0" smtClean="0"/>
              <a:t>This </a:t>
            </a:r>
            <a:r>
              <a:rPr lang="en-GB" sz="2700" dirty="0"/>
              <a:t>guidance shows how the </a:t>
            </a:r>
            <a:r>
              <a:rPr lang="en-GB" sz="2700" dirty="0" smtClean="0"/>
              <a:t>legislation, specifically the Police, Crime, Sentencing and Courts Act 2022, includes provisions </a:t>
            </a:r>
            <a:r>
              <a:rPr lang="en-GB" sz="2700" dirty="0"/>
              <a:t>to support partners to share information, intelligence, and knowledge </a:t>
            </a:r>
            <a:r>
              <a:rPr lang="en-GB" sz="2700" dirty="0" smtClean="0"/>
              <a:t>around Serious </a:t>
            </a:r>
            <a:r>
              <a:rPr lang="en-GB" sz="2700" dirty="0"/>
              <a:t>V</a:t>
            </a:r>
            <a:r>
              <a:rPr lang="en-GB" sz="2700" dirty="0" smtClean="0"/>
              <a:t>iolence</a:t>
            </a:r>
            <a:r>
              <a:rPr lang="en-GB" sz="2700" dirty="0"/>
              <a:t>. </a:t>
            </a:r>
            <a:r>
              <a:rPr lang="en-GB" dirty="0"/>
              <a:t/>
            </a:r>
            <a:br>
              <a:rPr lang="en-GB" dirty="0"/>
            </a:br>
            <a:r>
              <a:rPr lang="en-GB" dirty="0" smtClean="0"/>
              <a:t/>
            </a:r>
            <a:br>
              <a:rPr lang="en-GB" dirty="0" smtClean="0"/>
            </a:br>
            <a:endParaRPr lang="en-GB" sz="3200" b="1" dirty="0"/>
          </a:p>
        </p:txBody>
      </p:sp>
      <p:sp>
        <p:nvSpPr>
          <p:cNvPr id="6" name="Rectangle 5"/>
          <p:cNvSpPr/>
          <p:nvPr/>
        </p:nvSpPr>
        <p:spPr>
          <a:xfrm>
            <a:off x="878527" y="2823176"/>
            <a:ext cx="10634600" cy="273921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3600" dirty="0">
              <a:solidFill>
                <a:srgbClr val="FFFFFF"/>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1" u="none" strike="noStrike" kern="1200" cap="none" spc="0" normalizeH="0" baseline="0" noProof="0" dirty="0" smtClean="0">
                <a:ln>
                  <a:noFill/>
                </a:ln>
                <a:solidFill>
                  <a:schemeClr val="accent2">
                    <a:lumMod val="60000"/>
                    <a:lumOff val="40000"/>
                  </a:schemeClr>
                </a:solidFill>
                <a:effectLst/>
                <a:uLnTx/>
                <a:uFillTx/>
                <a:latin typeface="Arial" panose="020B0604020202020204" pitchFamily="34" charset="0"/>
                <a:cs typeface="Arial" panose="020B0604020202020204" pitchFamily="34" charset="0"/>
              </a:rPr>
              <a:t>Sharing data saves lives and reduces demand!</a:t>
            </a:r>
            <a:endParaRPr kumimoji="0" lang="en-GB" sz="2800" b="0" i="1" u="none" strike="noStrike" kern="1200" cap="none" spc="0" normalizeH="0" baseline="0" noProof="0" dirty="0">
              <a:ln>
                <a:noFill/>
              </a:ln>
              <a:solidFill>
                <a:schemeClr val="accent2">
                  <a:lumMod val="60000"/>
                  <a:lumOff val="40000"/>
                </a:schemeClr>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8101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6111" y="1205345"/>
            <a:ext cx="10867016" cy="4580313"/>
          </a:xfrm>
        </p:spPr>
        <p:txBody>
          <a:bodyPr>
            <a:normAutofit/>
          </a:bodyPr>
          <a:lstStyle/>
          <a:p>
            <a:pPr marL="457200" indent="-457200">
              <a:buClr>
                <a:schemeClr val="tx2"/>
              </a:buClr>
              <a:buSzPct val="100000"/>
              <a:buFont typeface="+mj-lt"/>
              <a:buAutoNum type="arabicParenR"/>
            </a:pPr>
            <a:endParaRPr lang="en-GB" dirty="0" smtClean="0">
              <a:solidFill>
                <a:schemeClr val="tx2"/>
              </a:solidFill>
            </a:endParaRPr>
          </a:p>
          <a:p>
            <a:pPr marL="457200" indent="-457200">
              <a:buClr>
                <a:schemeClr val="tx2"/>
              </a:buClr>
              <a:buSzPct val="100000"/>
              <a:buFont typeface="+mj-lt"/>
              <a:buAutoNum type="arabicParenR"/>
            </a:pPr>
            <a:endParaRPr lang="en-GB" dirty="0" smtClean="0">
              <a:solidFill>
                <a:schemeClr val="tx2"/>
              </a:solidFill>
            </a:endParaRPr>
          </a:p>
          <a:p>
            <a:pPr marL="457200" indent="-457200">
              <a:buClr>
                <a:schemeClr val="tx2"/>
              </a:buClr>
              <a:buSzPct val="100000"/>
              <a:buFont typeface="+mj-lt"/>
              <a:buAutoNum type="arabicParenR"/>
            </a:pPr>
            <a:endParaRPr lang="en-GB" dirty="0" smtClean="0">
              <a:solidFill>
                <a:schemeClr val="tx2"/>
              </a:solidFill>
            </a:endParaRPr>
          </a:p>
          <a:p>
            <a:pPr marL="0" indent="0">
              <a:buClr>
                <a:schemeClr val="tx2"/>
              </a:buClr>
              <a:buSzPct val="100000"/>
              <a:buNone/>
            </a:pPr>
            <a:endParaRPr lang="en-GB" dirty="0"/>
          </a:p>
        </p:txBody>
      </p:sp>
      <p:sp>
        <p:nvSpPr>
          <p:cNvPr id="4" name="Title 1"/>
          <p:cNvSpPr>
            <a:spLocks noGrp="1"/>
          </p:cNvSpPr>
          <p:nvPr>
            <p:ph type="title"/>
          </p:nvPr>
        </p:nvSpPr>
        <p:spPr>
          <a:xfrm>
            <a:off x="3293706" y="528981"/>
            <a:ext cx="7987003" cy="894715"/>
          </a:xfrm>
          <a:noFill/>
        </p:spPr>
        <p:txBody>
          <a:bodyPr>
            <a:normAutofit fontScale="90000"/>
          </a:bodyPr>
          <a:lstStyle/>
          <a:p>
            <a:r>
              <a:rPr lang="en-GB" sz="2000" i="1" dirty="0" smtClean="0">
                <a:solidFill>
                  <a:schemeClr val="tx1"/>
                </a:solidFill>
              </a:rPr>
              <a:t>Effective information sharing has been a focus for Health through the ‘Information </a:t>
            </a:r>
            <a:r>
              <a:rPr lang="en-GB" sz="2000" i="1" dirty="0">
                <a:solidFill>
                  <a:schemeClr val="tx1"/>
                </a:solidFill>
              </a:rPr>
              <a:t>Sharing to Tackle Violence (ISTV)’ approach </a:t>
            </a:r>
            <a:r>
              <a:rPr lang="en-GB" sz="2000" i="1" dirty="0" smtClean="0">
                <a:solidFill>
                  <a:schemeClr val="tx1"/>
                </a:solidFill>
              </a:rPr>
              <a:t>and by Violence </a:t>
            </a:r>
            <a:r>
              <a:rPr lang="en-GB" sz="2000" i="1" dirty="0">
                <a:solidFill>
                  <a:schemeClr val="tx1"/>
                </a:solidFill>
              </a:rPr>
              <a:t>Reduction Units </a:t>
            </a:r>
            <a:r>
              <a:rPr lang="en-GB" sz="2000" i="1" dirty="0" smtClean="0">
                <a:solidFill>
                  <a:schemeClr val="tx1"/>
                </a:solidFill>
              </a:rPr>
              <a:t>(VRUs). </a:t>
            </a:r>
            <a:r>
              <a:rPr lang="en-GB" sz="2000" i="1" dirty="0"/>
              <a:t/>
            </a:r>
            <a:br>
              <a:rPr lang="en-GB" sz="2000" i="1" dirty="0"/>
            </a:br>
            <a:r>
              <a:rPr lang="en-GB" dirty="0"/>
              <a:t/>
            </a:r>
            <a:br>
              <a:rPr lang="en-GB" dirty="0"/>
            </a:br>
            <a:r>
              <a:rPr lang="en-GB" sz="2200" dirty="0"/>
              <a:t/>
            </a:r>
            <a:br>
              <a:rPr lang="en-GB" sz="2200" dirty="0"/>
            </a:br>
            <a:r>
              <a:rPr lang="en-GB" sz="2200" dirty="0" smtClean="0"/>
              <a:t/>
            </a:r>
            <a:br>
              <a:rPr lang="en-GB" sz="2200" dirty="0" smtClean="0"/>
            </a:br>
            <a:r>
              <a:rPr lang="en-GB" sz="2200" dirty="0"/>
              <a:t/>
            </a:r>
            <a:br>
              <a:rPr lang="en-GB" sz="2200" dirty="0"/>
            </a:br>
            <a:r>
              <a:rPr lang="en-GB" sz="2700" dirty="0" smtClean="0"/>
              <a:t/>
            </a:r>
            <a:br>
              <a:rPr lang="en-GB" sz="2700" dirty="0" smtClean="0"/>
            </a:br>
            <a:r>
              <a:rPr lang="en-GB" dirty="0"/>
              <a:t/>
            </a:r>
            <a:br>
              <a:rPr lang="en-GB" dirty="0"/>
            </a:br>
            <a:r>
              <a:rPr lang="en-GB" dirty="0" smtClean="0"/>
              <a:t/>
            </a:r>
            <a:br>
              <a:rPr lang="en-GB" dirty="0" smtClean="0"/>
            </a:br>
            <a:endParaRPr lang="en-GB" sz="3200" b="1" dirty="0"/>
          </a:p>
        </p:txBody>
      </p:sp>
      <p:sp>
        <p:nvSpPr>
          <p:cNvPr id="6" name="TextBox 5"/>
          <p:cNvSpPr txBox="1"/>
          <p:nvPr/>
        </p:nvSpPr>
        <p:spPr>
          <a:xfrm>
            <a:off x="646109" y="1687484"/>
            <a:ext cx="10725701" cy="3477875"/>
          </a:xfrm>
          <a:prstGeom prst="rect">
            <a:avLst/>
          </a:prstGeom>
          <a:noFill/>
        </p:spPr>
        <p:txBody>
          <a:bodyPr wrap="square" rtlCol="0">
            <a:spAutoFit/>
          </a:bodyPr>
          <a:lstStyle/>
          <a:p>
            <a:r>
              <a:rPr lang="en-GB" sz="2000" dirty="0" smtClean="0">
                <a:latin typeface="Arial" panose="020B0604020202020204" pitchFamily="34" charset="0"/>
                <a:cs typeface="Arial" panose="020B0604020202020204" pitchFamily="34" charset="0"/>
              </a:rPr>
              <a:t>There are three recognised levels </a:t>
            </a:r>
            <a:r>
              <a:rPr lang="en-GB" sz="2000" dirty="0">
                <a:latin typeface="Arial" panose="020B0604020202020204" pitchFamily="34" charset="0"/>
                <a:cs typeface="Arial" panose="020B0604020202020204" pitchFamily="34" charset="0"/>
              </a:rPr>
              <a:t>of information usage in order to support </a:t>
            </a:r>
            <a:r>
              <a:rPr lang="en-GB" sz="2000" dirty="0" smtClean="0">
                <a:latin typeface="Arial" panose="020B0604020202020204" pitchFamily="34" charset="0"/>
                <a:cs typeface="Arial" panose="020B0604020202020204" pitchFamily="34" charset="0"/>
              </a:rPr>
              <a:t>work </a:t>
            </a:r>
            <a:r>
              <a:rPr lang="en-GB" sz="2000" dirty="0">
                <a:latin typeface="Arial" panose="020B0604020202020204" pitchFamily="34" charset="0"/>
                <a:cs typeface="Arial" panose="020B0604020202020204" pitchFamily="34" charset="0"/>
              </a:rPr>
              <a:t>to prevent and reduce serious violence: </a:t>
            </a:r>
            <a:endParaRPr lang="en-GB" sz="2000" dirty="0" smtClean="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a:p>
            <a:pPr marL="342900" lvl="0" indent="-342900">
              <a:buFont typeface="Wingdings" panose="05000000000000000000" pitchFamily="2" charset="2"/>
              <a:buChar char="Ø"/>
            </a:pPr>
            <a:r>
              <a:rPr lang="en-GB" sz="2000" b="1" dirty="0">
                <a:latin typeface="Arial" panose="020B0604020202020204" pitchFamily="34" charset="0"/>
                <a:cs typeface="Arial" panose="020B0604020202020204" pitchFamily="34" charset="0"/>
              </a:rPr>
              <a:t>Level 1</a:t>
            </a:r>
            <a:r>
              <a:rPr lang="en-GB" sz="2000" dirty="0">
                <a:latin typeface="Arial" panose="020B0604020202020204" pitchFamily="34" charset="0"/>
                <a:cs typeface="Arial" panose="020B0604020202020204" pitchFamily="34" charset="0"/>
              </a:rPr>
              <a:t> – Information used to inform the </a:t>
            </a:r>
            <a:r>
              <a:rPr lang="en-GB" sz="2000" i="1" dirty="0" smtClean="0">
                <a:latin typeface="Arial" panose="020B0604020202020204" pitchFamily="34" charset="0"/>
                <a:cs typeface="Arial" panose="020B0604020202020204" pitchFamily="34" charset="0"/>
              </a:rPr>
              <a:t>Strategic </a:t>
            </a:r>
            <a:r>
              <a:rPr lang="en-GB" sz="2000" i="1" dirty="0">
                <a:latin typeface="Arial" panose="020B0604020202020204" pitchFamily="34" charset="0"/>
                <a:cs typeface="Arial" panose="020B0604020202020204" pitchFamily="34" charset="0"/>
              </a:rPr>
              <a:t>N</a:t>
            </a:r>
            <a:r>
              <a:rPr lang="en-GB" sz="2000" i="1" dirty="0" smtClean="0">
                <a:latin typeface="Arial" panose="020B0604020202020204" pitchFamily="34" charset="0"/>
                <a:cs typeface="Arial" panose="020B0604020202020204" pitchFamily="34" charset="0"/>
              </a:rPr>
              <a:t>eeds </a:t>
            </a:r>
            <a:r>
              <a:rPr lang="en-GB" sz="2000" i="1" dirty="0">
                <a:latin typeface="Arial" panose="020B0604020202020204" pitchFamily="34" charset="0"/>
                <a:cs typeface="Arial" panose="020B0604020202020204" pitchFamily="34" charset="0"/>
              </a:rPr>
              <a:t>A</a:t>
            </a:r>
            <a:r>
              <a:rPr lang="en-GB" sz="2000" i="1" dirty="0" smtClean="0">
                <a:latin typeface="Arial" panose="020B0604020202020204" pitchFamily="34" charset="0"/>
                <a:cs typeface="Arial" panose="020B0604020202020204" pitchFamily="34" charset="0"/>
              </a:rPr>
              <a:t>ssessment </a:t>
            </a:r>
            <a:r>
              <a:rPr lang="en-GB" sz="2000" dirty="0">
                <a:latin typeface="Arial" panose="020B0604020202020204" pitchFamily="34" charset="0"/>
                <a:cs typeface="Arial" panose="020B0604020202020204" pitchFamily="34" charset="0"/>
              </a:rPr>
              <a:t>in order to understand local </a:t>
            </a:r>
            <a:r>
              <a:rPr lang="en-GB" sz="2000" dirty="0" smtClean="0">
                <a:latin typeface="Arial" panose="020B0604020202020204" pitchFamily="34" charset="0"/>
                <a:cs typeface="Arial" panose="020B0604020202020204" pitchFamily="34" charset="0"/>
              </a:rPr>
              <a:t>issues</a:t>
            </a:r>
            <a:endParaRPr lang="en-GB" sz="2000" dirty="0">
              <a:latin typeface="Arial" panose="020B0604020202020204" pitchFamily="34" charset="0"/>
              <a:cs typeface="Arial" panose="020B0604020202020204" pitchFamily="34" charset="0"/>
            </a:endParaRPr>
          </a:p>
          <a:p>
            <a:pPr marL="342900" lvl="0" indent="-342900">
              <a:buFont typeface="Wingdings" panose="05000000000000000000" pitchFamily="2" charset="2"/>
              <a:buChar char="Ø"/>
            </a:pPr>
            <a:endParaRPr lang="en-GB" sz="2000" dirty="0">
              <a:latin typeface="Arial" panose="020B0604020202020204" pitchFamily="34" charset="0"/>
              <a:cs typeface="Arial" panose="020B0604020202020204" pitchFamily="34" charset="0"/>
            </a:endParaRPr>
          </a:p>
          <a:p>
            <a:pPr marL="342900" lvl="0" indent="-342900">
              <a:buFont typeface="Wingdings" panose="05000000000000000000" pitchFamily="2" charset="2"/>
              <a:buChar char="Ø"/>
            </a:pPr>
            <a:r>
              <a:rPr lang="en-GB" sz="2000" b="1" dirty="0">
                <a:latin typeface="Arial" panose="020B0604020202020204" pitchFamily="34" charset="0"/>
                <a:cs typeface="Arial" panose="020B0604020202020204" pitchFamily="34" charset="0"/>
              </a:rPr>
              <a:t>Level 2</a:t>
            </a:r>
            <a:r>
              <a:rPr lang="en-GB" sz="2000" dirty="0">
                <a:latin typeface="Arial" panose="020B0604020202020204" pitchFamily="34" charset="0"/>
                <a:cs typeface="Arial" panose="020B0604020202020204" pitchFamily="34" charset="0"/>
              </a:rPr>
              <a:t> – Information used to better identify </a:t>
            </a:r>
            <a:r>
              <a:rPr lang="en-GB" sz="2000" i="1" dirty="0">
                <a:latin typeface="Arial" panose="020B0604020202020204" pitchFamily="34" charset="0"/>
                <a:cs typeface="Arial" panose="020B0604020202020204" pitchFamily="34" charset="0"/>
              </a:rPr>
              <a:t>hotspot locations</a:t>
            </a:r>
            <a:r>
              <a:rPr lang="en-GB" sz="2000" dirty="0">
                <a:latin typeface="Arial" panose="020B0604020202020204" pitchFamily="34" charset="0"/>
                <a:cs typeface="Arial" panose="020B0604020202020204" pitchFamily="34" charset="0"/>
              </a:rPr>
              <a:t> and support a targeted </a:t>
            </a:r>
            <a:r>
              <a:rPr lang="en-GB" sz="2000" dirty="0" smtClean="0">
                <a:latin typeface="Arial" panose="020B0604020202020204" pitchFamily="34" charset="0"/>
                <a:cs typeface="Arial" panose="020B0604020202020204" pitchFamily="34" charset="0"/>
              </a:rPr>
              <a:t>approach</a:t>
            </a:r>
            <a:endParaRPr lang="en-GB" sz="2000" dirty="0">
              <a:latin typeface="Arial" panose="020B0604020202020204" pitchFamily="34" charset="0"/>
              <a:cs typeface="Arial" panose="020B0604020202020204" pitchFamily="34" charset="0"/>
            </a:endParaRPr>
          </a:p>
          <a:p>
            <a:pPr marL="342900" lvl="0" indent="-342900">
              <a:buFont typeface="Wingdings" panose="05000000000000000000" pitchFamily="2" charset="2"/>
              <a:buChar char="Ø"/>
            </a:pPr>
            <a:endParaRPr lang="en-GB" sz="2000" dirty="0">
              <a:latin typeface="Arial" panose="020B0604020202020204" pitchFamily="34" charset="0"/>
              <a:cs typeface="Arial" panose="020B0604020202020204" pitchFamily="34" charset="0"/>
            </a:endParaRPr>
          </a:p>
          <a:p>
            <a:pPr marL="342900" lvl="0" indent="-342900">
              <a:buFont typeface="Wingdings" panose="05000000000000000000" pitchFamily="2" charset="2"/>
              <a:buChar char="Ø"/>
            </a:pPr>
            <a:r>
              <a:rPr lang="en-GB" sz="2000" b="1" dirty="0">
                <a:latin typeface="Arial" panose="020B0604020202020204" pitchFamily="34" charset="0"/>
                <a:cs typeface="Arial" panose="020B0604020202020204" pitchFamily="34" charset="0"/>
              </a:rPr>
              <a:t>Level 3</a:t>
            </a:r>
            <a:r>
              <a:rPr lang="en-GB" sz="2000" dirty="0">
                <a:latin typeface="Arial" panose="020B0604020202020204" pitchFamily="34" charset="0"/>
                <a:cs typeface="Arial" panose="020B0604020202020204" pitchFamily="34" charset="0"/>
              </a:rPr>
              <a:t> – Information used to better identify </a:t>
            </a:r>
            <a:r>
              <a:rPr lang="en-GB" sz="2000" i="1" dirty="0">
                <a:latin typeface="Arial" panose="020B0604020202020204" pitchFamily="34" charset="0"/>
                <a:cs typeface="Arial" panose="020B0604020202020204" pitchFamily="34" charset="0"/>
              </a:rPr>
              <a:t>individuals at risk </a:t>
            </a:r>
            <a:r>
              <a:rPr lang="en-GB" sz="2000" dirty="0">
                <a:latin typeface="Arial" panose="020B0604020202020204" pitchFamily="34" charset="0"/>
                <a:cs typeface="Arial" panose="020B0604020202020204" pitchFamily="34" charset="0"/>
              </a:rPr>
              <a:t>for high-intensity support </a:t>
            </a:r>
            <a:r>
              <a:rPr lang="en-GB" sz="2000" dirty="0" smtClean="0">
                <a:latin typeface="Arial" panose="020B0604020202020204" pitchFamily="34" charset="0"/>
                <a:cs typeface="Arial" panose="020B0604020202020204" pitchFamily="34" charset="0"/>
              </a:rPr>
              <a:t>programmes</a:t>
            </a:r>
            <a:r>
              <a:rPr lang="en-GB" sz="2000" dirty="0">
                <a:latin typeface="Arial" panose="020B0604020202020204" pitchFamily="34" charset="0"/>
                <a:cs typeface="Arial" panose="020B0604020202020204" pitchFamily="34" charset="0"/>
              </a:rPr>
              <a:t> </a:t>
            </a:r>
            <a:r>
              <a:rPr lang="en-GB" sz="2000" dirty="0" smtClean="0">
                <a:latin typeface="Arial" panose="020B0604020202020204" pitchFamily="34" charset="0"/>
                <a:cs typeface="Arial" panose="020B0604020202020204" pitchFamily="34" charset="0"/>
              </a:rPr>
              <a:t>(Level </a:t>
            </a:r>
            <a:r>
              <a:rPr lang="en-GB" sz="2000" dirty="0">
                <a:latin typeface="Arial" panose="020B0604020202020204" pitchFamily="34" charset="0"/>
                <a:cs typeface="Arial" panose="020B0604020202020204" pitchFamily="34" charset="0"/>
              </a:rPr>
              <a:t>3 data would not apply for </a:t>
            </a:r>
            <a:r>
              <a:rPr lang="en-GB" sz="2000" dirty="0" smtClean="0">
                <a:latin typeface="Arial" panose="020B0604020202020204" pitchFamily="34" charset="0"/>
                <a:cs typeface="Arial" panose="020B0604020202020204" pitchFamily="34" charset="0"/>
              </a:rPr>
              <a:t>healthcare </a:t>
            </a:r>
            <a:r>
              <a:rPr lang="en-GB" sz="2000" dirty="0">
                <a:latin typeface="Arial" panose="020B0604020202020204" pitchFamily="34" charset="0"/>
                <a:cs typeface="Arial" panose="020B0604020202020204" pitchFamily="34" charset="0"/>
              </a:rPr>
              <a:t>data under the Duty</a:t>
            </a:r>
            <a:r>
              <a:rPr lang="en-GB" sz="2000" dirty="0" smtClean="0">
                <a:latin typeface="Arial" panose="020B0604020202020204" pitchFamily="34" charset="0"/>
                <a:cs typeface="Arial" panose="020B0604020202020204" pitchFamily="34" charset="0"/>
              </a:rPr>
              <a:t>). </a:t>
            </a:r>
            <a:endParaRPr lang="en-GB" sz="20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646109" y="527506"/>
            <a:ext cx="2645893" cy="896190"/>
          </a:xfrm>
          <a:prstGeom prst="rect">
            <a:avLst/>
          </a:prstGeom>
        </p:spPr>
      </p:pic>
    </p:spTree>
    <p:extLst>
      <p:ext uri="{BB962C8B-B14F-4D97-AF65-F5344CB8AC3E}">
        <p14:creationId xmlns:p14="http://schemas.microsoft.com/office/powerpoint/2010/main" val="240341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46109" y="1687484"/>
            <a:ext cx="10725701" cy="4031873"/>
          </a:xfrm>
          <a:prstGeom prst="rect">
            <a:avLst/>
          </a:prstGeom>
          <a:noFill/>
        </p:spPr>
        <p:txBody>
          <a:bodyPr wrap="square" rtlCol="0">
            <a:spAutoFit/>
          </a:bodyPr>
          <a:lstStyle/>
          <a:p>
            <a:pPr marL="285750" indent="-285750">
              <a:buFont typeface="Wingdings" panose="05000000000000000000" pitchFamily="2" charset="2"/>
              <a:buChar char="ü"/>
            </a:pPr>
            <a:r>
              <a:rPr lang="en-GB" sz="1600" b="1" dirty="0">
                <a:latin typeface="Arial" panose="020B0604020202020204" pitchFamily="34" charset="0"/>
                <a:cs typeface="Arial" panose="020B0604020202020204" pitchFamily="34" charset="0"/>
              </a:rPr>
              <a:t>Section 16 </a:t>
            </a:r>
            <a:r>
              <a:rPr lang="en-GB" sz="1600" b="1" dirty="0" smtClean="0">
                <a:latin typeface="Arial" panose="020B0604020202020204" pitchFamily="34" charset="0"/>
                <a:cs typeface="Arial" panose="020B0604020202020204" pitchFamily="34" charset="0"/>
              </a:rPr>
              <a:t>PCSC Act 2022 </a:t>
            </a:r>
            <a:r>
              <a:rPr lang="en-GB" sz="1600" dirty="0" smtClean="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P</a:t>
            </a:r>
            <a:r>
              <a:rPr lang="en-GB" sz="1600" dirty="0" smtClean="0">
                <a:latin typeface="Arial" panose="020B0604020202020204" pitchFamily="34" charset="0"/>
                <a:cs typeface="Arial" panose="020B0604020202020204" pitchFamily="34" charset="0"/>
              </a:rPr>
              <a:t>rovides </a:t>
            </a:r>
            <a:r>
              <a:rPr lang="en-GB" sz="1600" dirty="0">
                <a:latin typeface="Arial" panose="020B0604020202020204" pitchFamily="34" charset="0"/>
                <a:cs typeface="Arial" panose="020B0604020202020204" pitchFamily="34" charset="0"/>
              </a:rPr>
              <a:t>a permissive information sharing gateway that enables specified authorities, local policing bodies (PCCs or equivalents), educational, prison and youth custody authorities to disclose information to each other for the purposes of their functions under the </a:t>
            </a:r>
            <a:r>
              <a:rPr lang="en-GB" sz="1600" dirty="0" smtClean="0">
                <a:latin typeface="Arial" panose="020B0604020202020204" pitchFamily="34" charset="0"/>
                <a:cs typeface="Arial" panose="020B0604020202020204" pitchFamily="34" charset="0"/>
              </a:rPr>
              <a:t>Serious Violence Duty</a:t>
            </a:r>
            <a:r>
              <a:rPr lang="en-GB" sz="1600" dirty="0">
                <a:latin typeface="Arial" panose="020B0604020202020204" pitchFamily="34" charset="0"/>
                <a:cs typeface="Arial" panose="020B0604020202020204" pitchFamily="34" charset="0"/>
              </a:rPr>
              <a:t>. </a:t>
            </a:r>
            <a:endParaRPr lang="en-GB" sz="16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endParaRPr lang="en-GB" sz="8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n-GB" sz="1600" b="1" dirty="0">
                <a:latin typeface="Arial" panose="020B0604020202020204" pitchFamily="34" charset="0"/>
                <a:cs typeface="Arial" panose="020B0604020202020204" pitchFamily="34" charset="0"/>
              </a:rPr>
              <a:t>Section 17 </a:t>
            </a:r>
            <a:r>
              <a:rPr lang="en-GB" sz="1600" b="1" dirty="0" smtClean="0">
                <a:latin typeface="Arial" panose="020B0604020202020204" pitchFamily="34" charset="0"/>
                <a:cs typeface="Arial" panose="020B0604020202020204" pitchFamily="34" charset="0"/>
              </a:rPr>
              <a:t>PCSC Act 2022 </a:t>
            </a:r>
            <a:r>
              <a:rPr lang="en-GB" sz="1600" dirty="0" smtClean="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C</a:t>
            </a:r>
            <a:r>
              <a:rPr lang="en-GB" sz="1600" dirty="0" smtClean="0">
                <a:latin typeface="Arial" panose="020B0604020202020204" pitchFamily="34" charset="0"/>
                <a:cs typeface="Arial" panose="020B0604020202020204" pitchFamily="34" charset="0"/>
              </a:rPr>
              <a:t>reates </a:t>
            </a:r>
            <a:r>
              <a:rPr lang="en-GB" sz="1600" dirty="0">
                <a:latin typeface="Arial" panose="020B0604020202020204" pitchFamily="34" charset="0"/>
                <a:cs typeface="Arial" panose="020B0604020202020204" pitchFamily="34" charset="0"/>
              </a:rPr>
              <a:t>a power for local policing bodies (PCCs and equivalents) to request any specified </a:t>
            </a:r>
            <a:r>
              <a:rPr lang="en-GB" sz="1600" dirty="0" smtClean="0">
                <a:latin typeface="Arial" panose="020B0604020202020204" pitchFamily="34" charset="0"/>
                <a:cs typeface="Arial" panose="020B0604020202020204" pitchFamily="34" charset="0"/>
              </a:rPr>
              <a:t>authority, educational</a:t>
            </a:r>
            <a:r>
              <a:rPr lang="en-GB" sz="1600" dirty="0">
                <a:latin typeface="Arial" panose="020B0604020202020204" pitchFamily="34" charset="0"/>
                <a:cs typeface="Arial" panose="020B0604020202020204" pitchFamily="34" charset="0"/>
              </a:rPr>
              <a:t>, prison or youth justice authority within its police force area to supply it with such information as it may specify for the purpose of its functions relating to the </a:t>
            </a:r>
            <a:r>
              <a:rPr lang="en-GB" sz="1600" dirty="0" smtClean="0">
                <a:latin typeface="Arial" panose="020B0604020202020204" pitchFamily="34" charset="0"/>
                <a:cs typeface="Arial" panose="020B0604020202020204" pitchFamily="34" charset="0"/>
              </a:rPr>
              <a:t>Serious Violence Duty</a:t>
            </a:r>
            <a:r>
              <a:rPr lang="en-GB" sz="1600" dirty="0">
                <a:latin typeface="Arial" panose="020B0604020202020204" pitchFamily="34" charset="0"/>
                <a:cs typeface="Arial" panose="020B0604020202020204" pitchFamily="34" charset="0"/>
              </a:rPr>
              <a:t>. The purpose of this power is to enable or assist local policing bodies (PCCs or equivalents) to assist a specified authority in the exercise of its function to collaborate and plan to prevent and reduce serious violence and monitor the local strategy and its effectiveness</a:t>
            </a:r>
            <a:r>
              <a:rPr lang="en-GB" sz="1600" dirty="0" smtClean="0">
                <a:latin typeface="Arial" panose="020B0604020202020204" pitchFamily="34" charset="0"/>
                <a:cs typeface="Arial" panose="020B0604020202020204" pitchFamily="34" charset="0"/>
              </a:rPr>
              <a:t>.</a:t>
            </a:r>
          </a:p>
          <a:p>
            <a:pPr marL="285750" indent="-285750">
              <a:buFont typeface="Wingdings" panose="05000000000000000000" pitchFamily="2" charset="2"/>
              <a:buChar char="ü"/>
            </a:pPr>
            <a:endParaRPr lang="en-GB" sz="8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n-GB" sz="1600" b="1" dirty="0" smtClean="0">
                <a:latin typeface="Arial" panose="020B0604020202020204" pitchFamily="34" charset="0"/>
                <a:cs typeface="Arial" panose="020B0604020202020204" pitchFamily="34" charset="0"/>
              </a:rPr>
              <a:t>Sections 16 &amp; 17 PCSC 2022 </a:t>
            </a:r>
            <a:r>
              <a:rPr lang="en-GB" sz="1600" dirty="0" smtClean="0">
                <a:latin typeface="Arial" panose="020B0604020202020204" pitchFamily="34" charset="0"/>
                <a:cs typeface="Arial" panose="020B0604020202020204" pitchFamily="34" charset="0"/>
              </a:rPr>
              <a:t>– Personal </a:t>
            </a:r>
            <a:r>
              <a:rPr lang="en-GB" sz="1600" dirty="0">
                <a:latin typeface="Arial" panose="020B0604020202020204" pitchFamily="34" charset="0"/>
                <a:cs typeface="Arial" panose="020B0604020202020204" pitchFamily="34" charset="0"/>
              </a:rPr>
              <a:t>information may be disclosed </a:t>
            </a:r>
            <a:r>
              <a:rPr lang="en-GB" sz="1600" dirty="0" smtClean="0">
                <a:latin typeface="Arial" panose="020B0604020202020204" pitchFamily="34" charset="0"/>
                <a:cs typeface="Arial" panose="020B0604020202020204" pitchFamily="34" charset="0"/>
              </a:rPr>
              <a:t>by </a:t>
            </a:r>
            <a:r>
              <a:rPr lang="en-GB" sz="1600" dirty="0">
                <a:latin typeface="Arial" panose="020B0604020202020204" pitchFamily="34" charset="0"/>
                <a:cs typeface="Arial" panose="020B0604020202020204" pitchFamily="34" charset="0"/>
              </a:rPr>
              <a:t>specified authorities </a:t>
            </a:r>
            <a:r>
              <a:rPr lang="en-GB" sz="1600" i="1" dirty="0">
                <a:latin typeface="Arial" panose="020B0604020202020204" pitchFamily="34" charset="0"/>
                <a:cs typeface="Arial" panose="020B0604020202020204" pitchFamily="34" charset="0"/>
              </a:rPr>
              <a:t>except health and social care authorities </a:t>
            </a:r>
            <a:r>
              <a:rPr lang="en-GB" sz="1600" dirty="0">
                <a:latin typeface="Arial" panose="020B0604020202020204" pitchFamily="34" charset="0"/>
                <a:cs typeface="Arial" panose="020B0604020202020204" pitchFamily="34" charset="0"/>
              </a:rPr>
              <a:t>who should be aware that there are restrictions under the powers on the disclosure of patient information and/or disclosure of personal information by a specified health or social care authority. These restrictions mean that generally they cannot be required to disclose confidential patient information. Any sharing of personal information must comply with data protection legislation (most importantly, the Data Protection Act 2018</a:t>
            </a:r>
            <a:r>
              <a:rPr lang="en-GB" sz="1600" dirty="0" smtClean="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ensuring that it is necessary and proportionate for the purpose. </a:t>
            </a:r>
          </a:p>
        </p:txBody>
      </p:sp>
      <p:sp>
        <p:nvSpPr>
          <p:cNvPr id="7" name="TextBox 6"/>
          <p:cNvSpPr txBox="1"/>
          <p:nvPr/>
        </p:nvSpPr>
        <p:spPr>
          <a:xfrm>
            <a:off x="3441469" y="487417"/>
            <a:ext cx="7930341" cy="646331"/>
          </a:xfrm>
          <a:prstGeom prst="rect">
            <a:avLst/>
          </a:prstGeom>
          <a:noFill/>
        </p:spPr>
        <p:txBody>
          <a:bodyPr wrap="square" rtlCol="0">
            <a:spAutoFit/>
          </a:bodyPr>
          <a:lstStyle/>
          <a:p>
            <a:r>
              <a:rPr lang="en-GB" i="1" dirty="0" smtClean="0">
                <a:latin typeface="Arial" panose="020B0604020202020204" pitchFamily="34" charset="0"/>
                <a:cs typeface="Arial" panose="020B0604020202020204" pitchFamily="34" charset="0"/>
              </a:rPr>
              <a:t>The PCSC Act 2022 does not affect existing information sharing gateways but provides an additional power to share information between authorities: </a:t>
            </a:r>
            <a:endParaRPr lang="en-GB" i="1"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646109" y="487417"/>
            <a:ext cx="2645893" cy="896190"/>
          </a:xfrm>
          <a:prstGeom prst="rect">
            <a:avLst/>
          </a:prstGeom>
        </p:spPr>
      </p:pic>
    </p:spTree>
    <p:extLst>
      <p:ext uri="{BB962C8B-B14F-4D97-AF65-F5344CB8AC3E}">
        <p14:creationId xmlns:p14="http://schemas.microsoft.com/office/powerpoint/2010/main" val="2213755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46110" y="452718"/>
            <a:ext cx="10667511" cy="677813"/>
          </a:xfrm>
          <a:prstGeom prst="rect">
            <a:avLst/>
          </a:prstGeom>
        </p:spPr>
        <p:txBody>
          <a:bodyPr vert="horz" lIns="91440" tIns="45720" rIns="91440" bIns="45720" rtlCol="0" anchor="t">
            <a:normAutofit/>
          </a:bodyPr>
          <a:lstStyle>
            <a:lvl1pPr algn="l" defTabSz="457200" rtl="0" eaLnBrk="1" latinLnBrk="0" hangingPunct="1">
              <a:spcBef>
                <a:spcPct val="0"/>
              </a:spcBef>
              <a:buNone/>
              <a:defRPr sz="4200" b="0" i="0" kern="1200">
                <a:solidFill>
                  <a:schemeClr val="bg1"/>
                </a:solidFill>
                <a:latin typeface="Arial" panose="020B06040202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3200" b="1" dirty="0" smtClean="0"/>
              <a:t>Information Sharing Considerations</a:t>
            </a:r>
            <a:endParaRPr lang="en-GB" sz="3200" b="1" dirty="0"/>
          </a:p>
        </p:txBody>
      </p:sp>
      <p:sp>
        <p:nvSpPr>
          <p:cNvPr id="6" name="Content Placeholder 5"/>
          <p:cNvSpPr>
            <a:spLocks noGrp="1"/>
          </p:cNvSpPr>
          <p:nvPr>
            <p:ph idx="1"/>
          </p:nvPr>
        </p:nvSpPr>
        <p:spPr>
          <a:xfrm>
            <a:off x="646110" y="1130532"/>
            <a:ext cx="10667511" cy="4571999"/>
          </a:xfrm>
        </p:spPr>
        <p:txBody>
          <a:bodyPr>
            <a:normAutofit/>
          </a:bodyPr>
          <a:lstStyle/>
          <a:p>
            <a:pPr>
              <a:buSzPct val="100000"/>
              <a:buFont typeface="Wingdings" panose="05000000000000000000" pitchFamily="2" charset="2"/>
              <a:buChar char="Ø"/>
            </a:pPr>
            <a:r>
              <a:rPr lang="en-GB" b="1" dirty="0" smtClean="0"/>
              <a:t>Data Protection </a:t>
            </a:r>
            <a:r>
              <a:rPr lang="en-GB" dirty="0" smtClean="0"/>
              <a:t>– Responsible </a:t>
            </a:r>
            <a:r>
              <a:rPr lang="en-GB" dirty="0"/>
              <a:t>authorities </a:t>
            </a:r>
            <a:r>
              <a:rPr lang="en-GB" dirty="0" smtClean="0"/>
              <a:t>may </a:t>
            </a:r>
            <a:r>
              <a:rPr lang="en-GB" dirty="0"/>
              <a:t>already have arrangements in place that clearly set out the processes and principles for sharing information </a:t>
            </a:r>
            <a:r>
              <a:rPr lang="en-GB" dirty="0" smtClean="0"/>
              <a:t>internally, </a:t>
            </a:r>
            <a:r>
              <a:rPr lang="en-GB" dirty="0"/>
              <a:t>and arrangements for sharing information within </a:t>
            </a:r>
            <a:r>
              <a:rPr lang="en-GB" dirty="0" smtClean="0"/>
              <a:t>local </a:t>
            </a:r>
            <a:r>
              <a:rPr lang="en-GB" dirty="0"/>
              <a:t>partnerships </a:t>
            </a:r>
            <a:r>
              <a:rPr lang="en-GB" dirty="0" smtClean="0"/>
              <a:t>arrangements and </a:t>
            </a:r>
            <a:r>
              <a:rPr lang="en-GB" dirty="0"/>
              <a:t>with external bodies, including </a:t>
            </a:r>
            <a:r>
              <a:rPr lang="en-GB" dirty="0" smtClean="0"/>
              <a:t>sharing personal data where permitted.  </a:t>
            </a:r>
          </a:p>
          <a:p>
            <a:pPr lvl="1">
              <a:buClr>
                <a:schemeClr val="accent2">
                  <a:lumMod val="60000"/>
                  <a:lumOff val="40000"/>
                </a:schemeClr>
              </a:buClr>
              <a:buFont typeface="Wingdings" panose="05000000000000000000" pitchFamily="2" charset="2"/>
              <a:buChar char="§"/>
            </a:pPr>
            <a:r>
              <a:rPr lang="en-GB" dirty="0" smtClean="0">
                <a:solidFill>
                  <a:schemeClr val="accent2">
                    <a:lumMod val="60000"/>
                    <a:lumOff val="40000"/>
                  </a:schemeClr>
                </a:solidFill>
              </a:rPr>
              <a:t>Key legislation: Section 3 Data Protection Act 2018</a:t>
            </a:r>
          </a:p>
          <a:p>
            <a:pPr lvl="1">
              <a:buClr>
                <a:schemeClr val="accent2">
                  <a:lumMod val="60000"/>
                  <a:lumOff val="40000"/>
                </a:schemeClr>
              </a:buClr>
              <a:buFont typeface="Wingdings" panose="05000000000000000000" pitchFamily="2" charset="2"/>
              <a:buChar char="§"/>
            </a:pPr>
            <a:r>
              <a:rPr lang="en-GB" dirty="0" smtClean="0">
                <a:solidFill>
                  <a:schemeClr val="accent2">
                    <a:lumMod val="60000"/>
                    <a:lumOff val="40000"/>
                  </a:schemeClr>
                </a:solidFill>
              </a:rPr>
              <a:t>Key legislation: UK General Data Protection Regulation 2016</a:t>
            </a:r>
          </a:p>
          <a:p>
            <a:pPr marL="0" indent="0">
              <a:buNone/>
            </a:pPr>
            <a:endParaRPr lang="en-GB" sz="800" dirty="0" smtClean="0"/>
          </a:p>
          <a:p>
            <a:pPr>
              <a:buSzPct val="100000"/>
              <a:buFont typeface="Wingdings" panose="05000000000000000000" pitchFamily="2" charset="2"/>
              <a:buChar char="Ø"/>
            </a:pPr>
            <a:r>
              <a:rPr lang="en-GB" b="1" dirty="0" smtClean="0"/>
              <a:t>Information Sharing Agreements (ISAs) </a:t>
            </a:r>
            <a:r>
              <a:rPr lang="en-GB" dirty="0" smtClean="0"/>
              <a:t>– </a:t>
            </a:r>
            <a:r>
              <a:rPr lang="en-GB" dirty="0"/>
              <a:t>For the purpose of the Serious Violence Duty, existing Community Safety </a:t>
            </a:r>
            <a:r>
              <a:rPr lang="en-GB" dirty="0" smtClean="0"/>
              <a:t>Partnership (CSP) ISAs may </a:t>
            </a:r>
            <a:r>
              <a:rPr lang="en-GB" dirty="0"/>
              <a:t>cover the arrangements </a:t>
            </a:r>
            <a:r>
              <a:rPr lang="en-GB" dirty="0" smtClean="0"/>
              <a:t>which make it </a:t>
            </a:r>
            <a:r>
              <a:rPr lang="en-GB" dirty="0"/>
              <a:t>clear that the purpose of sharing the </a:t>
            </a:r>
            <a:r>
              <a:rPr lang="en-GB" dirty="0" smtClean="0"/>
              <a:t>information is </a:t>
            </a:r>
            <a:r>
              <a:rPr lang="en-GB" dirty="0"/>
              <a:t>to facilitate a reduction in crime and disorder and </a:t>
            </a:r>
            <a:r>
              <a:rPr lang="en-GB" dirty="0" smtClean="0"/>
              <a:t>for the </a:t>
            </a:r>
            <a:r>
              <a:rPr lang="en-GB" dirty="0"/>
              <a:t>appropriate support and interventions for individuals </a:t>
            </a:r>
            <a:r>
              <a:rPr lang="en-GB" dirty="0" smtClean="0"/>
              <a:t>to </a:t>
            </a:r>
            <a:r>
              <a:rPr lang="en-GB" dirty="0"/>
              <a:t>be put in place</a:t>
            </a:r>
            <a:r>
              <a:rPr lang="en-GB" dirty="0" smtClean="0"/>
              <a:t>. </a:t>
            </a:r>
          </a:p>
          <a:p>
            <a:pPr marL="685800" lvl="1">
              <a:buClr>
                <a:schemeClr val="accent2">
                  <a:lumMod val="60000"/>
                  <a:lumOff val="40000"/>
                </a:schemeClr>
              </a:buClr>
              <a:buFont typeface="Wingdings" panose="05000000000000000000" pitchFamily="2" charset="2"/>
              <a:buChar char="§"/>
            </a:pPr>
            <a:r>
              <a:rPr lang="en-GB" dirty="0" smtClean="0">
                <a:solidFill>
                  <a:schemeClr val="accent2">
                    <a:lumMod val="60000"/>
                    <a:lumOff val="40000"/>
                  </a:schemeClr>
                </a:solidFill>
              </a:rPr>
              <a:t>Key legislation: Section 115 Crime &amp; Disorder Act 1998</a:t>
            </a:r>
            <a:endParaRPr lang="en-GB" dirty="0">
              <a:solidFill>
                <a:schemeClr val="accent2">
                  <a:lumMod val="60000"/>
                  <a:lumOff val="40000"/>
                </a:schemeClr>
              </a:solidFill>
            </a:endParaRPr>
          </a:p>
          <a:p>
            <a:endParaRPr lang="en-GB" dirty="0" smtClean="0"/>
          </a:p>
          <a:p>
            <a:endParaRPr lang="en-GB" dirty="0"/>
          </a:p>
        </p:txBody>
      </p:sp>
    </p:spTree>
    <p:extLst>
      <p:ext uri="{BB962C8B-B14F-4D97-AF65-F5344CB8AC3E}">
        <p14:creationId xmlns:p14="http://schemas.microsoft.com/office/powerpoint/2010/main" val="2236407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4567" y="266007"/>
            <a:ext cx="11421688" cy="1077218"/>
          </a:xfrm>
          <a:prstGeom prst="rect">
            <a:avLst/>
          </a:prstGeom>
        </p:spPr>
        <p:txBody>
          <a:bodyPr wrap="square">
            <a:spAutoFit/>
          </a:bodyPr>
          <a:lstStyle/>
          <a:p>
            <a:pPr algn="ctr"/>
            <a:endParaRPr lang="en-GB" sz="3200" b="1" dirty="0" smtClean="0">
              <a:latin typeface="Arial" panose="020B0604020202020204" pitchFamily="34" charset="0"/>
              <a:cs typeface="Arial" panose="020B0604020202020204" pitchFamily="34" charset="0"/>
            </a:endParaRPr>
          </a:p>
          <a:p>
            <a:pPr algn="ctr"/>
            <a:endParaRPr lang="en-GB" sz="3200" dirty="0"/>
          </a:p>
        </p:txBody>
      </p:sp>
      <p:sp>
        <p:nvSpPr>
          <p:cNvPr id="2" name="Rectangle 1"/>
          <p:cNvSpPr/>
          <p:nvPr/>
        </p:nvSpPr>
        <p:spPr>
          <a:xfrm>
            <a:off x="706583" y="2670757"/>
            <a:ext cx="10607037" cy="461665"/>
          </a:xfrm>
          <a:prstGeom prst="rect">
            <a:avLst/>
          </a:prstGeom>
        </p:spPr>
        <p:txBody>
          <a:bodyPr wrap="square">
            <a:spAutoFit/>
          </a:bodyPr>
          <a:lstStyle/>
          <a:p>
            <a:r>
              <a:rPr lang="en-GB" sz="2400" dirty="0">
                <a:latin typeface="Arial" panose="020B0604020202020204" pitchFamily="34" charset="0"/>
                <a:cs typeface="Arial" panose="020B0604020202020204" pitchFamily="34" charset="0"/>
                <a:hlinkClick r:id="rId2"/>
              </a:rPr>
              <a:t>Serious Violence Duty - GOV.UK (www.gov.uk)</a:t>
            </a:r>
            <a:endParaRPr lang="en-GB" sz="2400" dirty="0">
              <a:latin typeface="Arial" panose="020B0604020202020204" pitchFamily="34" charset="0"/>
              <a:cs typeface="Arial" panose="020B0604020202020204" pitchFamily="34" charset="0"/>
            </a:endParaRPr>
          </a:p>
        </p:txBody>
      </p:sp>
      <p:sp>
        <p:nvSpPr>
          <p:cNvPr id="7" name="Title 1"/>
          <p:cNvSpPr>
            <a:spLocks noGrp="1"/>
          </p:cNvSpPr>
          <p:nvPr>
            <p:ph type="title"/>
          </p:nvPr>
        </p:nvSpPr>
        <p:spPr>
          <a:xfrm>
            <a:off x="646110" y="452718"/>
            <a:ext cx="10667511" cy="677813"/>
          </a:xfrm>
        </p:spPr>
        <p:txBody>
          <a:bodyPr>
            <a:normAutofit/>
          </a:bodyPr>
          <a:lstStyle/>
          <a:p>
            <a:r>
              <a:rPr lang="en-GB" sz="3200" b="1" dirty="0" smtClean="0"/>
              <a:t>Serious Violence Duty Guidance</a:t>
            </a:r>
            <a:endParaRPr lang="en-GB" sz="3200" b="1" dirty="0"/>
          </a:p>
        </p:txBody>
      </p:sp>
      <p:sp>
        <p:nvSpPr>
          <p:cNvPr id="9" name="Rectangle 8"/>
          <p:cNvSpPr/>
          <p:nvPr/>
        </p:nvSpPr>
        <p:spPr>
          <a:xfrm>
            <a:off x="706583" y="1529937"/>
            <a:ext cx="10607037" cy="830997"/>
          </a:xfrm>
          <a:prstGeom prst="rect">
            <a:avLst/>
          </a:prstGeom>
        </p:spPr>
        <p:txBody>
          <a:bodyPr wrap="square">
            <a:spAutoFit/>
          </a:bodyPr>
          <a:lstStyle/>
          <a:p>
            <a:r>
              <a:rPr lang="en-GB" sz="2400" dirty="0" smtClean="0">
                <a:latin typeface="Arial" panose="020B0604020202020204" pitchFamily="34" charset="0"/>
                <a:cs typeface="Arial" panose="020B0604020202020204" pitchFamily="34" charset="0"/>
              </a:rPr>
              <a:t>For further guidance: Data and Information Sharing (Chapter 2, paragraphs 168 – 196, pages 57 – 65)</a:t>
            </a:r>
            <a:endParaRPr lang="en-GB" sz="24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stretch>
            <a:fillRect/>
          </a:stretch>
        </p:blipFill>
        <p:spPr>
          <a:xfrm>
            <a:off x="4609926" y="3811577"/>
            <a:ext cx="2800350" cy="1628775"/>
          </a:xfrm>
          <a:prstGeom prst="rect">
            <a:avLst/>
          </a:prstGeom>
          <a:ln w="19050">
            <a:solidFill>
              <a:schemeClr val="bg1"/>
            </a:solidFill>
          </a:ln>
        </p:spPr>
      </p:pic>
    </p:spTree>
    <p:extLst>
      <p:ext uri="{BB962C8B-B14F-4D97-AF65-F5344CB8AC3E}">
        <p14:creationId xmlns:p14="http://schemas.microsoft.com/office/powerpoint/2010/main" val="3240063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Custom 1">
      <a:dk1>
        <a:srgbClr val="FFFFFF"/>
      </a:dk1>
      <a:lt1>
        <a:srgbClr val="FFFFFF"/>
      </a:lt1>
      <a:dk2>
        <a:srgbClr val="FFFFFF"/>
      </a:dk2>
      <a:lt2>
        <a:srgbClr val="FFFFFF"/>
      </a:lt2>
      <a:accent1>
        <a:srgbClr val="00B0F0"/>
      </a:accent1>
      <a:accent2>
        <a:srgbClr val="73FFB5"/>
      </a:accent2>
      <a:accent3>
        <a:srgbClr val="9DFFCB"/>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DAWG slides - SV &amp; KC survey &amp; BeeWell dashboard" id="{3DD38DFD-ABAB-495F-A315-6F13217A3B39}" vid="{8C896849-0D6E-4F3F-B340-4D0794BEC9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866</Words>
  <Application>Microsoft Office PowerPoint</Application>
  <PresentationFormat>Widescreen</PresentationFormat>
  <Paragraphs>53</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Century Gothic</vt:lpstr>
      <vt:lpstr>Wingdings</vt:lpstr>
      <vt:lpstr>Wingdings 3</vt:lpstr>
      <vt:lpstr>Theme1</vt:lpstr>
      <vt:lpstr>Information Sharing and the Serious Violence Duty</vt:lpstr>
      <vt:lpstr>Serious Violence Duty</vt:lpstr>
      <vt:lpstr>Serious Violence Duty</vt:lpstr>
      <vt:lpstr>The Hampshire, Isle of Wight, Portsmouth and Southampton (HIPS) Violence Reduction Partnership (VRP) recognises the importance of effective multi-agency information sharing to prevent and reduce Serious Violence by identifying the drivers and people most affected or at risk of Serious Violence (Strategic Needs Assessment).   This guidance shows how the legislation, specifically the Police, Crime, Sentencing and Courts Act 2022, includes provisions to support partners to share information, intelligence, and knowledge around Serious Violence.   </vt:lpstr>
      <vt:lpstr>Effective information sharing has been a focus for Health through the ‘Information Sharing to Tackle Violence (ISTV)’ approach and by Violence Reduction Units (VRUs).         </vt:lpstr>
      <vt:lpstr>PowerPoint Presentation</vt:lpstr>
      <vt:lpstr>PowerPoint Presentation</vt:lpstr>
      <vt:lpstr>Serious Violence Duty Guidance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Sharing and the Serious Violence Duty</dc:title>
  <dc:creator>White, Sallie (50786)</dc:creator>
  <cp:lastModifiedBy>White, Sallie (50786)</cp:lastModifiedBy>
  <cp:revision>1</cp:revision>
  <dcterms:modified xsi:type="dcterms:W3CDTF">2024-07-17T12:47:00Z</dcterms:modified>
</cp:coreProperties>
</file>