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3.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4.xml" ContentType="application/vnd.openxmlformats-officedocument.drawingml.chart+xml"/>
  <Override PartName="/ppt/drawings/drawing2.xml" ContentType="application/vnd.openxmlformats-officedocument.drawingml.chartshapes+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2" r:id="rId7"/>
    <p:sldMasterId id="2147483694" r:id="rId8"/>
    <p:sldMasterId id="2147483706" r:id="rId9"/>
    <p:sldMasterId id="2147483718" r:id="rId10"/>
  </p:sldMasterIdLst>
  <p:notesMasterIdLst>
    <p:notesMasterId r:id="rId176"/>
  </p:notesMasterIdLst>
  <p:handoutMasterIdLst>
    <p:handoutMasterId r:id="rId177"/>
  </p:handoutMasterIdLst>
  <p:sldIdLst>
    <p:sldId id="282" r:id="rId11"/>
    <p:sldId id="259" r:id="rId12"/>
    <p:sldId id="268" r:id="rId13"/>
    <p:sldId id="372" r:id="rId14"/>
    <p:sldId id="373" r:id="rId15"/>
    <p:sldId id="374" r:id="rId16"/>
    <p:sldId id="375" r:id="rId17"/>
    <p:sldId id="376" r:id="rId18"/>
    <p:sldId id="377" r:id="rId19"/>
    <p:sldId id="378" r:id="rId20"/>
    <p:sldId id="379" r:id="rId21"/>
    <p:sldId id="380" r:id="rId22"/>
    <p:sldId id="381" r:id="rId23"/>
    <p:sldId id="298" r:id="rId24"/>
    <p:sldId id="299" r:id="rId25"/>
    <p:sldId id="300" r:id="rId26"/>
    <p:sldId id="301" r:id="rId27"/>
    <p:sldId id="302" r:id="rId28"/>
    <p:sldId id="303" r:id="rId29"/>
    <p:sldId id="304" r:id="rId30"/>
    <p:sldId id="305" r:id="rId31"/>
    <p:sldId id="306" r:id="rId32"/>
    <p:sldId id="307" r:id="rId33"/>
    <p:sldId id="308" r:id="rId34"/>
    <p:sldId id="309" r:id="rId35"/>
    <p:sldId id="310" r:id="rId36"/>
    <p:sldId id="311" r:id="rId37"/>
    <p:sldId id="312" r:id="rId38"/>
    <p:sldId id="313" r:id="rId39"/>
    <p:sldId id="314" r:id="rId40"/>
    <p:sldId id="315" r:id="rId41"/>
    <p:sldId id="316"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345" r:id="rId71"/>
    <p:sldId id="346" r:id="rId72"/>
    <p:sldId id="347" r:id="rId73"/>
    <p:sldId id="348" r:id="rId74"/>
    <p:sldId id="349" r:id="rId75"/>
    <p:sldId id="350" r:id="rId76"/>
    <p:sldId id="271" r:id="rId77"/>
    <p:sldId id="351" r:id="rId78"/>
    <p:sldId id="283" r:id="rId79"/>
    <p:sldId id="284" r:id="rId80"/>
    <p:sldId id="285" r:id="rId81"/>
    <p:sldId id="286" r:id="rId82"/>
    <p:sldId id="287" r:id="rId83"/>
    <p:sldId id="288" r:id="rId84"/>
    <p:sldId id="289" r:id="rId85"/>
    <p:sldId id="290" r:id="rId86"/>
    <p:sldId id="291" r:id="rId87"/>
    <p:sldId id="292" r:id="rId88"/>
    <p:sldId id="293" r:id="rId89"/>
    <p:sldId id="294" r:id="rId90"/>
    <p:sldId id="295" r:id="rId91"/>
    <p:sldId id="296" r:id="rId92"/>
    <p:sldId id="297"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272" r:id="rId114"/>
    <p:sldId id="275" r:id="rId115"/>
    <p:sldId id="276" r:id="rId116"/>
    <p:sldId id="277"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5" r:id="rId141"/>
    <p:sldId id="406" r:id="rId142"/>
    <p:sldId id="407" r:id="rId143"/>
    <p:sldId id="408" r:id="rId144"/>
    <p:sldId id="409" r:id="rId145"/>
    <p:sldId id="410" r:id="rId146"/>
    <p:sldId id="411" r:id="rId147"/>
    <p:sldId id="412" r:id="rId148"/>
    <p:sldId id="413" r:id="rId149"/>
    <p:sldId id="414" r:id="rId150"/>
    <p:sldId id="415" r:id="rId151"/>
    <p:sldId id="416" r:id="rId152"/>
    <p:sldId id="417" r:id="rId153"/>
    <p:sldId id="418" r:id="rId154"/>
    <p:sldId id="419" r:id="rId155"/>
    <p:sldId id="420" r:id="rId156"/>
    <p:sldId id="421" r:id="rId157"/>
    <p:sldId id="422" r:id="rId158"/>
    <p:sldId id="423" r:id="rId159"/>
    <p:sldId id="424" r:id="rId160"/>
    <p:sldId id="425" r:id="rId161"/>
    <p:sldId id="426" r:id="rId162"/>
    <p:sldId id="427" r:id="rId163"/>
    <p:sldId id="428" r:id="rId164"/>
    <p:sldId id="429" r:id="rId165"/>
    <p:sldId id="430" r:id="rId166"/>
    <p:sldId id="431" r:id="rId167"/>
    <p:sldId id="432" r:id="rId168"/>
    <p:sldId id="433" r:id="rId169"/>
    <p:sldId id="434" r:id="rId170"/>
    <p:sldId id="435" r:id="rId171"/>
    <p:sldId id="436" r:id="rId172"/>
    <p:sldId id="279" r:id="rId173"/>
    <p:sldId id="280" r:id="rId174"/>
    <p:sldId id="281" r:id="rId1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606B"/>
    <a:srgbClr val="00AEEF"/>
    <a:srgbClr val="7CC420"/>
    <a:srgbClr val="2A3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notesViewPr>
    <p:cSldViewPr snapToGrid="0">
      <p:cViewPr varScale="1">
        <p:scale>
          <a:sx n="66" d="100"/>
          <a:sy n="66" d="100"/>
        </p:scale>
        <p:origin x="826"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slide" Target="slides/slide144.xml"/><Relationship Id="rId159" Type="http://schemas.openxmlformats.org/officeDocument/2006/relationships/slide" Target="slides/slide149.xml"/><Relationship Id="rId175" Type="http://schemas.openxmlformats.org/officeDocument/2006/relationships/slide" Target="slides/slide165.xml"/><Relationship Id="rId170" Type="http://schemas.openxmlformats.org/officeDocument/2006/relationships/slide" Target="slides/slide160.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slide" Target="slides/slide150.xml"/><Relationship Id="rId165" Type="http://schemas.openxmlformats.org/officeDocument/2006/relationships/slide" Target="slides/slide155.xml"/><Relationship Id="rId181" Type="http://schemas.openxmlformats.org/officeDocument/2006/relationships/tableStyles" Target="tableStyle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71" Type="http://schemas.openxmlformats.org/officeDocument/2006/relationships/slide" Target="slides/slide161.xml"/><Relationship Id="rId176" Type="http://schemas.openxmlformats.org/officeDocument/2006/relationships/notesMaster" Target="notesMasters/notesMaster1.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slide" Target="slides/slide151.xml"/><Relationship Id="rId166" Type="http://schemas.openxmlformats.org/officeDocument/2006/relationships/slide" Target="slides/slide15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slide" Target="slides/slide146.xml"/><Relationship Id="rId177"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72" Type="http://schemas.openxmlformats.org/officeDocument/2006/relationships/slide" Target="slides/slide162.xml"/><Relationship Id="rId180" Type="http://schemas.openxmlformats.org/officeDocument/2006/relationships/theme" Target="theme/theme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167" Type="http://schemas.openxmlformats.org/officeDocument/2006/relationships/slide" Target="slides/slide157.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slide" Target="slides/slide15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presProps" Target="presProps.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73" Type="http://schemas.openxmlformats.org/officeDocument/2006/relationships/slide" Target="slides/slide163.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viewProps" Target="viewProps.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GB" sz="1600" dirty="0"/>
              <a:t>76% MASP</a:t>
            </a:r>
            <a:r>
              <a:rPr lang="en-GB" sz="1600" baseline="0" dirty="0"/>
              <a:t> cases = rejected typology (n=748)</a:t>
            </a:r>
            <a:endParaRPr lang="en-GB" sz="1600" dirty="0"/>
          </a:p>
        </c:rich>
      </c:tx>
      <c:layout>
        <c:manualLayout>
          <c:xMode val="edge"/>
          <c:yMode val="edge"/>
          <c:x val="0.17691365494131683"/>
          <c:y val="1.8004372652520428E-2"/>
        </c:manualLayout>
      </c:layout>
      <c:overlay val="0"/>
    </c:title>
    <c:autoTitleDeleted val="0"/>
    <c:plotArea>
      <c:layout/>
      <c:pieChart>
        <c:varyColors val="1"/>
        <c:ser>
          <c:idx val="0"/>
          <c:order val="0"/>
          <c:spPr>
            <a:solidFill>
              <a:schemeClr val="tx1">
                <a:lumMod val="65000"/>
                <a:lumOff val="35000"/>
              </a:schemeClr>
            </a:solidFill>
          </c:spPr>
          <c:dPt>
            <c:idx val="1"/>
            <c:bubble3D val="0"/>
            <c:spPr>
              <a:solidFill>
                <a:srgbClr val="FF0066"/>
              </a:solidFill>
            </c:spPr>
            <c:extLst>
              <c:ext xmlns:c16="http://schemas.microsoft.com/office/drawing/2014/chart" uri="{C3380CC4-5D6E-409C-BE32-E72D297353CC}">
                <c16:uniqueId val="{00000001-C647-45D5-A181-8B4460A7787E}"/>
              </c:ext>
            </c:extLst>
          </c:dPt>
          <c:val>
            <c:numRef>
              <c:f>Sheet1!$C$2:$C$3</c:f>
              <c:numCache>
                <c:formatCode>General</c:formatCode>
                <c:ptCount val="2"/>
                <c:pt idx="0">
                  <c:v>76</c:v>
                </c:pt>
                <c:pt idx="1">
                  <c:v>23</c:v>
                </c:pt>
              </c:numCache>
            </c:numRef>
          </c:val>
          <c:extLst>
            <c:ext xmlns:c16="http://schemas.microsoft.com/office/drawing/2014/chart" uri="{C3380CC4-5D6E-409C-BE32-E72D297353CC}">
              <c16:uniqueId val="{00000009-70B3-48DA-9AA2-9E49CEA6500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baseline="0" dirty="0"/>
              <a:t>7% of MASP cases = I.C. typology (n = 70)</a:t>
            </a:r>
            <a:endParaRPr lang="en-GB" dirty="0"/>
          </a:p>
        </c:rich>
      </c:tx>
      <c:overlay val="0"/>
    </c:title>
    <c:autoTitleDeleted val="0"/>
    <c:plotArea>
      <c:layout/>
      <c:pieChart>
        <c:varyColors val="1"/>
        <c:ser>
          <c:idx val="0"/>
          <c:order val="0"/>
          <c:tx>
            <c:strRef>
              <c:f>Sheet1!$B$1</c:f>
              <c:strCache>
                <c:ptCount val="1"/>
                <c:pt idx="0">
                  <c:v>Sales</c:v>
                </c:pt>
              </c:strCache>
            </c:strRef>
          </c:tx>
          <c:spPr>
            <a:ln>
              <a:noFill/>
            </a:ln>
          </c:spPr>
          <c:dPt>
            <c:idx val="0"/>
            <c:bubble3D val="0"/>
            <c:spPr>
              <a:solidFill>
                <a:srgbClr val="CE295E"/>
              </a:solidFill>
              <a:ln w="19050">
                <a:noFill/>
              </a:ln>
              <a:effectLst/>
            </c:spPr>
            <c:extLst>
              <c:ext xmlns:c16="http://schemas.microsoft.com/office/drawing/2014/chart" uri="{C3380CC4-5D6E-409C-BE32-E72D297353CC}">
                <c16:uniqueId val="{00000001-EF1B-41DB-98C2-5276C9365CB3}"/>
              </c:ext>
            </c:extLst>
          </c:dPt>
          <c:dPt>
            <c:idx val="1"/>
            <c:bubble3D val="0"/>
            <c:spPr>
              <a:solidFill>
                <a:schemeClr val="tx1">
                  <a:lumMod val="75000"/>
                  <a:lumOff val="25000"/>
                </a:schemeClr>
              </a:solidFill>
              <a:ln w="19050">
                <a:noFill/>
              </a:ln>
              <a:effectLst/>
            </c:spPr>
            <c:extLst>
              <c:ext xmlns:c16="http://schemas.microsoft.com/office/drawing/2014/chart" uri="{C3380CC4-5D6E-409C-BE32-E72D297353CC}">
                <c16:uniqueId val="{00000003-EF1B-41DB-98C2-5276C9365CB3}"/>
              </c:ext>
            </c:extLst>
          </c:dPt>
          <c:dPt>
            <c:idx val="2"/>
            <c:bubble3D val="0"/>
            <c:spPr>
              <a:solidFill>
                <a:srgbClr val="7F7F7F"/>
              </a:solidFill>
              <a:ln w="19050">
                <a:noFill/>
              </a:ln>
              <a:effectLst/>
            </c:spPr>
            <c:extLst>
              <c:ext xmlns:c16="http://schemas.microsoft.com/office/drawing/2014/chart" uri="{C3380CC4-5D6E-409C-BE32-E72D297353CC}">
                <c16:uniqueId val="{00000005-EF1B-41DB-98C2-5276C9365CB3}"/>
              </c:ext>
            </c:extLst>
          </c:dPt>
          <c:dPt>
            <c:idx val="3"/>
            <c:bubble3D val="0"/>
            <c:spPr>
              <a:solidFill>
                <a:srgbClr val="A6A6A6"/>
              </a:solidFill>
              <a:ln w="19050">
                <a:noFill/>
              </a:ln>
              <a:effectLst/>
            </c:spPr>
            <c:extLst>
              <c:ext xmlns:c16="http://schemas.microsoft.com/office/drawing/2014/chart" uri="{C3380CC4-5D6E-409C-BE32-E72D297353CC}">
                <c16:uniqueId val="{00000007-EF1B-41DB-98C2-5276C9365CB3}"/>
              </c:ext>
            </c:extLst>
          </c:dPt>
          <c:cat>
            <c:strRef>
              <c:f>Sheet1!$A$2:$A$5</c:f>
              <c:strCache>
                <c:ptCount val="1"/>
                <c:pt idx="0">
                  <c:v>Lorem Ipsum 01</c:v>
                </c:pt>
              </c:strCache>
            </c:strRef>
          </c:cat>
          <c:val>
            <c:numRef>
              <c:f>Sheet1!$B$2:$B$5</c:f>
              <c:numCache>
                <c:formatCode>0%</c:formatCode>
                <c:ptCount val="4"/>
                <c:pt idx="0">
                  <c:v>0.11</c:v>
                </c:pt>
                <c:pt idx="1">
                  <c:v>0.96</c:v>
                </c:pt>
              </c:numCache>
            </c:numRef>
          </c:val>
          <c:extLst>
            <c:ext xmlns:c16="http://schemas.microsoft.com/office/drawing/2014/chart" uri="{C3380CC4-5D6E-409C-BE32-E72D297353CC}">
              <c16:uniqueId val="{00000008-EF1B-41DB-98C2-5276C9365CB3}"/>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a:t>6%</a:t>
            </a:r>
            <a:r>
              <a:rPr lang="en-GB" baseline="0" dirty="0"/>
              <a:t> of MASP cases = resentful typology (n = 58)</a:t>
            </a:r>
            <a:endParaRPr lang="en-GB" dirty="0"/>
          </a:p>
        </c:rich>
      </c:tx>
      <c:layout>
        <c:manualLayout>
          <c:xMode val="edge"/>
          <c:yMode val="edge"/>
          <c:x val="0.12777311786557449"/>
          <c:y val="0"/>
        </c:manualLayout>
      </c:layout>
      <c:overlay val="0"/>
    </c:title>
    <c:autoTitleDeleted val="0"/>
    <c:plotArea>
      <c:layout/>
      <c:pieChart>
        <c:varyColors val="1"/>
        <c:ser>
          <c:idx val="0"/>
          <c:order val="0"/>
          <c:tx>
            <c:strRef>
              <c:f>Sheet1!$B$1</c:f>
              <c:strCache>
                <c:ptCount val="1"/>
                <c:pt idx="0">
                  <c:v>Sales</c:v>
                </c:pt>
              </c:strCache>
            </c:strRef>
          </c:tx>
          <c:spPr>
            <a:ln>
              <a:noFill/>
            </a:ln>
          </c:spPr>
          <c:dPt>
            <c:idx val="0"/>
            <c:bubble3D val="0"/>
            <c:spPr>
              <a:solidFill>
                <a:srgbClr val="CE295E"/>
              </a:solidFill>
              <a:ln w="19050">
                <a:noFill/>
              </a:ln>
              <a:effectLst/>
            </c:spPr>
            <c:extLst>
              <c:ext xmlns:c16="http://schemas.microsoft.com/office/drawing/2014/chart" uri="{C3380CC4-5D6E-409C-BE32-E72D297353CC}">
                <c16:uniqueId val="{00000001-07C3-44B9-9D5F-4D00C98E355D}"/>
              </c:ext>
            </c:extLst>
          </c:dPt>
          <c:dPt>
            <c:idx val="1"/>
            <c:bubble3D val="0"/>
            <c:spPr>
              <a:solidFill>
                <a:schemeClr val="tx1">
                  <a:lumMod val="75000"/>
                  <a:lumOff val="25000"/>
                </a:schemeClr>
              </a:solidFill>
              <a:ln w="19050">
                <a:noFill/>
              </a:ln>
              <a:effectLst/>
            </c:spPr>
            <c:extLst>
              <c:ext xmlns:c16="http://schemas.microsoft.com/office/drawing/2014/chart" uri="{C3380CC4-5D6E-409C-BE32-E72D297353CC}">
                <c16:uniqueId val="{00000003-07C3-44B9-9D5F-4D00C98E355D}"/>
              </c:ext>
            </c:extLst>
          </c:dPt>
          <c:dPt>
            <c:idx val="2"/>
            <c:bubble3D val="0"/>
            <c:spPr>
              <a:solidFill>
                <a:srgbClr val="7F7F7F"/>
              </a:solidFill>
              <a:ln w="19050">
                <a:noFill/>
              </a:ln>
              <a:effectLst/>
            </c:spPr>
            <c:extLst>
              <c:ext xmlns:c16="http://schemas.microsoft.com/office/drawing/2014/chart" uri="{C3380CC4-5D6E-409C-BE32-E72D297353CC}">
                <c16:uniqueId val="{00000005-07C3-44B9-9D5F-4D00C98E355D}"/>
              </c:ext>
            </c:extLst>
          </c:dPt>
          <c:dPt>
            <c:idx val="3"/>
            <c:bubble3D val="0"/>
            <c:spPr>
              <a:solidFill>
                <a:srgbClr val="A6A6A6"/>
              </a:solidFill>
              <a:ln w="19050">
                <a:noFill/>
              </a:ln>
              <a:effectLst/>
            </c:spPr>
            <c:extLst>
              <c:ext xmlns:c16="http://schemas.microsoft.com/office/drawing/2014/chart" uri="{C3380CC4-5D6E-409C-BE32-E72D297353CC}">
                <c16:uniqueId val="{00000007-07C3-44B9-9D5F-4D00C98E355D}"/>
              </c:ext>
            </c:extLst>
          </c:dPt>
          <c:cat>
            <c:strRef>
              <c:f>Sheet1!$A$2:$A$5</c:f>
              <c:strCache>
                <c:ptCount val="1"/>
                <c:pt idx="0">
                  <c:v>Lorem Ipsum 01</c:v>
                </c:pt>
              </c:strCache>
            </c:strRef>
          </c:cat>
          <c:val>
            <c:numRef>
              <c:f>Sheet1!$B$2:$B$5</c:f>
              <c:numCache>
                <c:formatCode>0%</c:formatCode>
                <c:ptCount val="4"/>
                <c:pt idx="0">
                  <c:v>0.04</c:v>
                </c:pt>
                <c:pt idx="1">
                  <c:v>0.96</c:v>
                </c:pt>
              </c:numCache>
            </c:numRef>
          </c:val>
          <c:extLst>
            <c:ext xmlns:c16="http://schemas.microsoft.com/office/drawing/2014/chart" uri="{C3380CC4-5D6E-409C-BE32-E72D297353CC}">
              <c16:uniqueId val="{00000008-07C3-44B9-9D5F-4D00C98E355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GB" dirty="0"/>
              <a:t>3%</a:t>
            </a:r>
            <a:r>
              <a:rPr lang="en-GB" baseline="0" dirty="0"/>
              <a:t> of MASP cases = I.S. typology (n = 27)</a:t>
            </a:r>
            <a:endParaRPr lang="en-GB" dirty="0"/>
          </a:p>
        </c:rich>
      </c:tx>
      <c:layout>
        <c:manualLayout>
          <c:xMode val="edge"/>
          <c:yMode val="edge"/>
          <c:x val="0.19507365011804328"/>
          <c:y val="0"/>
        </c:manualLayout>
      </c:layout>
      <c:overlay val="0"/>
    </c:title>
    <c:autoTitleDeleted val="0"/>
    <c:plotArea>
      <c:layout/>
      <c:pieChart>
        <c:varyColors val="1"/>
        <c:ser>
          <c:idx val="0"/>
          <c:order val="0"/>
          <c:tx>
            <c:strRef>
              <c:f>Sheet1!$B$1</c:f>
              <c:strCache>
                <c:ptCount val="1"/>
                <c:pt idx="0">
                  <c:v>Sales</c:v>
                </c:pt>
              </c:strCache>
            </c:strRef>
          </c:tx>
          <c:spPr>
            <a:ln>
              <a:noFill/>
            </a:ln>
          </c:spPr>
          <c:dPt>
            <c:idx val="0"/>
            <c:bubble3D val="0"/>
            <c:spPr>
              <a:solidFill>
                <a:srgbClr val="CE295E"/>
              </a:solidFill>
              <a:ln w="19050">
                <a:noFill/>
              </a:ln>
              <a:effectLst/>
            </c:spPr>
            <c:extLst>
              <c:ext xmlns:c16="http://schemas.microsoft.com/office/drawing/2014/chart" uri="{C3380CC4-5D6E-409C-BE32-E72D297353CC}">
                <c16:uniqueId val="{00000001-F91A-41AD-AB29-CEE8CD4561CB}"/>
              </c:ext>
            </c:extLst>
          </c:dPt>
          <c:dPt>
            <c:idx val="1"/>
            <c:bubble3D val="0"/>
            <c:spPr>
              <a:solidFill>
                <a:schemeClr val="tx1">
                  <a:lumMod val="75000"/>
                  <a:lumOff val="25000"/>
                </a:schemeClr>
              </a:solidFill>
              <a:ln w="19050">
                <a:noFill/>
              </a:ln>
              <a:effectLst/>
            </c:spPr>
            <c:extLst>
              <c:ext xmlns:c16="http://schemas.microsoft.com/office/drawing/2014/chart" uri="{C3380CC4-5D6E-409C-BE32-E72D297353CC}">
                <c16:uniqueId val="{00000003-F91A-41AD-AB29-CEE8CD4561CB}"/>
              </c:ext>
            </c:extLst>
          </c:dPt>
          <c:dPt>
            <c:idx val="2"/>
            <c:bubble3D val="0"/>
            <c:spPr>
              <a:solidFill>
                <a:srgbClr val="7F7F7F"/>
              </a:solidFill>
              <a:ln w="19050">
                <a:noFill/>
              </a:ln>
              <a:effectLst/>
            </c:spPr>
            <c:extLst>
              <c:ext xmlns:c16="http://schemas.microsoft.com/office/drawing/2014/chart" uri="{C3380CC4-5D6E-409C-BE32-E72D297353CC}">
                <c16:uniqueId val="{00000005-F91A-41AD-AB29-CEE8CD4561CB}"/>
              </c:ext>
            </c:extLst>
          </c:dPt>
          <c:dPt>
            <c:idx val="3"/>
            <c:bubble3D val="0"/>
            <c:spPr>
              <a:solidFill>
                <a:srgbClr val="A6A6A6"/>
              </a:solidFill>
              <a:ln w="19050">
                <a:noFill/>
              </a:ln>
              <a:effectLst/>
            </c:spPr>
            <c:extLst>
              <c:ext xmlns:c16="http://schemas.microsoft.com/office/drawing/2014/chart" uri="{C3380CC4-5D6E-409C-BE32-E72D297353CC}">
                <c16:uniqueId val="{00000007-F91A-41AD-AB29-CEE8CD4561CB}"/>
              </c:ext>
            </c:extLst>
          </c:dPt>
          <c:cat>
            <c:strRef>
              <c:f>Sheet1!$A$2:$A$5</c:f>
              <c:strCache>
                <c:ptCount val="1"/>
                <c:pt idx="0">
                  <c:v>Lorem Ipsum 01</c:v>
                </c:pt>
              </c:strCache>
            </c:strRef>
          </c:cat>
          <c:val>
            <c:numRef>
              <c:f>Sheet1!$B$2:$B$5</c:f>
              <c:numCache>
                <c:formatCode>0%</c:formatCode>
                <c:ptCount val="4"/>
                <c:pt idx="0">
                  <c:v>0.04</c:v>
                </c:pt>
                <c:pt idx="1">
                  <c:v>0.96</c:v>
                </c:pt>
              </c:numCache>
            </c:numRef>
          </c:val>
          <c:extLst>
            <c:ext xmlns:c16="http://schemas.microsoft.com/office/drawing/2014/chart" uri="{C3380CC4-5D6E-409C-BE32-E72D297353CC}">
              <c16:uniqueId val="{00000008-F91A-41AD-AB29-CEE8CD4561C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spPr>
            <a:solidFill>
              <a:srgbClr val="CC0066"/>
            </a:solidFill>
            <a:scene3d>
              <a:camera prst="orthographicFront"/>
              <a:lightRig rig="threePt" dir="t"/>
            </a:scene3d>
            <a:sp3d>
              <a:bevelT w="508000" h="508000"/>
              <a:contourClr>
                <a:srgbClr val="000000"/>
              </a:contourClr>
            </a:sp3d>
          </c:spPr>
          <c:dPt>
            <c:idx val="0"/>
            <c:bubble3D val="0"/>
            <c:explosion val="29"/>
            <c:spPr>
              <a:solidFill>
                <a:srgbClr val="CC0066"/>
              </a:solidFill>
              <a:ln w="25400">
                <a:solidFill>
                  <a:schemeClr val="lt1"/>
                </a:solidFill>
              </a:ln>
              <a:effectLst/>
              <a:scene3d>
                <a:camera prst="orthographicFront"/>
                <a:lightRig rig="threePt" dir="t"/>
              </a:scene3d>
              <a:sp3d contourW="25400">
                <a:bevelT w="508000" h="508000"/>
                <a:contourClr>
                  <a:schemeClr val="lt1"/>
                </a:contourClr>
              </a:sp3d>
            </c:spPr>
            <c:extLst>
              <c:ext xmlns:c16="http://schemas.microsoft.com/office/drawing/2014/chart" uri="{C3380CC4-5D6E-409C-BE32-E72D297353CC}">
                <c16:uniqueId val="{00000001-4D95-4723-9A90-04CF9DB6E170}"/>
              </c:ext>
            </c:extLst>
          </c:dPt>
          <c:dPt>
            <c:idx val="1"/>
            <c:bubble3D val="0"/>
            <c:explosion val="14"/>
            <c:spPr>
              <a:solidFill>
                <a:schemeClr val="bg2">
                  <a:lumMod val="50000"/>
                </a:schemeClr>
              </a:solidFill>
              <a:ln w="25400">
                <a:solidFill>
                  <a:schemeClr val="lt1"/>
                </a:solidFill>
              </a:ln>
              <a:effectLst/>
              <a:scene3d>
                <a:camera prst="orthographicFront"/>
                <a:lightRig rig="threePt" dir="t"/>
              </a:scene3d>
              <a:sp3d contourW="25400">
                <a:bevelT w="508000" h="508000"/>
                <a:contourClr>
                  <a:schemeClr val="lt1"/>
                </a:contourClr>
              </a:sp3d>
            </c:spPr>
            <c:extLst>
              <c:ext xmlns:c16="http://schemas.microsoft.com/office/drawing/2014/chart" uri="{C3380CC4-5D6E-409C-BE32-E72D297353CC}">
                <c16:uniqueId val="{00000004-4D95-4723-9A90-04CF9DB6E170}"/>
              </c:ext>
            </c:extLst>
          </c:dPt>
          <c:dPt>
            <c:idx val="2"/>
            <c:bubble3D val="0"/>
            <c:explosion val="13"/>
            <c:spPr>
              <a:solidFill>
                <a:schemeClr val="bg2">
                  <a:lumMod val="75000"/>
                </a:schemeClr>
              </a:solidFill>
              <a:ln w="25400">
                <a:solidFill>
                  <a:schemeClr val="lt1"/>
                </a:solidFill>
              </a:ln>
              <a:effectLst/>
              <a:scene3d>
                <a:camera prst="orthographicFront"/>
                <a:lightRig rig="threePt" dir="t"/>
              </a:scene3d>
              <a:sp3d contourW="25400">
                <a:bevelT w="508000" h="508000"/>
                <a:contourClr>
                  <a:schemeClr val="lt1"/>
                </a:contourClr>
              </a:sp3d>
            </c:spPr>
            <c:extLst>
              <c:ext xmlns:c16="http://schemas.microsoft.com/office/drawing/2014/chart" uri="{C3380CC4-5D6E-409C-BE32-E72D297353CC}">
                <c16:uniqueId val="{00000003-4D95-4723-9A90-04CF9DB6E170}"/>
              </c:ext>
            </c:extLst>
          </c:dPt>
          <c:dPt>
            <c:idx val="3"/>
            <c:bubble3D val="0"/>
            <c:explosion val="13"/>
            <c:spPr>
              <a:solidFill>
                <a:schemeClr val="bg2">
                  <a:lumMod val="60000"/>
                  <a:lumOff val="40000"/>
                </a:schemeClr>
              </a:solidFill>
              <a:ln w="25400">
                <a:solidFill>
                  <a:schemeClr val="lt1"/>
                </a:solidFill>
              </a:ln>
              <a:effectLst/>
              <a:scene3d>
                <a:camera prst="orthographicFront"/>
                <a:lightRig rig="threePt" dir="t"/>
              </a:scene3d>
              <a:sp3d contourW="25400">
                <a:bevelT w="508000" h="508000"/>
                <a:contourClr>
                  <a:schemeClr val="lt1"/>
                </a:contourClr>
              </a:sp3d>
            </c:spPr>
            <c:extLst>
              <c:ext xmlns:c16="http://schemas.microsoft.com/office/drawing/2014/chart" uri="{C3380CC4-5D6E-409C-BE32-E72D297353CC}">
                <c16:uniqueId val="{00000002-4D95-4723-9A90-04CF9DB6E170}"/>
              </c:ext>
            </c:extLst>
          </c:dPt>
          <c:dPt>
            <c:idx val="4"/>
            <c:bubble3D val="0"/>
            <c:explosion val="13"/>
            <c:spPr>
              <a:solidFill>
                <a:schemeClr val="bg2">
                  <a:lumMod val="40000"/>
                  <a:lumOff val="60000"/>
                </a:schemeClr>
              </a:solidFill>
              <a:ln w="25400">
                <a:solidFill>
                  <a:schemeClr val="lt1"/>
                </a:solidFill>
              </a:ln>
              <a:effectLst/>
              <a:scene3d>
                <a:camera prst="orthographicFront"/>
                <a:lightRig rig="threePt" dir="t"/>
              </a:scene3d>
              <a:sp3d contourW="25400">
                <a:bevelT w="508000" h="508000"/>
                <a:contourClr>
                  <a:schemeClr val="lt1"/>
                </a:contourClr>
              </a:sp3d>
            </c:spPr>
            <c:extLst>
              <c:ext xmlns:c16="http://schemas.microsoft.com/office/drawing/2014/chart" uri="{C3380CC4-5D6E-409C-BE32-E72D297353CC}">
                <c16:uniqueId val="{00000009-4DE7-4BFF-9B5F-8E09F548D6D1}"/>
              </c:ext>
            </c:extLst>
          </c:dPt>
          <c:dPt>
            <c:idx val="5"/>
            <c:bubble3D val="0"/>
            <c:explosion val="13"/>
            <c:spPr>
              <a:solidFill>
                <a:schemeClr val="bg2">
                  <a:lumMod val="20000"/>
                  <a:lumOff val="80000"/>
                </a:schemeClr>
              </a:solidFill>
              <a:ln w="25400">
                <a:solidFill>
                  <a:schemeClr val="lt1"/>
                </a:solidFill>
              </a:ln>
              <a:effectLst/>
              <a:scene3d>
                <a:camera prst="orthographicFront"/>
                <a:lightRig rig="threePt" dir="t"/>
              </a:scene3d>
              <a:sp3d contourW="25400">
                <a:bevelT w="508000" h="508000"/>
                <a:contourClr>
                  <a:schemeClr val="lt1"/>
                </a:contourClr>
              </a:sp3d>
            </c:spPr>
            <c:extLst>
              <c:ext xmlns:c16="http://schemas.microsoft.com/office/drawing/2014/chart" uri="{C3380CC4-5D6E-409C-BE32-E72D297353CC}">
                <c16:uniqueId val="{00000008-4DE7-4BFF-9B5F-8E09F548D6D1}"/>
              </c:ext>
            </c:extLst>
          </c:dPt>
          <c:cat>
            <c:strRef>
              <c:f>Sheet1!$A$2:$A$7</c:f>
              <c:strCache>
                <c:ptCount val="6"/>
                <c:pt idx="0">
                  <c:v>Rejected </c:v>
                </c:pt>
                <c:pt idx="1">
                  <c:v>Incompetent suitor</c:v>
                </c:pt>
                <c:pt idx="2">
                  <c:v>Resentful </c:v>
                </c:pt>
                <c:pt idx="3">
                  <c:v>Intimacy seeker</c:v>
                </c:pt>
                <c:pt idx="4">
                  <c:v>Predatory</c:v>
                </c:pt>
                <c:pt idx="5">
                  <c:v>Unknown</c:v>
                </c:pt>
              </c:strCache>
            </c:strRef>
          </c:cat>
          <c:val>
            <c:numRef>
              <c:f>Sheet1!$B$2:$B$7</c:f>
              <c:numCache>
                <c:formatCode>0%</c:formatCode>
                <c:ptCount val="6"/>
                <c:pt idx="0">
                  <c:v>0.67</c:v>
                </c:pt>
                <c:pt idx="1">
                  <c:v>0.11</c:v>
                </c:pt>
                <c:pt idx="2">
                  <c:v>0.04</c:v>
                </c:pt>
                <c:pt idx="3">
                  <c:v>0.04</c:v>
                </c:pt>
                <c:pt idx="4">
                  <c:v>0.04</c:v>
                </c:pt>
                <c:pt idx="5">
                  <c:v>0.09</c:v>
                </c:pt>
              </c:numCache>
            </c:numRef>
          </c:val>
          <c:extLst>
            <c:ext xmlns:c16="http://schemas.microsoft.com/office/drawing/2014/chart" uri="{C3380CC4-5D6E-409C-BE32-E72D297353CC}">
              <c16:uniqueId val="{00000000-4D95-4723-9A90-04CF9DB6E170}"/>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NULL"/><Relationship Id="rId1" Type="http://schemas.openxmlformats.org/officeDocument/2006/relationships/image" Target="../media/image41.png"/><Relationship Id="rId6" Type="http://schemas.openxmlformats.org/officeDocument/2006/relationships/image" Target="NULL"/><Relationship Id="rId5" Type="http://schemas.openxmlformats.org/officeDocument/2006/relationships/image" Target="../media/image43.png"/><Relationship Id="rId4" Type="http://schemas.openxmlformats.org/officeDocument/2006/relationships/image" Target="NULL"/></Relationships>
</file>

<file path=ppt/diagrams/_rels/data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9.png"/><Relationship Id="rId6" Type="http://schemas.openxmlformats.org/officeDocument/2006/relationships/image" Target="../media/image12.svg"/><Relationship Id="rId11" Type="http://schemas.openxmlformats.org/officeDocument/2006/relationships/image" Target="../media/image84.png"/><Relationship Id="rId5" Type="http://schemas.openxmlformats.org/officeDocument/2006/relationships/image" Target="../media/image8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83.png"/></Relationships>
</file>

<file path=ppt/diagrams/_rels/drawing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NULL"/><Relationship Id="rId1" Type="http://schemas.openxmlformats.org/officeDocument/2006/relationships/image" Target="../media/image41.png"/><Relationship Id="rId6" Type="http://schemas.openxmlformats.org/officeDocument/2006/relationships/image" Target="NULL"/><Relationship Id="rId5" Type="http://schemas.openxmlformats.org/officeDocument/2006/relationships/image" Target="../media/image43.png"/><Relationship Id="rId4" Type="http://schemas.openxmlformats.org/officeDocument/2006/relationships/image" Target="NULL"/></Relationships>
</file>

<file path=ppt/diagrams/_rels/drawing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image" Target="../media/image18.svg"/><Relationship Id="rId2" Type="http://schemas.openxmlformats.org/officeDocument/2006/relationships/image" Target="../media/image8.svg"/><Relationship Id="rId1" Type="http://schemas.openxmlformats.org/officeDocument/2006/relationships/image" Target="../media/image79.png"/><Relationship Id="rId6" Type="http://schemas.openxmlformats.org/officeDocument/2006/relationships/image" Target="../media/image12.svg"/><Relationship Id="rId11" Type="http://schemas.openxmlformats.org/officeDocument/2006/relationships/image" Target="../media/image84.png"/><Relationship Id="rId5" Type="http://schemas.openxmlformats.org/officeDocument/2006/relationships/image" Target="../media/image8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8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B2662-8AC8-4275-9F98-6C54BF82D344}"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FC983B1-63D7-4BFB-9C34-0C83D77C84FA}">
      <dgm:prSet/>
      <dgm:spPr/>
      <dgm:t>
        <a:bodyPr/>
        <a:lstStyle/>
        <a:p>
          <a:r>
            <a:rPr lang="en-GB" dirty="0"/>
            <a:t>Lack of employment</a:t>
          </a:r>
          <a:endParaRPr lang="en-US" dirty="0"/>
        </a:p>
      </dgm:t>
    </dgm:pt>
    <dgm:pt modelId="{D77C9545-DA29-4B80-AFC4-0B5110B8A0E1}" type="parTrans" cxnId="{0978EF2E-950E-48C2-BD19-0724CFF1F7EE}">
      <dgm:prSet/>
      <dgm:spPr/>
      <dgm:t>
        <a:bodyPr/>
        <a:lstStyle/>
        <a:p>
          <a:endParaRPr lang="en-US"/>
        </a:p>
      </dgm:t>
    </dgm:pt>
    <dgm:pt modelId="{060913F0-DF13-4900-B64D-FFADDE082962}" type="sibTrans" cxnId="{0978EF2E-950E-48C2-BD19-0724CFF1F7EE}">
      <dgm:prSet/>
      <dgm:spPr/>
      <dgm:t>
        <a:bodyPr/>
        <a:lstStyle/>
        <a:p>
          <a:endParaRPr lang="en-US"/>
        </a:p>
      </dgm:t>
    </dgm:pt>
    <dgm:pt modelId="{BA38C8C1-704A-49E4-A650-E0C1A098929F}">
      <dgm:prSet/>
      <dgm:spPr/>
      <dgm:t>
        <a:bodyPr/>
        <a:lstStyle/>
        <a:p>
          <a:r>
            <a:rPr lang="en-GB" dirty="0"/>
            <a:t>Drug and alcohol issues</a:t>
          </a:r>
          <a:endParaRPr lang="en-US" dirty="0"/>
        </a:p>
      </dgm:t>
    </dgm:pt>
    <dgm:pt modelId="{4F17F2B5-394D-4A17-BE38-1BFC10EE4695}" type="parTrans" cxnId="{8D71567E-4C48-4060-91FE-EAA1D6CFB72B}">
      <dgm:prSet/>
      <dgm:spPr/>
      <dgm:t>
        <a:bodyPr/>
        <a:lstStyle/>
        <a:p>
          <a:endParaRPr lang="en-US"/>
        </a:p>
      </dgm:t>
    </dgm:pt>
    <dgm:pt modelId="{A7137DE1-A5BB-42A9-B5A7-710995913C7D}" type="sibTrans" cxnId="{8D71567E-4C48-4060-91FE-EAA1D6CFB72B}">
      <dgm:prSet/>
      <dgm:spPr/>
      <dgm:t>
        <a:bodyPr/>
        <a:lstStyle/>
        <a:p>
          <a:endParaRPr lang="en-US"/>
        </a:p>
      </dgm:t>
    </dgm:pt>
    <dgm:pt modelId="{03CCF205-24E9-4A8E-8115-62F0442AC6DB}">
      <dgm:prSet/>
      <dgm:spPr/>
      <dgm:t>
        <a:bodyPr/>
        <a:lstStyle/>
        <a:p>
          <a:r>
            <a:rPr lang="en-GB"/>
            <a:t>Ongoing contact with victim</a:t>
          </a:r>
          <a:endParaRPr lang="en-US"/>
        </a:p>
      </dgm:t>
    </dgm:pt>
    <dgm:pt modelId="{A18D309C-5D6C-4762-8BD4-A8D658FAE61A}" type="parTrans" cxnId="{CEA589B6-3918-403F-81E2-13CA9BE905CD}">
      <dgm:prSet/>
      <dgm:spPr/>
      <dgm:t>
        <a:bodyPr/>
        <a:lstStyle/>
        <a:p>
          <a:endParaRPr lang="en-US"/>
        </a:p>
      </dgm:t>
    </dgm:pt>
    <dgm:pt modelId="{9719BED4-BD13-4CF4-AA92-E812406DC46E}" type="sibTrans" cxnId="{CEA589B6-3918-403F-81E2-13CA9BE905CD}">
      <dgm:prSet/>
      <dgm:spPr/>
      <dgm:t>
        <a:bodyPr/>
        <a:lstStyle/>
        <a:p>
          <a:endParaRPr lang="en-US"/>
        </a:p>
      </dgm:t>
    </dgm:pt>
    <dgm:pt modelId="{D9C19970-2191-4B40-B544-CDDE789B2308}">
      <dgm:prSet/>
      <dgm:spPr/>
      <dgm:t>
        <a:bodyPr/>
        <a:lstStyle/>
        <a:p>
          <a:r>
            <a:rPr lang="en-GB"/>
            <a:t>Lack of social support/contact</a:t>
          </a:r>
          <a:endParaRPr lang="en-US"/>
        </a:p>
      </dgm:t>
    </dgm:pt>
    <dgm:pt modelId="{165BE9BA-46E5-4471-A9AB-311B4615F7C8}" type="parTrans" cxnId="{43F57404-6964-4BB2-8B9E-2BF0917D59DE}">
      <dgm:prSet/>
      <dgm:spPr/>
      <dgm:t>
        <a:bodyPr/>
        <a:lstStyle/>
        <a:p>
          <a:endParaRPr lang="en-US"/>
        </a:p>
      </dgm:t>
    </dgm:pt>
    <dgm:pt modelId="{482D8DEF-CCA9-4857-B877-D81D078EBCAA}" type="sibTrans" cxnId="{43F57404-6964-4BB2-8B9E-2BF0917D59DE}">
      <dgm:prSet/>
      <dgm:spPr/>
      <dgm:t>
        <a:bodyPr/>
        <a:lstStyle/>
        <a:p>
          <a:endParaRPr lang="en-US"/>
        </a:p>
      </dgm:t>
    </dgm:pt>
    <dgm:pt modelId="{FCCAED86-03C8-4482-A582-634B8E5C832D}" type="pres">
      <dgm:prSet presAssocID="{38FB2662-8AC8-4275-9F98-6C54BF82D344}" presName="root" presStyleCnt="0">
        <dgm:presLayoutVars>
          <dgm:dir/>
          <dgm:resizeHandles val="exact"/>
        </dgm:presLayoutVars>
      </dgm:prSet>
      <dgm:spPr/>
      <dgm:t>
        <a:bodyPr/>
        <a:lstStyle/>
        <a:p>
          <a:endParaRPr lang="en-US"/>
        </a:p>
      </dgm:t>
    </dgm:pt>
    <dgm:pt modelId="{61F7B45F-93FD-4E02-AA0F-AF9DD09A047A}" type="pres">
      <dgm:prSet presAssocID="{1FC983B1-63D7-4BFB-9C34-0C83D77C84FA}" presName="compNode" presStyleCnt="0"/>
      <dgm:spPr/>
    </dgm:pt>
    <dgm:pt modelId="{A4774263-2A05-4955-A701-0E133C5B42CB}" type="pres">
      <dgm:prSet presAssocID="{1FC983B1-63D7-4BFB-9C34-0C83D77C84FA}"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Office Worker"/>
        </a:ext>
      </dgm:extLst>
    </dgm:pt>
    <dgm:pt modelId="{ABBA0A46-CAB7-493B-8D59-07A562B130B6}" type="pres">
      <dgm:prSet presAssocID="{1FC983B1-63D7-4BFB-9C34-0C83D77C84FA}" presName="spaceRect" presStyleCnt="0"/>
      <dgm:spPr/>
    </dgm:pt>
    <dgm:pt modelId="{422B9014-636E-4F0A-BCAF-FBDE31754295}" type="pres">
      <dgm:prSet presAssocID="{1FC983B1-63D7-4BFB-9C34-0C83D77C84FA}" presName="textRect" presStyleLbl="revTx" presStyleIdx="0" presStyleCnt="4">
        <dgm:presLayoutVars>
          <dgm:chMax val="1"/>
          <dgm:chPref val="1"/>
        </dgm:presLayoutVars>
      </dgm:prSet>
      <dgm:spPr/>
      <dgm:t>
        <a:bodyPr/>
        <a:lstStyle/>
        <a:p>
          <a:endParaRPr lang="en-US"/>
        </a:p>
      </dgm:t>
    </dgm:pt>
    <dgm:pt modelId="{E233ADCD-B149-4634-A538-1C7992CE2F1C}" type="pres">
      <dgm:prSet presAssocID="{060913F0-DF13-4900-B64D-FFADDE082962}" presName="sibTrans" presStyleCnt="0"/>
      <dgm:spPr/>
    </dgm:pt>
    <dgm:pt modelId="{8B2F2CB0-98AF-4547-8494-87ABC661D3EA}" type="pres">
      <dgm:prSet presAssocID="{BA38C8C1-704A-49E4-A650-E0C1A098929F}" presName="compNode" presStyleCnt="0"/>
      <dgm:spPr/>
    </dgm:pt>
    <dgm:pt modelId="{4E280087-8774-4BCB-BA93-3188CA5FCA73}" type="pres">
      <dgm:prSet presAssocID="{BA38C8C1-704A-49E4-A650-E0C1A098929F}"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Bottle"/>
        </a:ext>
      </dgm:extLst>
    </dgm:pt>
    <dgm:pt modelId="{EF5FFDFA-9C70-41BB-95AD-53F9E04AFC18}" type="pres">
      <dgm:prSet presAssocID="{BA38C8C1-704A-49E4-A650-E0C1A098929F}" presName="spaceRect" presStyleCnt="0"/>
      <dgm:spPr/>
    </dgm:pt>
    <dgm:pt modelId="{29317B5B-9521-4617-887D-CBD4705B42DD}" type="pres">
      <dgm:prSet presAssocID="{BA38C8C1-704A-49E4-A650-E0C1A098929F}" presName="textRect" presStyleLbl="revTx" presStyleIdx="1" presStyleCnt="4">
        <dgm:presLayoutVars>
          <dgm:chMax val="1"/>
          <dgm:chPref val="1"/>
        </dgm:presLayoutVars>
      </dgm:prSet>
      <dgm:spPr/>
      <dgm:t>
        <a:bodyPr/>
        <a:lstStyle/>
        <a:p>
          <a:endParaRPr lang="en-US"/>
        </a:p>
      </dgm:t>
    </dgm:pt>
    <dgm:pt modelId="{45FB08A2-1E42-45D4-93EA-5B9E3221A789}" type="pres">
      <dgm:prSet presAssocID="{A7137DE1-A5BB-42A9-B5A7-710995913C7D}" presName="sibTrans" presStyleCnt="0"/>
      <dgm:spPr/>
    </dgm:pt>
    <dgm:pt modelId="{44712D1C-5FE3-420D-B17D-0F6950736C8A}" type="pres">
      <dgm:prSet presAssocID="{03CCF205-24E9-4A8E-8115-62F0442AC6DB}" presName="compNode" presStyleCnt="0"/>
      <dgm:spPr/>
    </dgm:pt>
    <dgm:pt modelId="{78416D65-4BBE-4F3F-A65D-141DC39AE7A0}" type="pres">
      <dgm:prSet presAssocID="{03CCF205-24E9-4A8E-8115-62F0442AC6D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Receiver"/>
        </a:ext>
      </dgm:extLst>
    </dgm:pt>
    <dgm:pt modelId="{1AA9BAB6-092A-4940-B735-193DBACD9EA1}" type="pres">
      <dgm:prSet presAssocID="{03CCF205-24E9-4A8E-8115-62F0442AC6DB}" presName="spaceRect" presStyleCnt="0"/>
      <dgm:spPr/>
    </dgm:pt>
    <dgm:pt modelId="{7669D195-74DB-444D-92EC-4068DBE6A3BF}" type="pres">
      <dgm:prSet presAssocID="{03CCF205-24E9-4A8E-8115-62F0442AC6DB}" presName="textRect" presStyleLbl="revTx" presStyleIdx="2" presStyleCnt="4">
        <dgm:presLayoutVars>
          <dgm:chMax val="1"/>
          <dgm:chPref val="1"/>
        </dgm:presLayoutVars>
      </dgm:prSet>
      <dgm:spPr/>
      <dgm:t>
        <a:bodyPr/>
        <a:lstStyle/>
        <a:p>
          <a:endParaRPr lang="en-US"/>
        </a:p>
      </dgm:t>
    </dgm:pt>
    <dgm:pt modelId="{7A3FDF83-C686-44A1-8D5F-FF185F7D103D}" type="pres">
      <dgm:prSet presAssocID="{9719BED4-BD13-4CF4-AA92-E812406DC46E}" presName="sibTrans" presStyleCnt="0"/>
      <dgm:spPr/>
    </dgm:pt>
    <dgm:pt modelId="{58D20B23-A0DB-4291-A5CC-7F3D8FA7092C}" type="pres">
      <dgm:prSet presAssocID="{D9C19970-2191-4B40-B544-CDDE789B2308}" presName="compNode" presStyleCnt="0"/>
      <dgm:spPr/>
    </dgm:pt>
    <dgm:pt modelId="{9DDEED93-4661-4C14-BF51-83DFCF5E4FB8}" type="pres">
      <dgm:prSet presAssocID="{D9C19970-2191-4B40-B544-CDDE789B230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Social Network"/>
        </a:ext>
      </dgm:extLst>
    </dgm:pt>
    <dgm:pt modelId="{2BD5C81B-16EA-46E0-A98B-7E70A4AC0D13}" type="pres">
      <dgm:prSet presAssocID="{D9C19970-2191-4B40-B544-CDDE789B2308}" presName="spaceRect" presStyleCnt="0"/>
      <dgm:spPr/>
    </dgm:pt>
    <dgm:pt modelId="{19D98DF1-E7BD-417F-BC7C-3ADE1B99245B}" type="pres">
      <dgm:prSet presAssocID="{D9C19970-2191-4B40-B544-CDDE789B2308}" presName="textRect" presStyleLbl="revTx" presStyleIdx="3" presStyleCnt="4">
        <dgm:presLayoutVars>
          <dgm:chMax val="1"/>
          <dgm:chPref val="1"/>
        </dgm:presLayoutVars>
      </dgm:prSet>
      <dgm:spPr/>
      <dgm:t>
        <a:bodyPr/>
        <a:lstStyle/>
        <a:p>
          <a:endParaRPr lang="en-US"/>
        </a:p>
      </dgm:t>
    </dgm:pt>
  </dgm:ptLst>
  <dgm:cxnLst>
    <dgm:cxn modelId="{43F57404-6964-4BB2-8B9E-2BF0917D59DE}" srcId="{38FB2662-8AC8-4275-9F98-6C54BF82D344}" destId="{D9C19970-2191-4B40-B544-CDDE789B2308}" srcOrd="3" destOrd="0" parTransId="{165BE9BA-46E5-4471-A9AB-311B4615F7C8}" sibTransId="{482D8DEF-CCA9-4857-B877-D81D078EBCAA}"/>
    <dgm:cxn modelId="{D844AC7E-9916-4D70-B7CF-707EE1B0CCAF}" type="presOf" srcId="{03CCF205-24E9-4A8E-8115-62F0442AC6DB}" destId="{7669D195-74DB-444D-92EC-4068DBE6A3BF}" srcOrd="0" destOrd="0" presId="urn:microsoft.com/office/officeart/2018/2/layout/IconLabelList"/>
    <dgm:cxn modelId="{C946E06B-5BBF-49F3-B7B2-754A57F0E1F7}" type="presOf" srcId="{D9C19970-2191-4B40-B544-CDDE789B2308}" destId="{19D98DF1-E7BD-417F-BC7C-3ADE1B99245B}" srcOrd="0" destOrd="0" presId="urn:microsoft.com/office/officeart/2018/2/layout/IconLabelList"/>
    <dgm:cxn modelId="{8D71567E-4C48-4060-91FE-EAA1D6CFB72B}" srcId="{38FB2662-8AC8-4275-9F98-6C54BF82D344}" destId="{BA38C8C1-704A-49E4-A650-E0C1A098929F}" srcOrd="1" destOrd="0" parTransId="{4F17F2B5-394D-4A17-BE38-1BFC10EE4695}" sibTransId="{A7137DE1-A5BB-42A9-B5A7-710995913C7D}"/>
    <dgm:cxn modelId="{40C0A453-122B-49FD-B871-97841A4E481A}" type="presOf" srcId="{38FB2662-8AC8-4275-9F98-6C54BF82D344}" destId="{FCCAED86-03C8-4482-A582-634B8E5C832D}" srcOrd="0" destOrd="0" presId="urn:microsoft.com/office/officeart/2018/2/layout/IconLabelList"/>
    <dgm:cxn modelId="{4D03B521-B540-4B9F-B17E-9BB73BA71FE2}" type="presOf" srcId="{BA38C8C1-704A-49E4-A650-E0C1A098929F}" destId="{29317B5B-9521-4617-887D-CBD4705B42DD}" srcOrd="0" destOrd="0" presId="urn:microsoft.com/office/officeart/2018/2/layout/IconLabelList"/>
    <dgm:cxn modelId="{C0820839-8F56-4C9D-A137-10BFFA71E38E}" type="presOf" srcId="{1FC983B1-63D7-4BFB-9C34-0C83D77C84FA}" destId="{422B9014-636E-4F0A-BCAF-FBDE31754295}" srcOrd="0" destOrd="0" presId="urn:microsoft.com/office/officeart/2018/2/layout/IconLabelList"/>
    <dgm:cxn modelId="{0978EF2E-950E-48C2-BD19-0724CFF1F7EE}" srcId="{38FB2662-8AC8-4275-9F98-6C54BF82D344}" destId="{1FC983B1-63D7-4BFB-9C34-0C83D77C84FA}" srcOrd="0" destOrd="0" parTransId="{D77C9545-DA29-4B80-AFC4-0B5110B8A0E1}" sibTransId="{060913F0-DF13-4900-B64D-FFADDE082962}"/>
    <dgm:cxn modelId="{CEA589B6-3918-403F-81E2-13CA9BE905CD}" srcId="{38FB2662-8AC8-4275-9F98-6C54BF82D344}" destId="{03CCF205-24E9-4A8E-8115-62F0442AC6DB}" srcOrd="2" destOrd="0" parTransId="{A18D309C-5D6C-4762-8BD4-A8D658FAE61A}" sibTransId="{9719BED4-BD13-4CF4-AA92-E812406DC46E}"/>
    <dgm:cxn modelId="{6D634E4C-810D-482E-8FFB-6B91A1936A47}" type="presParOf" srcId="{FCCAED86-03C8-4482-A582-634B8E5C832D}" destId="{61F7B45F-93FD-4E02-AA0F-AF9DD09A047A}" srcOrd="0" destOrd="0" presId="urn:microsoft.com/office/officeart/2018/2/layout/IconLabelList"/>
    <dgm:cxn modelId="{3C092554-4D14-48FF-836D-FC9C0813CBA1}" type="presParOf" srcId="{61F7B45F-93FD-4E02-AA0F-AF9DD09A047A}" destId="{A4774263-2A05-4955-A701-0E133C5B42CB}" srcOrd="0" destOrd="0" presId="urn:microsoft.com/office/officeart/2018/2/layout/IconLabelList"/>
    <dgm:cxn modelId="{607E7889-F387-4262-9CFF-B4312FFC170E}" type="presParOf" srcId="{61F7B45F-93FD-4E02-AA0F-AF9DD09A047A}" destId="{ABBA0A46-CAB7-493B-8D59-07A562B130B6}" srcOrd="1" destOrd="0" presId="urn:microsoft.com/office/officeart/2018/2/layout/IconLabelList"/>
    <dgm:cxn modelId="{D64B4061-CF43-4016-A52F-89B28E592019}" type="presParOf" srcId="{61F7B45F-93FD-4E02-AA0F-AF9DD09A047A}" destId="{422B9014-636E-4F0A-BCAF-FBDE31754295}" srcOrd="2" destOrd="0" presId="urn:microsoft.com/office/officeart/2018/2/layout/IconLabelList"/>
    <dgm:cxn modelId="{219B0D38-E8EB-4C6E-B13A-97CA95B1F629}" type="presParOf" srcId="{FCCAED86-03C8-4482-A582-634B8E5C832D}" destId="{E233ADCD-B149-4634-A538-1C7992CE2F1C}" srcOrd="1" destOrd="0" presId="urn:microsoft.com/office/officeart/2018/2/layout/IconLabelList"/>
    <dgm:cxn modelId="{92CAD434-DFA5-4B0F-AB1D-BB087B80C39F}" type="presParOf" srcId="{FCCAED86-03C8-4482-A582-634B8E5C832D}" destId="{8B2F2CB0-98AF-4547-8494-87ABC661D3EA}" srcOrd="2" destOrd="0" presId="urn:microsoft.com/office/officeart/2018/2/layout/IconLabelList"/>
    <dgm:cxn modelId="{19F60C4F-9C00-46AC-8B95-DF9E7FDE16F4}" type="presParOf" srcId="{8B2F2CB0-98AF-4547-8494-87ABC661D3EA}" destId="{4E280087-8774-4BCB-BA93-3188CA5FCA73}" srcOrd="0" destOrd="0" presId="urn:microsoft.com/office/officeart/2018/2/layout/IconLabelList"/>
    <dgm:cxn modelId="{142F32B8-7174-4E7B-B221-E51AC07BA836}" type="presParOf" srcId="{8B2F2CB0-98AF-4547-8494-87ABC661D3EA}" destId="{EF5FFDFA-9C70-41BB-95AD-53F9E04AFC18}" srcOrd="1" destOrd="0" presId="urn:microsoft.com/office/officeart/2018/2/layout/IconLabelList"/>
    <dgm:cxn modelId="{9736EA4E-F3CE-4FD4-B347-CFAAC87BD415}" type="presParOf" srcId="{8B2F2CB0-98AF-4547-8494-87ABC661D3EA}" destId="{29317B5B-9521-4617-887D-CBD4705B42DD}" srcOrd="2" destOrd="0" presId="urn:microsoft.com/office/officeart/2018/2/layout/IconLabelList"/>
    <dgm:cxn modelId="{587CEE61-5BC3-416C-B8AD-AAABB3B0F9BD}" type="presParOf" srcId="{FCCAED86-03C8-4482-A582-634B8E5C832D}" destId="{45FB08A2-1E42-45D4-93EA-5B9E3221A789}" srcOrd="3" destOrd="0" presId="urn:microsoft.com/office/officeart/2018/2/layout/IconLabelList"/>
    <dgm:cxn modelId="{D24C151E-9AB3-4F70-8A24-82AFFD8FADE3}" type="presParOf" srcId="{FCCAED86-03C8-4482-A582-634B8E5C832D}" destId="{44712D1C-5FE3-420D-B17D-0F6950736C8A}" srcOrd="4" destOrd="0" presId="urn:microsoft.com/office/officeart/2018/2/layout/IconLabelList"/>
    <dgm:cxn modelId="{1BA03261-E3D3-48F0-BC1F-AE4FABDE5C66}" type="presParOf" srcId="{44712D1C-5FE3-420D-B17D-0F6950736C8A}" destId="{78416D65-4BBE-4F3F-A65D-141DC39AE7A0}" srcOrd="0" destOrd="0" presId="urn:microsoft.com/office/officeart/2018/2/layout/IconLabelList"/>
    <dgm:cxn modelId="{D4A0FC52-4C40-40A7-AFC6-B087C85B9FA4}" type="presParOf" srcId="{44712D1C-5FE3-420D-B17D-0F6950736C8A}" destId="{1AA9BAB6-092A-4940-B735-193DBACD9EA1}" srcOrd="1" destOrd="0" presId="urn:microsoft.com/office/officeart/2018/2/layout/IconLabelList"/>
    <dgm:cxn modelId="{B48305C6-28BE-425F-A4BE-FD65E6D22C50}" type="presParOf" srcId="{44712D1C-5FE3-420D-B17D-0F6950736C8A}" destId="{7669D195-74DB-444D-92EC-4068DBE6A3BF}" srcOrd="2" destOrd="0" presId="urn:microsoft.com/office/officeart/2018/2/layout/IconLabelList"/>
    <dgm:cxn modelId="{B53FA038-A85A-40D1-B218-E5CFE7316A81}" type="presParOf" srcId="{FCCAED86-03C8-4482-A582-634B8E5C832D}" destId="{7A3FDF83-C686-44A1-8D5F-FF185F7D103D}" srcOrd="5" destOrd="0" presId="urn:microsoft.com/office/officeart/2018/2/layout/IconLabelList"/>
    <dgm:cxn modelId="{D24F167C-D574-4870-9D32-4C8F2FD28EE2}" type="presParOf" srcId="{FCCAED86-03C8-4482-A582-634B8E5C832D}" destId="{58D20B23-A0DB-4291-A5CC-7F3D8FA7092C}" srcOrd="6" destOrd="0" presId="urn:microsoft.com/office/officeart/2018/2/layout/IconLabelList"/>
    <dgm:cxn modelId="{BAF14749-E60A-439E-B679-978D882C0FBE}" type="presParOf" srcId="{58D20B23-A0DB-4291-A5CC-7F3D8FA7092C}" destId="{9DDEED93-4661-4C14-BF51-83DFCF5E4FB8}" srcOrd="0" destOrd="0" presId="urn:microsoft.com/office/officeart/2018/2/layout/IconLabelList"/>
    <dgm:cxn modelId="{575A02FC-82C0-4576-8498-52838EF6C313}" type="presParOf" srcId="{58D20B23-A0DB-4291-A5CC-7F3D8FA7092C}" destId="{2BD5C81B-16EA-46E0-A98B-7E70A4AC0D13}" srcOrd="1" destOrd="0" presId="urn:microsoft.com/office/officeart/2018/2/layout/IconLabelList"/>
    <dgm:cxn modelId="{39F0204B-0CE3-418E-85A4-50C8CF231944}" type="presParOf" srcId="{58D20B23-A0DB-4291-A5CC-7F3D8FA7092C}" destId="{19D98DF1-E7BD-417F-BC7C-3ADE1B99245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0C1B2D-C9E7-466B-AF24-4376C0090560}" type="doc">
      <dgm:prSet loTypeId="urn:microsoft.com/office/officeart/2005/8/layout/hierarchy3" loCatId="list" qsTypeId="urn:microsoft.com/office/officeart/2005/8/quickstyle/3d1" qsCatId="3D" csTypeId="urn:microsoft.com/office/officeart/2005/8/colors/colorful5" csCatId="colorful" phldr="1"/>
      <dgm:spPr/>
      <dgm:t>
        <a:bodyPr/>
        <a:lstStyle/>
        <a:p>
          <a:endParaRPr lang="en-GB"/>
        </a:p>
      </dgm:t>
    </dgm:pt>
    <dgm:pt modelId="{71EF16D3-0124-4CFD-9CEF-28AC33B46BDC}">
      <dgm:prSet phldrT="[Text]"/>
      <dgm:spPr/>
      <dgm:t>
        <a:bodyPr/>
        <a:lstStyle/>
        <a:p>
          <a:r>
            <a:rPr lang="en-GB" dirty="0"/>
            <a:t>Rejected</a:t>
          </a:r>
        </a:p>
      </dgm:t>
    </dgm:pt>
    <dgm:pt modelId="{04EE6FC3-9C4B-4C8A-8CDB-AE3C05777B06}" type="parTrans" cxnId="{D1035700-1896-4FF5-8214-76CE3E4E25B7}">
      <dgm:prSet/>
      <dgm:spPr/>
      <dgm:t>
        <a:bodyPr/>
        <a:lstStyle/>
        <a:p>
          <a:endParaRPr lang="en-GB"/>
        </a:p>
      </dgm:t>
    </dgm:pt>
    <dgm:pt modelId="{DEDF10EF-331F-4D28-BFA2-B8618B37AF3E}" type="sibTrans" cxnId="{D1035700-1896-4FF5-8214-76CE3E4E25B7}">
      <dgm:prSet/>
      <dgm:spPr/>
      <dgm:t>
        <a:bodyPr/>
        <a:lstStyle/>
        <a:p>
          <a:endParaRPr lang="en-GB"/>
        </a:p>
      </dgm:t>
    </dgm:pt>
    <dgm:pt modelId="{E0FE089A-8718-420C-9102-00590D518916}">
      <dgm:prSet phldrT="[Text]"/>
      <dgm:spPr/>
      <dgm:t>
        <a:bodyPr/>
        <a:lstStyle/>
        <a:p>
          <a:r>
            <a:rPr lang="en-GB" dirty="0"/>
            <a:t>Personality issues</a:t>
          </a:r>
        </a:p>
      </dgm:t>
    </dgm:pt>
    <dgm:pt modelId="{E53CE190-B8CE-43A5-A765-1F72BA823B76}" type="parTrans" cxnId="{9F2B559D-B5ED-4035-AFEB-1557BCEAEF6E}">
      <dgm:prSet/>
      <dgm:spPr/>
      <dgm:t>
        <a:bodyPr/>
        <a:lstStyle/>
        <a:p>
          <a:endParaRPr lang="en-GB"/>
        </a:p>
      </dgm:t>
    </dgm:pt>
    <dgm:pt modelId="{39E04C10-562F-4EAE-98BC-D3E6A7DDB89C}" type="sibTrans" cxnId="{9F2B559D-B5ED-4035-AFEB-1557BCEAEF6E}">
      <dgm:prSet/>
      <dgm:spPr/>
      <dgm:t>
        <a:bodyPr/>
        <a:lstStyle/>
        <a:p>
          <a:endParaRPr lang="en-GB"/>
        </a:p>
      </dgm:t>
    </dgm:pt>
    <dgm:pt modelId="{508A7B1D-903A-45E9-9D02-20FB74F7329E}">
      <dgm:prSet phldrT="[Text]"/>
      <dgm:spPr/>
      <dgm:t>
        <a:bodyPr/>
        <a:lstStyle/>
        <a:p>
          <a:r>
            <a:rPr lang="en-GB" dirty="0"/>
            <a:t>Resentful</a:t>
          </a:r>
        </a:p>
      </dgm:t>
    </dgm:pt>
    <dgm:pt modelId="{9B988B72-067B-46BD-9C75-F5C0AF3F6C9B}" type="parTrans" cxnId="{FD328898-7D66-4954-9A88-13319A2ED096}">
      <dgm:prSet/>
      <dgm:spPr/>
      <dgm:t>
        <a:bodyPr/>
        <a:lstStyle/>
        <a:p>
          <a:endParaRPr lang="en-GB"/>
        </a:p>
      </dgm:t>
    </dgm:pt>
    <dgm:pt modelId="{99F39AF9-0AAB-44FD-B9CC-3374324C6DBC}" type="sibTrans" cxnId="{FD328898-7D66-4954-9A88-13319A2ED096}">
      <dgm:prSet/>
      <dgm:spPr/>
      <dgm:t>
        <a:bodyPr/>
        <a:lstStyle/>
        <a:p>
          <a:endParaRPr lang="en-GB"/>
        </a:p>
      </dgm:t>
    </dgm:pt>
    <dgm:pt modelId="{9BBE4C69-DE13-4FD1-8E53-937835A820E1}">
      <dgm:prSet phldrT="[Text]"/>
      <dgm:spPr/>
      <dgm:t>
        <a:bodyPr/>
        <a:lstStyle/>
        <a:p>
          <a:r>
            <a:rPr lang="en-GB" dirty="0"/>
            <a:t>Personality issues</a:t>
          </a:r>
        </a:p>
      </dgm:t>
    </dgm:pt>
    <dgm:pt modelId="{76C92E23-4C6E-45A9-89E5-77B47786DAE0}" type="parTrans" cxnId="{92973A01-CB15-44D8-B127-CB55F8794CCE}">
      <dgm:prSet/>
      <dgm:spPr/>
      <dgm:t>
        <a:bodyPr/>
        <a:lstStyle/>
        <a:p>
          <a:endParaRPr lang="en-GB"/>
        </a:p>
      </dgm:t>
    </dgm:pt>
    <dgm:pt modelId="{6CA4AAD3-FC30-4C6E-94A2-68245EB3B5A3}" type="sibTrans" cxnId="{92973A01-CB15-44D8-B127-CB55F8794CCE}">
      <dgm:prSet/>
      <dgm:spPr/>
      <dgm:t>
        <a:bodyPr/>
        <a:lstStyle/>
        <a:p>
          <a:endParaRPr lang="en-GB"/>
        </a:p>
      </dgm:t>
    </dgm:pt>
    <dgm:pt modelId="{DF07526C-04D5-49AF-918F-9AADEA856FDA}">
      <dgm:prSet phldrT="[Text]"/>
      <dgm:spPr/>
      <dgm:t>
        <a:bodyPr/>
        <a:lstStyle/>
        <a:p>
          <a:r>
            <a:rPr lang="en-GB" dirty="0"/>
            <a:t>Incompetent suitor style</a:t>
          </a:r>
        </a:p>
      </dgm:t>
    </dgm:pt>
    <dgm:pt modelId="{7535C9F5-1965-4813-9169-87371B2C8E0B}" type="parTrans" cxnId="{4DEFDE3A-B27C-411A-98B7-5ECB8F6D5594}">
      <dgm:prSet/>
      <dgm:spPr/>
      <dgm:t>
        <a:bodyPr/>
        <a:lstStyle/>
        <a:p>
          <a:endParaRPr lang="en-GB"/>
        </a:p>
      </dgm:t>
    </dgm:pt>
    <dgm:pt modelId="{77182166-EF90-49F5-9443-33D3D6DC8D01}" type="sibTrans" cxnId="{4DEFDE3A-B27C-411A-98B7-5ECB8F6D5594}">
      <dgm:prSet/>
      <dgm:spPr/>
      <dgm:t>
        <a:bodyPr/>
        <a:lstStyle/>
        <a:p>
          <a:endParaRPr lang="en-GB"/>
        </a:p>
      </dgm:t>
    </dgm:pt>
    <dgm:pt modelId="{63D3AC09-78C3-4D4C-9E45-2085FC07EA0D}">
      <dgm:prSet phldrT="[Text]"/>
      <dgm:spPr/>
      <dgm:t>
        <a:bodyPr/>
        <a:lstStyle/>
        <a:p>
          <a:r>
            <a:rPr lang="en-GB" dirty="0"/>
            <a:t>Personality issues</a:t>
          </a:r>
        </a:p>
      </dgm:t>
    </dgm:pt>
    <dgm:pt modelId="{FEFD5951-48FF-4DF9-B8FE-4B54DD6B47EE}" type="parTrans" cxnId="{8D613720-85F6-4504-BE05-A177B941E33D}">
      <dgm:prSet/>
      <dgm:spPr/>
      <dgm:t>
        <a:bodyPr/>
        <a:lstStyle/>
        <a:p>
          <a:endParaRPr lang="en-GB"/>
        </a:p>
      </dgm:t>
    </dgm:pt>
    <dgm:pt modelId="{996D9AE8-95CE-4979-B94B-597F7ACCB168}" type="sibTrans" cxnId="{8D613720-85F6-4504-BE05-A177B941E33D}">
      <dgm:prSet/>
      <dgm:spPr/>
      <dgm:t>
        <a:bodyPr/>
        <a:lstStyle/>
        <a:p>
          <a:endParaRPr lang="en-GB"/>
        </a:p>
      </dgm:t>
    </dgm:pt>
    <dgm:pt modelId="{351C5786-7904-40F1-BD20-D71B0DA82D2C}">
      <dgm:prSet phldrT="[Text]"/>
      <dgm:spPr/>
      <dgm:t>
        <a:bodyPr/>
        <a:lstStyle/>
        <a:p>
          <a:r>
            <a:rPr lang="en-GB" dirty="0"/>
            <a:t>Anxiety disorders</a:t>
          </a:r>
        </a:p>
      </dgm:t>
    </dgm:pt>
    <dgm:pt modelId="{61E22303-F49B-4E89-B2CC-30E087660F24}" type="parTrans" cxnId="{7756D67C-CC93-4F04-B272-20ADA0A5BD08}">
      <dgm:prSet/>
      <dgm:spPr/>
      <dgm:t>
        <a:bodyPr/>
        <a:lstStyle/>
        <a:p>
          <a:endParaRPr lang="en-GB"/>
        </a:p>
      </dgm:t>
    </dgm:pt>
    <dgm:pt modelId="{9DAD4B9B-DF10-4247-B1CA-E9F4FDC62595}" type="sibTrans" cxnId="{7756D67C-CC93-4F04-B272-20ADA0A5BD08}">
      <dgm:prSet/>
      <dgm:spPr/>
      <dgm:t>
        <a:bodyPr/>
        <a:lstStyle/>
        <a:p>
          <a:endParaRPr lang="en-GB"/>
        </a:p>
      </dgm:t>
    </dgm:pt>
    <dgm:pt modelId="{310369CB-F6F9-476C-B6A7-F4CA66833C41}">
      <dgm:prSet phldrT="[Text]"/>
      <dgm:spPr/>
      <dgm:t>
        <a:bodyPr/>
        <a:lstStyle/>
        <a:p>
          <a:r>
            <a:rPr lang="en-GB" dirty="0"/>
            <a:t>Learning disability</a:t>
          </a:r>
        </a:p>
      </dgm:t>
    </dgm:pt>
    <dgm:pt modelId="{B15AA1CF-6462-497E-B16E-FAFE0188B764}" type="parTrans" cxnId="{B70F7395-2E3F-4C98-9BFA-636680161C77}">
      <dgm:prSet/>
      <dgm:spPr/>
      <dgm:t>
        <a:bodyPr/>
        <a:lstStyle/>
        <a:p>
          <a:endParaRPr lang="en-GB"/>
        </a:p>
      </dgm:t>
    </dgm:pt>
    <dgm:pt modelId="{DE1CC881-D37D-4907-9E5E-20B5D053A234}" type="sibTrans" cxnId="{B70F7395-2E3F-4C98-9BFA-636680161C77}">
      <dgm:prSet/>
      <dgm:spPr/>
      <dgm:t>
        <a:bodyPr/>
        <a:lstStyle/>
        <a:p>
          <a:endParaRPr lang="en-GB"/>
        </a:p>
      </dgm:t>
    </dgm:pt>
    <dgm:pt modelId="{49F84FDE-5561-434B-B070-60A081BA15AA}">
      <dgm:prSet phldrT="[Text]"/>
      <dgm:spPr/>
      <dgm:t>
        <a:bodyPr/>
        <a:lstStyle/>
        <a:p>
          <a:r>
            <a:rPr lang="en-GB" dirty="0"/>
            <a:t>Intimacy seeking</a:t>
          </a:r>
        </a:p>
      </dgm:t>
    </dgm:pt>
    <dgm:pt modelId="{B039FDF1-5A9E-497F-8667-F85ECA31D239}" type="parTrans" cxnId="{33B49DC2-A026-4798-8F6F-832AFEAB238B}">
      <dgm:prSet/>
      <dgm:spPr/>
      <dgm:t>
        <a:bodyPr/>
        <a:lstStyle/>
        <a:p>
          <a:endParaRPr lang="en-GB"/>
        </a:p>
      </dgm:t>
    </dgm:pt>
    <dgm:pt modelId="{C903E099-845B-4C8C-8FEE-97BF09CF821A}" type="sibTrans" cxnId="{33B49DC2-A026-4798-8F6F-832AFEAB238B}">
      <dgm:prSet/>
      <dgm:spPr/>
      <dgm:t>
        <a:bodyPr/>
        <a:lstStyle/>
        <a:p>
          <a:endParaRPr lang="en-GB"/>
        </a:p>
      </dgm:t>
    </dgm:pt>
    <dgm:pt modelId="{3A5D11E0-FEDD-4D9F-9E15-6FDA5EED1169}">
      <dgm:prSet phldrT="[Text]"/>
      <dgm:spPr/>
      <dgm:t>
        <a:bodyPr/>
        <a:lstStyle/>
        <a:p>
          <a:r>
            <a:rPr lang="en-GB" dirty="0"/>
            <a:t>Predatory</a:t>
          </a:r>
        </a:p>
      </dgm:t>
    </dgm:pt>
    <dgm:pt modelId="{7F1E83D6-8D9F-4006-B38C-BAC70C7CE163}" type="parTrans" cxnId="{E2BAE783-61A0-4955-93CF-DF9A5DBD51B9}">
      <dgm:prSet/>
      <dgm:spPr/>
      <dgm:t>
        <a:bodyPr/>
        <a:lstStyle/>
        <a:p>
          <a:endParaRPr lang="en-GB"/>
        </a:p>
      </dgm:t>
    </dgm:pt>
    <dgm:pt modelId="{453F7FD8-614E-4314-A54F-AB33CCF3C72D}" type="sibTrans" cxnId="{E2BAE783-61A0-4955-93CF-DF9A5DBD51B9}">
      <dgm:prSet/>
      <dgm:spPr/>
      <dgm:t>
        <a:bodyPr/>
        <a:lstStyle/>
        <a:p>
          <a:endParaRPr lang="en-GB"/>
        </a:p>
      </dgm:t>
    </dgm:pt>
    <dgm:pt modelId="{9769DC73-0CB5-423F-B147-4A98AA8E4C0C}">
      <dgm:prSet phldrT="[Text]"/>
      <dgm:spPr/>
      <dgm:t>
        <a:bodyPr/>
        <a:lstStyle/>
        <a:p>
          <a:r>
            <a:rPr lang="en-GB" dirty="0"/>
            <a:t>Psychosis</a:t>
          </a:r>
        </a:p>
      </dgm:t>
    </dgm:pt>
    <dgm:pt modelId="{474DA139-380B-41E1-A42F-3730B0B09029}" type="parTrans" cxnId="{64935C9A-2AA1-40C1-8FB0-A081B78534D9}">
      <dgm:prSet/>
      <dgm:spPr/>
      <dgm:t>
        <a:bodyPr/>
        <a:lstStyle/>
        <a:p>
          <a:endParaRPr lang="en-GB"/>
        </a:p>
      </dgm:t>
    </dgm:pt>
    <dgm:pt modelId="{DE805D51-FF50-4632-8642-CC68ED3333A8}" type="sibTrans" cxnId="{64935C9A-2AA1-40C1-8FB0-A081B78534D9}">
      <dgm:prSet/>
      <dgm:spPr/>
      <dgm:t>
        <a:bodyPr/>
        <a:lstStyle/>
        <a:p>
          <a:endParaRPr lang="en-GB"/>
        </a:p>
      </dgm:t>
    </dgm:pt>
    <dgm:pt modelId="{86F500BC-0F47-4E7F-A306-57C383E022E4}">
      <dgm:prSet phldrT="[Text]"/>
      <dgm:spPr/>
      <dgm:t>
        <a:bodyPr/>
        <a:lstStyle/>
        <a:p>
          <a:r>
            <a:rPr lang="en-GB" dirty="0"/>
            <a:t>Personality issues</a:t>
          </a:r>
        </a:p>
      </dgm:t>
    </dgm:pt>
    <dgm:pt modelId="{3FF2BFBF-06B5-4431-B8D3-7587E2ACC599}" type="parTrans" cxnId="{0F0D9ED3-8494-4DF0-A9DC-220F90151216}">
      <dgm:prSet/>
      <dgm:spPr/>
      <dgm:t>
        <a:bodyPr/>
        <a:lstStyle/>
        <a:p>
          <a:endParaRPr lang="en-GB"/>
        </a:p>
      </dgm:t>
    </dgm:pt>
    <dgm:pt modelId="{40EA5E05-3E43-42BA-B189-049B6C5A29AA}" type="sibTrans" cxnId="{0F0D9ED3-8494-4DF0-A9DC-220F90151216}">
      <dgm:prSet/>
      <dgm:spPr/>
      <dgm:t>
        <a:bodyPr/>
        <a:lstStyle/>
        <a:p>
          <a:endParaRPr lang="en-GB"/>
        </a:p>
      </dgm:t>
    </dgm:pt>
    <dgm:pt modelId="{165AA546-356F-400A-8988-637117C06EF3}">
      <dgm:prSet phldrT="[Text]"/>
      <dgm:spPr/>
      <dgm:t>
        <a:bodyPr/>
        <a:lstStyle/>
        <a:p>
          <a:r>
            <a:rPr lang="en-GB"/>
            <a:t>Depression</a:t>
          </a:r>
          <a:endParaRPr lang="en-GB" dirty="0"/>
        </a:p>
      </dgm:t>
    </dgm:pt>
    <dgm:pt modelId="{FE09B59D-3D10-42F0-B766-DE0EAC27F02B}" type="parTrans" cxnId="{EBC054DE-1410-4999-9A3D-A872D2C2013D}">
      <dgm:prSet/>
      <dgm:spPr/>
      <dgm:t>
        <a:bodyPr/>
        <a:lstStyle/>
        <a:p>
          <a:endParaRPr lang="en-GB"/>
        </a:p>
      </dgm:t>
    </dgm:pt>
    <dgm:pt modelId="{83502DC3-950B-46F8-9603-7085BB9EEFCC}" type="sibTrans" cxnId="{EBC054DE-1410-4999-9A3D-A872D2C2013D}">
      <dgm:prSet/>
      <dgm:spPr/>
      <dgm:t>
        <a:bodyPr/>
        <a:lstStyle/>
        <a:p>
          <a:endParaRPr lang="en-GB"/>
        </a:p>
      </dgm:t>
    </dgm:pt>
    <dgm:pt modelId="{1A0E2AC7-9F08-471E-8F90-204933F2F3CA}">
      <dgm:prSet phldrT="[Text]"/>
      <dgm:spPr/>
      <dgm:t>
        <a:bodyPr/>
        <a:lstStyle/>
        <a:p>
          <a:r>
            <a:rPr lang="en-GB" dirty="0"/>
            <a:t>Psychosis</a:t>
          </a:r>
        </a:p>
      </dgm:t>
    </dgm:pt>
    <dgm:pt modelId="{6C826D44-9B48-4A0D-B358-7B69DAEFE24D}" type="parTrans" cxnId="{181D4F63-ECE4-40B1-9FA8-D920FD63C0C7}">
      <dgm:prSet/>
      <dgm:spPr/>
      <dgm:t>
        <a:bodyPr/>
        <a:lstStyle/>
        <a:p>
          <a:endParaRPr lang="en-GB"/>
        </a:p>
      </dgm:t>
    </dgm:pt>
    <dgm:pt modelId="{78C8A654-6B43-4506-9016-E9A58D8AF8EF}" type="sibTrans" cxnId="{181D4F63-ECE4-40B1-9FA8-D920FD63C0C7}">
      <dgm:prSet/>
      <dgm:spPr/>
      <dgm:t>
        <a:bodyPr/>
        <a:lstStyle/>
        <a:p>
          <a:endParaRPr lang="en-GB"/>
        </a:p>
      </dgm:t>
    </dgm:pt>
    <dgm:pt modelId="{164641F4-449D-44C4-BF39-CA28BD70282A}">
      <dgm:prSet phldrT="[Text]"/>
      <dgm:spPr/>
      <dgm:t>
        <a:bodyPr/>
        <a:lstStyle/>
        <a:p>
          <a:r>
            <a:rPr lang="en-GB" dirty="0"/>
            <a:t>ASD</a:t>
          </a:r>
        </a:p>
      </dgm:t>
    </dgm:pt>
    <dgm:pt modelId="{2276F6C1-FC82-477C-B53A-704EAE5F169F}" type="parTrans" cxnId="{86D0D5F8-EB3C-40A5-9050-4F5075FC90FA}">
      <dgm:prSet/>
      <dgm:spPr/>
      <dgm:t>
        <a:bodyPr/>
        <a:lstStyle/>
        <a:p>
          <a:endParaRPr lang="en-GB"/>
        </a:p>
      </dgm:t>
    </dgm:pt>
    <dgm:pt modelId="{D573728B-F194-4C89-AD2C-307CFF8A1507}" type="sibTrans" cxnId="{86D0D5F8-EB3C-40A5-9050-4F5075FC90FA}">
      <dgm:prSet/>
      <dgm:spPr/>
      <dgm:t>
        <a:bodyPr/>
        <a:lstStyle/>
        <a:p>
          <a:endParaRPr lang="en-GB"/>
        </a:p>
      </dgm:t>
    </dgm:pt>
    <dgm:pt modelId="{4225BB3A-3543-4E9A-B6B0-B9689CE5F735}" type="pres">
      <dgm:prSet presAssocID="{1F0C1B2D-C9E7-466B-AF24-4376C0090560}" presName="diagram" presStyleCnt="0">
        <dgm:presLayoutVars>
          <dgm:chPref val="1"/>
          <dgm:dir/>
          <dgm:animOne val="branch"/>
          <dgm:animLvl val="lvl"/>
          <dgm:resizeHandles/>
        </dgm:presLayoutVars>
      </dgm:prSet>
      <dgm:spPr/>
      <dgm:t>
        <a:bodyPr/>
        <a:lstStyle/>
        <a:p>
          <a:endParaRPr lang="en-US"/>
        </a:p>
      </dgm:t>
    </dgm:pt>
    <dgm:pt modelId="{18727127-D656-462A-AACE-5198BF9B0D7E}" type="pres">
      <dgm:prSet presAssocID="{71EF16D3-0124-4CFD-9CEF-28AC33B46BDC}" presName="root" presStyleCnt="0"/>
      <dgm:spPr/>
    </dgm:pt>
    <dgm:pt modelId="{639B89F7-373E-4C1D-93B3-EBE371A2DD31}" type="pres">
      <dgm:prSet presAssocID="{71EF16D3-0124-4CFD-9CEF-28AC33B46BDC}" presName="rootComposite" presStyleCnt="0"/>
      <dgm:spPr/>
    </dgm:pt>
    <dgm:pt modelId="{C5C01311-468E-47A6-AF6C-461EE4914DF6}" type="pres">
      <dgm:prSet presAssocID="{71EF16D3-0124-4CFD-9CEF-28AC33B46BDC}" presName="rootText" presStyleLbl="node1" presStyleIdx="0" presStyleCnt="5"/>
      <dgm:spPr/>
      <dgm:t>
        <a:bodyPr/>
        <a:lstStyle/>
        <a:p>
          <a:endParaRPr lang="en-US"/>
        </a:p>
      </dgm:t>
    </dgm:pt>
    <dgm:pt modelId="{EF1F0E55-F1AD-4741-9871-2CB4B7A69F25}" type="pres">
      <dgm:prSet presAssocID="{71EF16D3-0124-4CFD-9CEF-28AC33B46BDC}" presName="rootConnector" presStyleLbl="node1" presStyleIdx="0" presStyleCnt="5"/>
      <dgm:spPr/>
      <dgm:t>
        <a:bodyPr/>
        <a:lstStyle/>
        <a:p>
          <a:endParaRPr lang="en-US"/>
        </a:p>
      </dgm:t>
    </dgm:pt>
    <dgm:pt modelId="{F6D64251-1125-4C29-AB66-9836CA2EEE81}" type="pres">
      <dgm:prSet presAssocID="{71EF16D3-0124-4CFD-9CEF-28AC33B46BDC}" presName="childShape" presStyleCnt="0"/>
      <dgm:spPr/>
    </dgm:pt>
    <dgm:pt modelId="{64933249-A465-47BC-B07D-EFB4096F9739}" type="pres">
      <dgm:prSet presAssocID="{E53CE190-B8CE-43A5-A765-1F72BA823B76}" presName="Name13" presStyleLbl="parChTrans1D2" presStyleIdx="0" presStyleCnt="10"/>
      <dgm:spPr/>
      <dgm:t>
        <a:bodyPr/>
        <a:lstStyle/>
        <a:p>
          <a:endParaRPr lang="en-US"/>
        </a:p>
      </dgm:t>
    </dgm:pt>
    <dgm:pt modelId="{7CF24E42-4856-4A28-9A63-CF82A19AFFC4}" type="pres">
      <dgm:prSet presAssocID="{E0FE089A-8718-420C-9102-00590D518916}" presName="childText" presStyleLbl="bgAcc1" presStyleIdx="0" presStyleCnt="10">
        <dgm:presLayoutVars>
          <dgm:bulletEnabled val="1"/>
        </dgm:presLayoutVars>
      </dgm:prSet>
      <dgm:spPr/>
      <dgm:t>
        <a:bodyPr/>
        <a:lstStyle/>
        <a:p>
          <a:endParaRPr lang="en-US"/>
        </a:p>
      </dgm:t>
    </dgm:pt>
    <dgm:pt modelId="{A4D71A68-2744-42F4-B148-89FA4B56EC91}" type="pres">
      <dgm:prSet presAssocID="{FE09B59D-3D10-42F0-B766-DE0EAC27F02B}" presName="Name13" presStyleLbl="parChTrans1D2" presStyleIdx="1" presStyleCnt="10"/>
      <dgm:spPr/>
      <dgm:t>
        <a:bodyPr/>
        <a:lstStyle/>
        <a:p>
          <a:endParaRPr lang="en-US"/>
        </a:p>
      </dgm:t>
    </dgm:pt>
    <dgm:pt modelId="{3DE34B1A-3322-4508-A515-DAB78EF275F2}" type="pres">
      <dgm:prSet presAssocID="{165AA546-356F-400A-8988-637117C06EF3}" presName="childText" presStyleLbl="bgAcc1" presStyleIdx="1" presStyleCnt="10">
        <dgm:presLayoutVars>
          <dgm:bulletEnabled val="1"/>
        </dgm:presLayoutVars>
      </dgm:prSet>
      <dgm:spPr/>
      <dgm:t>
        <a:bodyPr/>
        <a:lstStyle/>
        <a:p>
          <a:endParaRPr lang="en-US"/>
        </a:p>
      </dgm:t>
    </dgm:pt>
    <dgm:pt modelId="{29E6C1E5-F493-4126-9FDB-5E6D95534216}" type="pres">
      <dgm:prSet presAssocID="{61E22303-F49B-4E89-B2CC-30E087660F24}" presName="Name13" presStyleLbl="parChTrans1D2" presStyleIdx="2" presStyleCnt="10"/>
      <dgm:spPr/>
      <dgm:t>
        <a:bodyPr/>
        <a:lstStyle/>
        <a:p>
          <a:endParaRPr lang="en-US"/>
        </a:p>
      </dgm:t>
    </dgm:pt>
    <dgm:pt modelId="{6C919C44-CA9D-4BE0-A306-9D697ADD1F24}" type="pres">
      <dgm:prSet presAssocID="{351C5786-7904-40F1-BD20-D71B0DA82D2C}" presName="childText" presStyleLbl="bgAcc1" presStyleIdx="2" presStyleCnt="10">
        <dgm:presLayoutVars>
          <dgm:bulletEnabled val="1"/>
        </dgm:presLayoutVars>
      </dgm:prSet>
      <dgm:spPr/>
      <dgm:t>
        <a:bodyPr/>
        <a:lstStyle/>
        <a:p>
          <a:endParaRPr lang="en-US"/>
        </a:p>
      </dgm:t>
    </dgm:pt>
    <dgm:pt modelId="{9D47B184-9D6F-4BCD-8CE3-171EAAECEA7E}" type="pres">
      <dgm:prSet presAssocID="{508A7B1D-903A-45E9-9D02-20FB74F7329E}" presName="root" presStyleCnt="0"/>
      <dgm:spPr/>
    </dgm:pt>
    <dgm:pt modelId="{7210DA48-2EFE-4877-A879-CA0E32E47B1E}" type="pres">
      <dgm:prSet presAssocID="{508A7B1D-903A-45E9-9D02-20FB74F7329E}" presName="rootComposite" presStyleCnt="0"/>
      <dgm:spPr/>
    </dgm:pt>
    <dgm:pt modelId="{78927C9C-55E0-43F7-ABB7-21F04A8CE010}" type="pres">
      <dgm:prSet presAssocID="{508A7B1D-903A-45E9-9D02-20FB74F7329E}" presName="rootText" presStyleLbl="node1" presStyleIdx="1" presStyleCnt="5"/>
      <dgm:spPr/>
      <dgm:t>
        <a:bodyPr/>
        <a:lstStyle/>
        <a:p>
          <a:endParaRPr lang="en-US"/>
        </a:p>
      </dgm:t>
    </dgm:pt>
    <dgm:pt modelId="{D8782927-BCA0-44C9-8BF6-4E39DD0A2E2B}" type="pres">
      <dgm:prSet presAssocID="{508A7B1D-903A-45E9-9D02-20FB74F7329E}" presName="rootConnector" presStyleLbl="node1" presStyleIdx="1" presStyleCnt="5"/>
      <dgm:spPr/>
      <dgm:t>
        <a:bodyPr/>
        <a:lstStyle/>
        <a:p>
          <a:endParaRPr lang="en-US"/>
        </a:p>
      </dgm:t>
    </dgm:pt>
    <dgm:pt modelId="{F16A2054-D1BA-40B2-8DBB-5105AE58CCCB}" type="pres">
      <dgm:prSet presAssocID="{508A7B1D-903A-45E9-9D02-20FB74F7329E}" presName="childShape" presStyleCnt="0"/>
      <dgm:spPr/>
    </dgm:pt>
    <dgm:pt modelId="{39358DB6-23DE-4B62-A84F-DDF1F7CBFABD}" type="pres">
      <dgm:prSet presAssocID="{76C92E23-4C6E-45A9-89E5-77B47786DAE0}" presName="Name13" presStyleLbl="parChTrans1D2" presStyleIdx="3" presStyleCnt="10"/>
      <dgm:spPr/>
      <dgm:t>
        <a:bodyPr/>
        <a:lstStyle/>
        <a:p>
          <a:endParaRPr lang="en-US"/>
        </a:p>
      </dgm:t>
    </dgm:pt>
    <dgm:pt modelId="{1B428271-4E43-4585-998C-59C34217F8A9}" type="pres">
      <dgm:prSet presAssocID="{9BBE4C69-DE13-4FD1-8E53-937835A820E1}" presName="childText" presStyleLbl="bgAcc1" presStyleIdx="3" presStyleCnt="10" custLinFactNeighborY="-4049">
        <dgm:presLayoutVars>
          <dgm:bulletEnabled val="1"/>
        </dgm:presLayoutVars>
      </dgm:prSet>
      <dgm:spPr/>
      <dgm:t>
        <a:bodyPr/>
        <a:lstStyle/>
        <a:p>
          <a:endParaRPr lang="en-US"/>
        </a:p>
      </dgm:t>
    </dgm:pt>
    <dgm:pt modelId="{9A41492F-2FCE-4030-A41C-124AEB9E28FF}" type="pres">
      <dgm:prSet presAssocID="{DF07526C-04D5-49AF-918F-9AADEA856FDA}" presName="root" presStyleCnt="0"/>
      <dgm:spPr/>
    </dgm:pt>
    <dgm:pt modelId="{687FB6B9-4DA5-4D01-A401-6EE0793C5C40}" type="pres">
      <dgm:prSet presAssocID="{DF07526C-04D5-49AF-918F-9AADEA856FDA}" presName="rootComposite" presStyleCnt="0"/>
      <dgm:spPr/>
    </dgm:pt>
    <dgm:pt modelId="{60CA7B7D-8754-448E-8747-FCD62251609C}" type="pres">
      <dgm:prSet presAssocID="{DF07526C-04D5-49AF-918F-9AADEA856FDA}" presName="rootText" presStyleLbl="node1" presStyleIdx="2" presStyleCnt="5"/>
      <dgm:spPr/>
      <dgm:t>
        <a:bodyPr/>
        <a:lstStyle/>
        <a:p>
          <a:endParaRPr lang="en-US"/>
        </a:p>
      </dgm:t>
    </dgm:pt>
    <dgm:pt modelId="{C9ED6CA7-909D-4058-97F5-278D813119D8}" type="pres">
      <dgm:prSet presAssocID="{DF07526C-04D5-49AF-918F-9AADEA856FDA}" presName="rootConnector" presStyleLbl="node1" presStyleIdx="2" presStyleCnt="5"/>
      <dgm:spPr/>
      <dgm:t>
        <a:bodyPr/>
        <a:lstStyle/>
        <a:p>
          <a:endParaRPr lang="en-US"/>
        </a:p>
      </dgm:t>
    </dgm:pt>
    <dgm:pt modelId="{97A43D6F-97C2-4869-94EC-92993478EDC2}" type="pres">
      <dgm:prSet presAssocID="{DF07526C-04D5-49AF-918F-9AADEA856FDA}" presName="childShape" presStyleCnt="0"/>
      <dgm:spPr/>
    </dgm:pt>
    <dgm:pt modelId="{B4B14FD9-7E32-4D8C-85DD-8830087D62B7}" type="pres">
      <dgm:prSet presAssocID="{FEFD5951-48FF-4DF9-B8FE-4B54DD6B47EE}" presName="Name13" presStyleLbl="parChTrans1D2" presStyleIdx="4" presStyleCnt="10"/>
      <dgm:spPr/>
      <dgm:t>
        <a:bodyPr/>
        <a:lstStyle/>
        <a:p>
          <a:endParaRPr lang="en-US"/>
        </a:p>
      </dgm:t>
    </dgm:pt>
    <dgm:pt modelId="{016FD88A-4068-4334-93F9-E6E6502FB9C4}" type="pres">
      <dgm:prSet presAssocID="{63D3AC09-78C3-4D4C-9E45-2085FC07EA0D}" presName="childText" presStyleLbl="bgAcc1" presStyleIdx="4" presStyleCnt="10">
        <dgm:presLayoutVars>
          <dgm:bulletEnabled val="1"/>
        </dgm:presLayoutVars>
      </dgm:prSet>
      <dgm:spPr/>
      <dgm:t>
        <a:bodyPr/>
        <a:lstStyle/>
        <a:p>
          <a:endParaRPr lang="en-US"/>
        </a:p>
      </dgm:t>
    </dgm:pt>
    <dgm:pt modelId="{FE5881D7-2227-4309-BCBA-221236894BDE}" type="pres">
      <dgm:prSet presAssocID="{6C826D44-9B48-4A0D-B358-7B69DAEFE24D}" presName="Name13" presStyleLbl="parChTrans1D2" presStyleIdx="5" presStyleCnt="10"/>
      <dgm:spPr/>
      <dgm:t>
        <a:bodyPr/>
        <a:lstStyle/>
        <a:p>
          <a:endParaRPr lang="en-US"/>
        </a:p>
      </dgm:t>
    </dgm:pt>
    <dgm:pt modelId="{1F31EB55-51F4-4EE6-BBB8-3BAEF4195DC0}" type="pres">
      <dgm:prSet presAssocID="{1A0E2AC7-9F08-471E-8F90-204933F2F3CA}" presName="childText" presStyleLbl="bgAcc1" presStyleIdx="5" presStyleCnt="10">
        <dgm:presLayoutVars>
          <dgm:bulletEnabled val="1"/>
        </dgm:presLayoutVars>
      </dgm:prSet>
      <dgm:spPr/>
      <dgm:t>
        <a:bodyPr/>
        <a:lstStyle/>
        <a:p>
          <a:endParaRPr lang="en-US"/>
        </a:p>
      </dgm:t>
    </dgm:pt>
    <dgm:pt modelId="{B226DF9F-CE2C-4344-8F24-205A5551C600}" type="pres">
      <dgm:prSet presAssocID="{2276F6C1-FC82-477C-B53A-704EAE5F169F}" presName="Name13" presStyleLbl="parChTrans1D2" presStyleIdx="6" presStyleCnt="10"/>
      <dgm:spPr/>
      <dgm:t>
        <a:bodyPr/>
        <a:lstStyle/>
        <a:p>
          <a:endParaRPr lang="en-US"/>
        </a:p>
      </dgm:t>
    </dgm:pt>
    <dgm:pt modelId="{D85213A0-C520-441E-AC79-D12EE1BEAF1B}" type="pres">
      <dgm:prSet presAssocID="{164641F4-449D-44C4-BF39-CA28BD70282A}" presName="childText" presStyleLbl="bgAcc1" presStyleIdx="6" presStyleCnt="10">
        <dgm:presLayoutVars>
          <dgm:bulletEnabled val="1"/>
        </dgm:presLayoutVars>
      </dgm:prSet>
      <dgm:spPr/>
      <dgm:t>
        <a:bodyPr/>
        <a:lstStyle/>
        <a:p>
          <a:endParaRPr lang="en-US"/>
        </a:p>
      </dgm:t>
    </dgm:pt>
    <dgm:pt modelId="{C727EF3D-8B82-422D-828D-41353FFF4404}" type="pres">
      <dgm:prSet presAssocID="{B15AA1CF-6462-497E-B16E-FAFE0188B764}" presName="Name13" presStyleLbl="parChTrans1D2" presStyleIdx="7" presStyleCnt="10"/>
      <dgm:spPr/>
      <dgm:t>
        <a:bodyPr/>
        <a:lstStyle/>
        <a:p>
          <a:endParaRPr lang="en-US"/>
        </a:p>
      </dgm:t>
    </dgm:pt>
    <dgm:pt modelId="{6C7A2B4E-22B3-4393-A67E-BAC477EBA8CE}" type="pres">
      <dgm:prSet presAssocID="{310369CB-F6F9-476C-B6A7-F4CA66833C41}" presName="childText" presStyleLbl="bgAcc1" presStyleIdx="7" presStyleCnt="10">
        <dgm:presLayoutVars>
          <dgm:bulletEnabled val="1"/>
        </dgm:presLayoutVars>
      </dgm:prSet>
      <dgm:spPr/>
      <dgm:t>
        <a:bodyPr/>
        <a:lstStyle/>
        <a:p>
          <a:endParaRPr lang="en-US"/>
        </a:p>
      </dgm:t>
    </dgm:pt>
    <dgm:pt modelId="{34E6DC49-7B9C-4A2C-95A0-1435BFF5DD34}" type="pres">
      <dgm:prSet presAssocID="{49F84FDE-5561-434B-B070-60A081BA15AA}" presName="root" presStyleCnt="0"/>
      <dgm:spPr/>
    </dgm:pt>
    <dgm:pt modelId="{CCF8708D-CAF1-4CE7-A653-2D711B81F039}" type="pres">
      <dgm:prSet presAssocID="{49F84FDE-5561-434B-B070-60A081BA15AA}" presName="rootComposite" presStyleCnt="0"/>
      <dgm:spPr/>
    </dgm:pt>
    <dgm:pt modelId="{578B3C18-8EB7-49B1-9DAB-D96B67A33871}" type="pres">
      <dgm:prSet presAssocID="{49F84FDE-5561-434B-B070-60A081BA15AA}" presName="rootText" presStyleLbl="node1" presStyleIdx="3" presStyleCnt="5"/>
      <dgm:spPr/>
      <dgm:t>
        <a:bodyPr/>
        <a:lstStyle/>
        <a:p>
          <a:endParaRPr lang="en-US"/>
        </a:p>
      </dgm:t>
    </dgm:pt>
    <dgm:pt modelId="{85574A18-6A34-41AE-BB3E-EBCBD8651B79}" type="pres">
      <dgm:prSet presAssocID="{49F84FDE-5561-434B-B070-60A081BA15AA}" presName="rootConnector" presStyleLbl="node1" presStyleIdx="3" presStyleCnt="5"/>
      <dgm:spPr/>
      <dgm:t>
        <a:bodyPr/>
        <a:lstStyle/>
        <a:p>
          <a:endParaRPr lang="en-US"/>
        </a:p>
      </dgm:t>
    </dgm:pt>
    <dgm:pt modelId="{7E5FB3F0-06E3-43DC-AEDB-0513FC5EEF70}" type="pres">
      <dgm:prSet presAssocID="{49F84FDE-5561-434B-B070-60A081BA15AA}" presName="childShape" presStyleCnt="0"/>
      <dgm:spPr/>
    </dgm:pt>
    <dgm:pt modelId="{67AC8527-8EC8-4540-A4E3-EDAD1F2CBD56}" type="pres">
      <dgm:prSet presAssocID="{474DA139-380B-41E1-A42F-3730B0B09029}" presName="Name13" presStyleLbl="parChTrans1D2" presStyleIdx="8" presStyleCnt="10"/>
      <dgm:spPr/>
      <dgm:t>
        <a:bodyPr/>
        <a:lstStyle/>
        <a:p>
          <a:endParaRPr lang="en-US"/>
        </a:p>
      </dgm:t>
    </dgm:pt>
    <dgm:pt modelId="{A0DEAB9F-068D-4504-95E9-75F135972F7A}" type="pres">
      <dgm:prSet presAssocID="{9769DC73-0CB5-423F-B147-4A98AA8E4C0C}" presName="childText" presStyleLbl="bgAcc1" presStyleIdx="8" presStyleCnt="10">
        <dgm:presLayoutVars>
          <dgm:bulletEnabled val="1"/>
        </dgm:presLayoutVars>
      </dgm:prSet>
      <dgm:spPr/>
      <dgm:t>
        <a:bodyPr/>
        <a:lstStyle/>
        <a:p>
          <a:endParaRPr lang="en-US"/>
        </a:p>
      </dgm:t>
    </dgm:pt>
    <dgm:pt modelId="{7A18EC78-5AE5-44F4-8B43-18A17288CB42}" type="pres">
      <dgm:prSet presAssocID="{3A5D11E0-FEDD-4D9F-9E15-6FDA5EED1169}" presName="root" presStyleCnt="0"/>
      <dgm:spPr/>
    </dgm:pt>
    <dgm:pt modelId="{B4DF2795-6157-4836-ACFF-046CD05E4FB2}" type="pres">
      <dgm:prSet presAssocID="{3A5D11E0-FEDD-4D9F-9E15-6FDA5EED1169}" presName="rootComposite" presStyleCnt="0"/>
      <dgm:spPr/>
    </dgm:pt>
    <dgm:pt modelId="{B4FAB4C4-4934-42C3-B572-CA6DC41A0A7B}" type="pres">
      <dgm:prSet presAssocID="{3A5D11E0-FEDD-4D9F-9E15-6FDA5EED1169}" presName="rootText" presStyleLbl="node1" presStyleIdx="4" presStyleCnt="5"/>
      <dgm:spPr/>
      <dgm:t>
        <a:bodyPr/>
        <a:lstStyle/>
        <a:p>
          <a:endParaRPr lang="en-US"/>
        </a:p>
      </dgm:t>
    </dgm:pt>
    <dgm:pt modelId="{01EECC9E-57EB-46AB-AF90-C409CC62616F}" type="pres">
      <dgm:prSet presAssocID="{3A5D11E0-FEDD-4D9F-9E15-6FDA5EED1169}" presName="rootConnector" presStyleLbl="node1" presStyleIdx="4" presStyleCnt="5"/>
      <dgm:spPr/>
      <dgm:t>
        <a:bodyPr/>
        <a:lstStyle/>
        <a:p>
          <a:endParaRPr lang="en-US"/>
        </a:p>
      </dgm:t>
    </dgm:pt>
    <dgm:pt modelId="{5799523F-B91A-4038-A126-54EE82E8916E}" type="pres">
      <dgm:prSet presAssocID="{3A5D11E0-FEDD-4D9F-9E15-6FDA5EED1169}" presName="childShape" presStyleCnt="0"/>
      <dgm:spPr/>
    </dgm:pt>
    <dgm:pt modelId="{2029E195-A7FB-469A-86E7-6FEF016DEF8C}" type="pres">
      <dgm:prSet presAssocID="{3FF2BFBF-06B5-4431-B8D3-7587E2ACC599}" presName="Name13" presStyleLbl="parChTrans1D2" presStyleIdx="9" presStyleCnt="10"/>
      <dgm:spPr/>
      <dgm:t>
        <a:bodyPr/>
        <a:lstStyle/>
        <a:p>
          <a:endParaRPr lang="en-US"/>
        </a:p>
      </dgm:t>
    </dgm:pt>
    <dgm:pt modelId="{E1376205-4487-4FBF-BD4C-C1C37E4D7414}" type="pres">
      <dgm:prSet presAssocID="{86F500BC-0F47-4E7F-A306-57C383E022E4}" presName="childText" presStyleLbl="bgAcc1" presStyleIdx="9" presStyleCnt="10">
        <dgm:presLayoutVars>
          <dgm:bulletEnabled val="1"/>
        </dgm:presLayoutVars>
      </dgm:prSet>
      <dgm:spPr/>
      <dgm:t>
        <a:bodyPr/>
        <a:lstStyle/>
        <a:p>
          <a:endParaRPr lang="en-US"/>
        </a:p>
      </dgm:t>
    </dgm:pt>
  </dgm:ptLst>
  <dgm:cxnLst>
    <dgm:cxn modelId="{C489E77B-EE1F-4C4C-91D1-A8B72C3F4469}" type="presOf" srcId="{B15AA1CF-6462-497E-B16E-FAFE0188B764}" destId="{C727EF3D-8B82-422D-828D-41353FFF4404}" srcOrd="0" destOrd="0" presId="urn:microsoft.com/office/officeart/2005/8/layout/hierarchy3"/>
    <dgm:cxn modelId="{8D613720-85F6-4504-BE05-A177B941E33D}" srcId="{DF07526C-04D5-49AF-918F-9AADEA856FDA}" destId="{63D3AC09-78C3-4D4C-9E45-2085FC07EA0D}" srcOrd="0" destOrd="0" parTransId="{FEFD5951-48FF-4DF9-B8FE-4B54DD6B47EE}" sibTransId="{996D9AE8-95CE-4979-B94B-597F7ACCB168}"/>
    <dgm:cxn modelId="{82938D56-9B47-4823-805C-66499336B971}" type="presOf" srcId="{9BBE4C69-DE13-4FD1-8E53-937835A820E1}" destId="{1B428271-4E43-4585-998C-59C34217F8A9}" srcOrd="0" destOrd="0" presId="urn:microsoft.com/office/officeart/2005/8/layout/hierarchy3"/>
    <dgm:cxn modelId="{B70F7395-2E3F-4C98-9BFA-636680161C77}" srcId="{DF07526C-04D5-49AF-918F-9AADEA856FDA}" destId="{310369CB-F6F9-476C-B6A7-F4CA66833C41}" srcOrd="3" destOrd="0" parTransId="{B15AA1CF-6462-497E-B16E-FAFE0188B764}" sibTransId="{DE1CC881-D37D-4907-9E5E-20B5D053A234}"/>
    <dgm:cxn modelId="{C8DB298F-30C3-4D29-AEC7-791F96ACE18D}" type="presOf" srcId="{474DA139-380B-41E1-A42F-3730B0B09029}" destId="{67AC8527-8EC8-4540-A4E3-EDAD1F2CBD56}" srcOrd="0" destOrd="0" presId="urn:microsoft.com/office/officeart/2005/8/layout/hierarchy3"/>
    <dgm:cxn modelId="{7DC0AE76-1B25-41A3-B536-269EE08BD611}" type="presOf" srcId="{164641F4-449D-44C4-BF39-CA28BD70282A}" destId="{D85213A0-C520-441E-AC79-D12EE1BEAF1B}" srcOrd="0" destOrd="0" presId="urn:microsoft.com/office/officeart/2005/8/layout/hierarchy3"/>
    <dgm:cxn modelId="{64935C9A-2AA1-40C1-8FB0-A081B78534D9}" srcId="{49F84FDE-5561-434B-B070-60A081BA15AA}" destId="{9769DC73-0CB5-423F-B147-4A98AA8E4C0C}" srcOrd="0" destOrd="0" parTransId="{474DA139-380B-41E1-A42F-3730B0B09029}" sibTransId="{DE805D51-FF50-4632-8642-CC68ED3333A8}"/>
    <dgm:cxn modelId="{86D0D5F8-EB3C-40A5-9050-4F5075FC90FA}" srcId="{DF07526C-04D5-49AF-918F-9AADEA856FDA}" destId="{164641F4-449D-44C4-BF39-CA28BD70282A}" srcOrd="2" destOrd="0" parTransId="{2276F6C1-FC82-477C-B53A-704EAE5F169F}" sibTransId="{D573728B-F194-4C89-AD2C-307CFF8A1507}"/>
    <dgm:cxn modelId="{9F2B559D-B5ED-4035-AFEB-1557BCEAEF6E}" srcId="{71EF16D3-0124-4CFD-9CEF-28AC33B46BDC}" destId="{E0FE089A-8718-420C-9102-00590D518916}" srcOrd="0" destOrd="0" parTransId="{E53CE190-B8CE-43A5-A765-1F72BA823B76}" sibTransId="{39E04C10-562F-4EAE-98BC-D3E6A7DDB89C}"/>
    <dgm:cxn modelId="{9A210D47-4E00-4D0C-BC55-AF9384E8D2D9}" type="presOf" srcId="{3A5D11E0-FEDD-4D9F-9E15-6FDA5EED1169}" destId="{01EECC9E-57EB-46AB-AF90-C409CC62616F}" srcOrd="1" destOrd="0" presId="urn:microsoft.com/office/officeart/2005/8/layout/hierarchy3"/>
    <dgm:cxn modelId="{495A9DBB-5183-4E42-BE88-602A63207887}" type="presOf" srcId="{508A7B1D-903A-45E9-9D02-20FB74F7329E}" destId="{78927C9C-55E0-43F7-ABB7-21F04A8CE010}" srcOrd="0" destOrd="0" presId="urn:microsoft.com/office/officeart/2005/8/layout/hierarchy3"/>
    <dgm:cxn modelId="{FD328898-7D66-4954-9A88-13319A2ED096}" srcId="{1F0C1B2D-C9E7-466B-AF24-4376C0090560}" destId="{508A7B1D-903A-45E9-9D02-20FB74F7329E}" srcOrd="1" destOrd="0" parTransId="{9B988B72-067B-46BD-9C75-F5C0AF3F6C9B}" sibTransId="{99F39AF9-0AAB-44FD-B9CC-3374324C6DBC}"/>
    <dgm:cxn modelId="{92973A01-CB15-44D8-B127-CB55F8794CCE}" srcId="{508A7B1D-903A-45E9-9D02-20FB74F7329E}" destId="{9BBE4C69-DE13-4FD1-8E53-937835A820E1}" srcOrd="0" destOrd="0" parTransId="{76C92E23-4C6E-45A9-89E5-77B47786DAE0}" sibTransId="{6CA4AAD3-FC30-4C6E-94A2-68245EB3B5A3}"/>
    <dgm:cxn modelId="{E2BAE783-61A0-4955-93CF-DF9A5DBD51B9}" srcId="{1F0C1B2D-C9E7-466B-AF24-4376C0090560}" destId="{3A5D11E0-FEDD-4D9F-9E15-6FDA5EED1169}" srcOrd="4" destOrd="0" parTransId="{7F1E83D6-8D9F-4006-B38C-BAC70C7CE163}" sibTransId="{453F7FD8-614E-4314-A54F-AB33CCF3C72D}"/>
    <dgm:cxn modelId="{301F6C04-A412-46A3-BCD2-140FFF4B7D89}" type="presOf" srcId="{508A7B1D-903A-45E9-9D02-20FB74F7329E}" destId="{D8782927-BCA0-44C9-8BF6-4E39DD0A2E2B}" srcOrd="1" destOrd="0" presId="urn:microsoft.com/office/officeart/2005/8/layout/hierarchy3"/>
    <dgm:cxn modelId="{ED8F276C-ED27-4236-914C-AFE3531104BD}" type="presOf" srcId="{1A0E2AC7-9F08-471E-8F90-204933F2F3CA}" destId="{1F31EB55-51F4-4EE6-BBB8-3BAEF4195DC0}" srcOrd="0" destOrd="0" presId="urn:microsoft.com/office/officeart/2005/8/layout/hierarchy3"/>
    <dgm:cxn modelId="{B8FACD4D-7090-4444-996B-8AE621B698A4}" type="presOf" srcId="{76C92E23-4C6E-45A9-89E5-77B47786DAE0}" destId="{39358DB6-23DE-4B62-A84F-DDF1F7CBFABD}" srcOrd="0" destOrd="0" presId="urn:microsoft.com/office/officeart/2005/8/layout/hierarchy3"/>
    <dgm:cxn modelId="{705C7AB7-542A-44A5-A14C-3EE9BFA13B2C}" type="presOf" srcId="{3A5D11E0-FEDD-4D9F-9E15-6FDA5EED1169}" destId="{B4FAB4C4-4934-42C3-B572-CA6DC41A0A7B}" srcOrd="0" destOrd="0" presId="urn:microsoft.com/office/officeart/2005/8/layout/hierarchy3"/>
    <dgm:cxn modelId="{2FA877B8-DAE0-4F46-94E4-BD4E846D93ED}" type="presOf" srcId="{DF07526C-04D5-49AF-918F-9AADEA856FDA}" destId="{60CA7B7D-8754-448E-8747-FCD62251609C}" srcOrd="0" destOrd="0" presId="urn:microsoft.com/office/officeart/2005/8/layout/hierarchy3"/>
    <dgm:cxn modelId="{103CBAB2-5572-4A5F-A3D0-0CD89FC00D80}" type="presOf" srcId="{FE09B59D-3D10-42F0-B766-DE0EAC27F02B}" destId="{A4D71A68-2744-42F4-B148-89FA4B56EC91}" srcOrd="0" destOrd="0" presId="urn:microsoft.com/office/officeart/2005/8/layout/hierarchy3"/>
    <dgm:cxn modelId="{8F7294E3-5154-4F92-8551-4E4FF7E847FF}" type="presOf" srcId="{2276F6C1-FC82-477C-B53A-704EAE5F169F}" destId="{B226DF9F-CE2C-4344-8F24-205A5551C600}" srcOrd="0" destOrd="0" presId="urn:microsoft.com/office/officeart/2005/8/layout/hierarchy3"/>
    <dgm:cxn modelId="{E849046A-F45D-4D02-9A52-58D09B358D49}" type="presOf" srcId="{E53CE190-B8CE-43A5-A765-1F72BA823B76}" destId="{64933249-A465-47BC-B07D-EFB4096F9739}" srcOrd="0" destOrd="0" presId="urn:microsoft.com/office/officeart/2005/8/layout/hierarchy3"/>
    <dgm:cxn modelId="{0F0D9ED3-8494-4DF0-A9DC-220F90151216}" srcId="{3A5D11E0-FEDD-4D9F-9E15-6FDA5EED1169}" destId="{86F500BC-0F47-4E7F-A306-57C383E022E4}" srcOrd="0" destOrd="0" parTransId="{3FF2BFBF-06B5-4431-B8D3-7587E2ACC599}" sibTransId="{40EA5E05-3E43-42BA-B189-049B6C5A29AA}"/>
    <dgm:cxn modelId="{4DEFDE3A-B27C-411A-98B7-5ECB8F6D5594}" srcId="{1F0C1B2D-C9E7-466B-AF24-4376C0090560}" destId="{DF07526C-04D5-49AF-918F-9AADEA856FDA}" srcOrd="2" destOrd="0" parTransId="{7535C9F5-1965-4813-9169-87371B2C8E0B}" sibTransId="{77182166-EF90-49F5-9443-33D3D6DC8D01}"/>
    <dgm:cxn modelId="{D1035700-1896-4FF5-8214-76CE3E4E25B7}" srcId="{1F0C1B2D-C9E7-466B-AF24-4376C0090560}" destId="{71EF16D3-0124-4CFD-9CEF-28AC33B46BDC}" srcOrd="0" destOrd="0" parTransId="{04EE6FC3-9C4B-4C8A-8CDB-AE3C05777B06}" sibTransId="{DEDF10EF-331F-4D28-BFA2-B8618B37AF3E}"/>
    <dgm:cxn modelId="{ACD4E423-6290-424F-8301-47B553FB8F65}" type="presOf" srcId="{1F0C1B2D-C9E7-466B-AF24-4376C0090560}" destId="{4225BB3A-3543-4E9A-B6B0-B9689CE5F735}" srcOrd="0" destOrd="0" presId="urn:microsoft.com/office/officeart/2005/8/layout/hierarchy3"/>
    <dgm:cxn modelId="{33C0F0E8-B8C4-4DF0-A4B1-5F0F903DDA47}" type="presOf" srcId="{49F84FDE-5561-434B-B070-60A081BA15AA}" destId="{578B3C18-8EB7-49B1-9DAB-D96B67A33871}" srcOrd="0" destOrd="0" presId="urn:microsoft.com/office/officeart/2005/8/layout/hierarchy3"/>
    <dgm:cxn modelId="{5DA7D041-2C7E-46CA-A8DB-7014CF5A2AA9}" type="presOf" srcId="{6C826D44-9B48-4A0D-B358-7B69DAEFE24D}" destId="{FE5881D7-2227-4309-BCBA-221236894BDE}" srcOrd="0" destOrd="0" presId="urn:microsoft.com/office/officeart/2005/8/layout/hierarchy3"/>
    <dgm:cxn modelId="{B9759949-00F0-463E-9379-3CACCE5D1F93}" type="presOf" srcId="{9769DC73-0CB5-423F-B147-4A98AA8E4C0C}" destId="{A0DEAB9F-068D-4504-95E9-75F135972F7A}" srcOrd="0" destOrd="0" presId="urn:microsoft.com/office/officeart/2005/8/layout/hierarchy3"/>
    <dgm:cxn modelId="{AB339007-1EF1-4D75-B1F0-CC5C90908580}" type="presOf" srcId="{63D3AC09-78C3-4D4C-9E45-2085FC07EA0D}" destId="{016FD88A-4068-4334-93F9-E6E6502FB9C4}" srcOrd="0" destOrd="0" presId="urn:microsoft.com/office/officeart/2005/8/layout/hierarchy3"/>
    <dgm:cxn modelId="{E7E28D3A-4BB5-40E1-B42F-3FA5B7CFDB0D}" type="presOf" srcId="{DF07526C-04D5-49AF-918F-9AADEA856FDA}" destId="{C9ED6CA7-909D-4058-97F5-278D813119D8}" srcOrd="1" destOrd="0" presId="urn:microsoft.com/office/officeart/2005/8/layout/hierarchy3"/>
    <dgm:cxn modelId="{6F6AE5B4-9309-49B4-B008-6C2C4E7F6366}" type="presOf" srcId="{71EF16D3-0124-4CFD-9CEF-28AC33B46BDC}" destId="{EF1F0E55-F1AD-4741-9871-2CB4B7A69F25}" srcOrd="1" destOrd="0" presId="urn:microsoft.com/office/officeart/2005/8/layout/hierarchy3"/>
    <dgm:cxn modelId="{73B8B8C3-6FDE-4D8A-A3AC-C94B318D004C}" type="presOf" srcId="{86F500BC-0F47-4E7F-A306-57C383E022E4}" destId="{E1376205-4487-4FBF-BD4C-C1C37E4D7414}" srcOrd="0" destOrd="0" presId="urn:microsoft.com/office/officeart/2005/8/layout/hierarchy3"/>
    <dgm:cxn modelId="{EB0F6580-F889-4253-B56F-9E45C4FA365E}" type="presOf" srcId="{49F84FDE-5561-434B-B070-60A081BA15AA}" destId="{85574A18-6A34-41AE-BB3E-EBCBD8651B79}" srcOrd="1" destOrd="0" presId="urn:microsoft.com/office/officeart/2005/8/layout/hierarchy3"/>
    <dgm:cxn modelId="{EE893891-7094-4A64-855F-A73896071CE9}" type="presOf" srcId="{61E22303-F49B-4E89-B2CC-30E087660F24}" destId="{29E6C1E5-F493-4126-9FDB-5E6D95534216}" srcOrd="0" destOrd="0" presId="urn:microsoft.com/office/officeart/2005/8/layout/hierarchy3"/>
    <dgm:cxn modelId="{9364B2C8-92EA-4F4A-949A-23AB87C5C84B}" type="presOf" srcId="{71EF16D3-0124-4CFD-9CEF-28AC33B46BDC}" destId="{C5C01311-468E-47A6-AF6C-461EE4914DF6}" srcOrd="0" destOrd="0" presId="urn:microsoft.com/office/officeart/2005/8/layout/hierarchy3"/>
    <dgm:cxn modelId="{6ED38129-52EC-41E7-ABA7-28281033C379}" type="presOf" srcId="{165AA546-356F-400A-8988-637117C06EF3}" destId="{3DE34B1A-3322-4508-A515-DAB78EF275F2}" srcOrd="0" destOrd="0" presId="urn:microsoft.com/office/officeart/2005/8/layout/hierarchy3"/>
    <dgm:cxn modelId="{C77414BA-0C8A-4551-88EE-BCF50A5FC117}" type="presOf" srcId="{310369CB-F6F9-476C-B6A7-F4CA66833C41}" destId="{6C7A2B4E-22B3-4393-A67E-BAC477EBA8CE}" srcOrd="0" destOrd="0" presId="urn:microsoft.com/office/officeart/2005/8/layout/hierarchy3"/>
    <dgm:cxn modelId="{54772637-BE28-48E9-B1D0-8A0C17B95EF4}" type="presOf" srcId="{351C5786-7904-40F1-BD20-D71B0DA82D2C}" destId="{6C919C44-CA9D-4BE0-A306-9D697ADD1F24}" srcOrd="0" destOrd="0" presId="urn:microsoft.com/office/officeart/2005/8/layout/hierarchy3"/>
    <dgm:cxn modelId="{B4A74179-C23D-4147-8F0E-311DC28B435F}" type="presOf" srcId="{3FF2BFBF-06B5-4431-B8D3-7587E2ACC599}" destId="{2029E195-A7FB-469A-86E7-6FEF016DEF8C}" srcOrd="0" destOrd="0" presId="urn:microsoft.com/office/officeart/2005/8/layout/hierarchy3"/>
    <dgm:cxn modelId="{D60445C2-EBB6-4E5D-99EF-5BB3BD5C59E3}" type="presOf" srcId="{E0FE089A-8718-420C-9102-00590D518916}" destId="{7CF24E42-4856-4A28-9A63-CF82A19AFFC4}" srcOrd="0" destOrd="0" presId="urn:microsoft.com/office/officeart/2005/8/layout/hierarchy3"/>
    <dgm:cxn modelId="{69930A22-AA40-4CC1-AEF0-1ECD0727528C}" type="presOf" srcId="{FEFD5951-48FF-4DF9-B8FE-4B54DD6B47EE}" destId="{B4B14FD9-7E32-4D8C-85DD-8830087D62B7}" srcOrd="0" destOrd="0" presId="urn:microsoft.com/office/officeart/2005/8/layout/hierarchy3"/>
    <dgm:cxn modelId="{33B49DC2-A026-4798-8F6F-832AFEAB238B}" srcId="{1F0C1B2D-C9E7-466B-AF24-4376C0090560}" destId="{49F84FDE-5561-434B-B070-60A081BA15AA}" srcOrd="3" destOrd="0" parTransId="{B039FDF1-5A9E-497F-8667-F85ECA31D239}" sibTransId="{C903E099-845B-4C8C-8FEE-97BF09CF821A}"/>
    <dgm:cxn modelId="{7756D67C-CC93-4F04-B272-20ADA0A5BD08}" srcId="{71EF16D3-0124-4CFD-9CEF-28AC33B46BDC}" destId="{351C5786-7904-40F1-BD20-D71B0DA82D2C}" srcOrd="2" destOrd="0" parTransId="{61E22303-F49B-4E89-B2CC-30E087660F24}" sibTransId="{9DAD4B9B-DF10-4247-B1CA-E9F4FDC62595}"/>
    <dgm:cxn modelId="{181D4F63-ECE4-40B1-9FA8-D920FD63C0C7}" srcId="{DF07526C-04D5-49AF-918F-9AADEA856FDA}" destId="{1A0E2AC7-9F08-471E-8F90-204933F2F3CA}" srcOrd="1" destOrd="0" parTransId="{6C826D44-9B48-4A0D-B358-7B69DAEFE24D}" sibTransId="{78C8A654-6B43-4506-9016-E9A58D8AF8EF}"/>
    <dgm:cxn modelId="{EBC054DE-1410-4999-9A3D-A872D2C2013D}" srcId="{71EF16D3-0124-4CFD-9CEF-28AC33B46BDC}" destId="{165AA546-356F-400A-8988-637117C06EF3}" srcOrd="1" destOrd="0" parTransId="{FE09B59D-3D10-42F0-B766-DE0EAC27F02B}" sibTransId="{83502DC3-950B-46F8-9603-7085BB9EEFCC}"/>
    <dgm:cxn modelId="{9C759352-0820-4B30-9395-3F787CA7829C}" type="presParOf" srcId="{4225BB3A-3543-4E9A-B6B0-B9689CE5F735}" destId="{18727127-D656-462A-AACE-5198BF9B0D7E}" srcOrd="0" destOrd="0" presId="urn:microsoft.com/office/officeart/2005/8/layout/hierarchy3"/>
    <dgm:cxn modelId="{4BD36DD8-924A-4843-800D-E74AD554BD6E}" type="presParOf" srcId="{18727127-D656-462A-AACE-5198BF9B0D7E}" destId="{639B89F7-373E-4C1D-93B3-EBE371A2DD31}" srcOrd="0" destOrd="0" presId="urn:microsoft.com/office/officeart/2005/8/layout/hierarchy3"/>
    <dgm:cxn modelId="{BA4EB833-1D6E-49BA-840F-9E7EF7867B3B}" type="presParOf" srcId="{639B89F7-373E-4C1D-93B3-EBE371A2DD31}" destId="{C5C01311-468E-47A6-AF6C-461EE4914DF6}" srcOrd="0" destOrd="0" presId="urn:microsoft.com/office/officeart/2005/8/layout/hierarchy3"/>
    <dgm:cxn modelId="{165DF56B-45BE-4A10-9882-78E695E6FEF2}" type="presParOf" srcId="{639B89F7-373E-4C1D-93B3-EBE371A2DD31}" destId="{EF1F0E55-F1AD-4741-9871-2CB4B7A69F25}" srcOrd="1" destOrd="0" presId="urn:microsoft.com/office/officeart/2005/8/layout/hierarchy3"/>
    <dgm:cxn modelId="{751D4B3D-C8A4-432B-8D74-89EA034E1261}" type="presParOf" srcId="{18727127-D656-462A-AACE-5198BF9B0D7E}" destId="{F6D64251-1125-4C29-AB66-9836CA2EEE81}" srcOrd="1" destOrd="0" presId="urn:microsoft.com/office/officeart/2005/8/layout/hierarchy3"/>
    <dgm:cxn modelId="{F3E4C11E-6E24-4F49-8539-C7C3AC41E019}" type="presParOf" srcId="{F6D64251-1125-4C29-AB66-9836CA2EEE81}" destId="{64933249-A465-47BC-B07D-EFB4096F9739}" srcOrd="0" destOrd="0" presId="urn:microsoft.com/office/officeart/2005/8/layout/hierarchy3"/>
    <dgm:cxn modelId="{C6B810EE-333D-41C4-9159-68700B88B61C}" type="presParOf" srcId="{F6D64251-1125-4C29-AB66-9836CA2EEE81}" destId="{7CF24E42-4856-4A28-9A63-CF82A19AFFC4}" srcOrd="1" destOrd="0" presId="urn:microsoft.com/office/officeart/2005/8/layout/hierarchy3"/>
    <dgm:cxn modelId="{86589D91-32F5-43ED-985F-BDD9700DAC66}" type="presParOf" srcId="{F6D64251-1125-4C29-AB66-9836CA2EEE81}" destId="{A4D71A68-2744-42F4-B148-89FA4B56EC91}" srcOrd="2" destOrd="0" presId="urn:microsoft.com/office/officeart/2005/8/layout/hierarchy3"/>
    <dgm:cxn modelId="{5C02F738-385B-45A5-A697-0BB615FAB4DC}" type="presParOf" srcId="{F6D64251-1125-4C29-AB66-9836CA2EEE81}" destId="{3DE34B1A-3322-4508-A515-DAB78EF275F2}" srcOrd="3" destOrd="0" presId="urn:microsoft.com/office/officeart/2005/8/layout/hierarchy3"/>
    <dgm:cxn modelId="{A407E0F3-EAD2-4F83-A2EA-F59961580CF2}" type="presParOf" srcId="{F6D64251-1125-4C29-AB66-9836CA2EEE81}" destId="{29E6C1E5-F493-4126-9FDB-5E6D95534216}" srcOrd="4" destOrd="0" presId="urn:microsoft.com/office/officeart/2005/8/layout/hierarchy3"/>
    <dgm:cxn modelId="{FBF0D08B-02A1-442C-9394-DA19FDF0F35C}" type="presParOf" srcId="{F6D64251-1125-4C29-AB66-9836CA2EEE81}" destId="{6C919C44-CA9D-4BE0-A306-9D697ADD1F24}" srcOrd="5" destOrd="0" presId="urn:microsoft.com/office/officeart/2005/8/layout/hierarchy3"/>
    <dgm:cxn modelId="{DF8A22F9-35EE-435D-AF09-8419143302B5}" type="presParOf" srcId="{4225BB3A-3543-4E9A-B6B0-B9689CE5F735}" destId="{9D47B184-9D6F-4BCD-8CE3-171EAAECEA7E}" srcOrd="1" destOrd="0" presId="urn:microsoft.com/office/officeart/2005/8/layout/hierarchy3"/>
    <dgm:cxn modelId="{B8C888B7-8A90-4D06-814D-8A6E33051E8D}" type="presParOf" srcId="{9D47B184-9D6F-4BCD-8CE3-171EAAECEA7E}" destId="{7210DA48-2EFE-4877-A879-CA0E32E47B1E}" srcOrd="0" destOrd="0" presId="urn:microsoft.com/office/officeart/2005/8/layout/hierarchy3"/>
    <dgm:cxn modelId="{7FBF6ADD-8656-4970-9554-915377894FB1}" type="presParOf" srcId="{7210DA48-2EFE-4877-A879-CA0E32E47B1E}" destId="{78927C9C-55E0-43F7-ABB7-21F04A8CE010}" srcOrd="0" destOrd="0" presId="urn:microsoft.com/office/officeart/2005/8/layout/hierarchy3"/>
    <dgm:cxn modelId="{2BCD1805-839E-4219-A14F-1C31DF838164}" type="presParOf" srcId="{7210DA48-2EFE-4877-A879-CA0E32E47B1E}" destId="{D8782927-BCA0-44C9-8BF6-4E39DD0A2E2B}" srcOrd="1" destOrd="0" presId="urn:microsoft.com/office/officeart/2005/8/layout/hierarchy3"/>
    <dgm:cxn modelId="{B246D42D-DF73-4D41-94A0-AA098945EE68}" type="presParOf" srcId="{9D47B184-9D6F-4BCD-8CE3-171EAAECEA7E}" destId="{F16A2054-D1BA-40B2-8DBB-5105AE58CCCB}" srcOrd="1" destOrd="0" presId="urn:microsoft.com/office/officeart/2005/8/layout/hierarchy3"/>
    <dgm:cxn modelId="{5A562298-C9E9-4AE4-9953-1E29175B541E}" type="presParOf" srcId="{F16A2054-D1BA-40B2-8DBB-5105AE58CCCB}" destId="{39358DB6-23DE-4B62-A84F-DDF1F7CBFABD}" srcOrd="0" destOrd="0" presId="urn:microsoft.com/office/officeart/2005/8/layout/hierarchy3"/>
    <dgm:cxn modelId="{24C95634-01FB-44EA-9071-CFFA51079160}" type="presParOf" srcId="{F16A2054-D1BA-40B2-8DBB-5105AE58CCCB}" destId="{1B428271-4E43-4585-998C-59C34217F8A9}" srcOrd="1" destOrd="0" presId="urn:microsoft.com/office/officeart/2005/8/layout/hierarchy3"/>
    <dgm:cxn modelId="{896EFB93-13C1-43CE-AF2E-F01081A3FF07}" type="presParOf" srcId="{4225BB3A-3543-4E9A-B6B0-B9689CE5F735}" destId="{9A41492F-2FCE-4030-A41C-124AEB9E28FF}" srcOrd="2" destOrd="0" presId="urn:microsoft.com/office/officeart/2005/8/layout/hierarchy3"/>
    <dgm:cxn modelId="{F021B7EC-A34F-4DF9-9D69-9B623E44F03A}" type="presParOf" srcId="{9A41492F-2FCE-4030-A41C-124AEB9E28FF}" destId="{687FB6B9-4DA5-4D01-A401-6EE0793C5C40}" srcOrd="0" destOrd="0" presId="urn:microsoft.com/office/officeart/2005/8/layout/hierarchy3"/>
    <dgm:cxn modelId="{FD826C12-07ED-4118-BC4D-377A363FC057}" type="presParOf" srcId="{687FB6B9-4DA5-4D01-A401-6EE0793C5C40}" destId="{60CA7B7D-8754-448E-8747-FCD62251609C}" srcOrd="0" destOrd="0" presId="urn:microsoft.com/office/officeart/2005/8/layout/hierarchy3"/>
    <dgm:cxn modelId="{AA9B554D-B98D-46E8-A15C-EBEEA5995F55}" type="presParOf" srcId="{687FB6B9-4DA5-4D01-A401-6EE0793C5C40}" destId="{C9ED6CA7-909D-4058-97F5-278D813119D8}" srcOrd="1" destOrd="0" presId="urn:microsoft.com/office/officeart/2005/8/layout/hierarchy3"/>
    <dgm:cxn modelId="{0E697A25-703D-4F7C-B422-5F78FC6F9068}" type="presParOf" srcId="{9A41492F-2FCE-4030-A41C-124AEB9E28FF}" destId="{97A43D6F-97C2-4869-94EC-92993478EDC2}" srcOrd="1" destOrd="0" presId="urn:microsoft.com/office/officeart/2005/8/layout/hierarchy3"/>
    <dgm:cxn modelId="{28BEE3F9-AA90-4E2A-8B3C-7D79946835B5}" type="presParOf" srcId="{97A43D6F-97C2-4869-94EC-92993478EDC2}" destId="{B4B14FD9-7E32-4D8C-85DD-8830087D62B7}" srcOrd="0" destOrd="0" presId="urn:microsoft.com/office/officeart/2005/8/layout/hierarchy3"/>
    <dgm:cxn modelId="{AE937917-C4BE-4F47-AF9A-9A0C9F03EF85}" type="presParOf" srcId="{97A43D6F-97C2-4869-94EC-92993478EDC2}" destId="{016FD88A-4068-4334-93F9-E6E6502FB9C4}" srcOrd="1" destOrd="0" presId="urn:microsoft.com/office/officeart/2005/8/layout/hierarchy3"/>
    <dgm:cxn modelId="{8C83CE4E-0C07-4078-8D1A-3D0546BC0A18}" type="presParOf" srcId="{97A43D6F-97C2-4869-94EC-92993478EDC2}" destId="{FE5881D7-2227-4309-BCBA-221236894BDE}" srcOrd="2" destOrd="0" presId="urn:microsoft.com/office/officeart/2005/8/layout/hierarchy3"/>
    <dgm:cxn modelId="{770DE620-1E72-4C42-BC51-10BDE1AF0C2C}" type="presParOf" srcId="{97A43D6F-97C2-4869-94EC-92993478EDC2}" destId="{1F31EB55-51F4-4EE6-BBB8-3BAEF4195DC0}" srcOrd="3" destOrd="0" presId="urn:microsoft.com/office/officeart/2005/8/layout/hierarchy3"/>
    <dgm:cxn modelId="{EE279905-969E-4A5A-93C2-DA017FF01163}" type="presParOf" srcId="{97A43D6F-97C2-4869-94EC-92993478EDC2}" destId="{B226DF9F-CE2C-4344-8F24-205A5551C600}" srcOrd="4" destOrd="0" presId="urn:microsoft.com/office/officeart/2005/8/layout/hierarchy3"/>
    <dgm:cxn modelId="{2B1759A7-7537-477E-BAF4-997AEE624872}" type="presParOf" srcId="{97A43D6F-97C2-4869-94EC-92993478EDC2}" destId="{D85213A0-C520-441E-AC79-D12EE1BEAF1B}" srcOrd="5" destOrd="0" presId="urn:microsoft.com/office/officeart/2005/8/layout/hierarchy3"/>
    <dgm:cxn modelId="{06FEAAFD-EB8E-44A4-835D-FCB7AF98C8DD}" type="presParOf" srcId="{97A43D6F-97C2-4869-94EC-92993478EDC2}" destId="{C727EF3D-8B82-422D-828D-41353FFF4404}" srcOrd="6" destOrd="0" presId="urn:microsoft.com/office/officeart/2005/8/layout/hierarchy3"/>
    <dgm:cxn modelId="{30D30A4D-1511-430D-85A5-901EF8CE8E55}" type="presParOf" srcId="{97A43D6F-97C2-4869-94EC-92993478EDC2}" destId="{6C7A2B4E-22B3-4393-A67E-BAC477EBA8CE}" srcOrd="7" destOrd="0" presId="urn:microsoft.com/office/officeart/2005/8/layout/hierarchy3"/>
    <dgm:cxn modelId="{A41C3F62-40B3-4E6B-A35F-E634AF4CA683}" type="presParOf" srcId="{4225BB3A-3543-4E9A-B6B0-B9689CE5F735}" destId="{34E6DC49-7B9C-4A2C-95A0-1435BFF5DD34}" srcOrd="3" destOrd="0" presId="urn:microsoft.com/office/officeart/2005/8/layout/hierarchy3"/>
    <dgm:cxn modelId="{EEBBEA1A-929A-41DB-A537-E5EDBD9D165E}" type="presParOf" srcId="{34E6DC49-7B9C-4A2C-95A0-1435BFF5DD34}" destId="{CCF8708D-CAF1-4CE7-A653-2D711B81F039}" srcOrd="0" destOrd="0" presId="urn:microsoft.com/office/officeart/2005/8/layout/hierarchy3"/>
    <dgm:cxn modelId="{4349302C-D012-4AEA-9C86-C8EDD3439BE6}" type="presParOf" srcId="{CCF8708D-CAF1-4CE7-A653-2D711B81F039}" destId="{578B3C18-8EB7-49B1-9DAB-D96B67A33871}" srcOrd="0" destOrd="0" presId="urn:microsoft.com/office/officeart/2005/8/layout/hierarchy3"/>
    <dgm:cxn modelId="{E7DD357B-13E7-41B1-B32F-5D813B976D95}" type="presParOf" srcId="{CCF8708D-CAF1-4CE7-A653-2D711B81F039}" destId="{85574A18-6A34-41AE-BB3E-EBCBD8651B79}" srcOrd="1" destOrd="0" presId="urn:microsoft.com/office/officeart/2005/8/layout/hierarchy3"/>
    <dgm:cxn modelId="{85C4B7E9-6240-4E58-BCA9-B4C9D52D10FA}" type="presParOf" srcId="{34E6DC49-7B9C-4A2C-95A0-1435BFF5DD34}" destId="{7E5FB3F0-06E3-43DC-AEDB-0513FC5EEF70}" srcOrd="1" destOrd="0" presId="urn:microsoft.com/office/officeart/2005/8/layout/hierarchy3"/>
    <dgm:cxn modelId="{0E00ECC6-883F-40CC-8768-EE526422F9B6}" type="presParOf" srcId="{7E5FB3F0-06E3-43DC-AEDB-0513FC5EEF70}" destId="{67AC8527-8EC8-4540-A4E3-EDAD1F2CBD56}" srcOrd="0" destOrd="0" presId="urn:microsoft.com/office/officeart/2005/8/layout/hierarchy3"/>
    <dgm:cxn modelId="{D8E7D489-6CAB-467F-86A4-C6042330C9B6}" type="presParOf" srcId="{7E5FB3F0-06E3-43DC-AEDB-0513FC5EEF70}" destId="{A0DEAB9F-068D-4504-95E9-75F135972F7A}" srcOrd="1" destOrd="0" presId="urn:microsoft.com/office/officeart/2005/8/layout/hierarchy3"/>
    <dgm:cxn modelId="{D940AE95-092C-40D0-921D-79F99C380B46}" type="presParOf" srcId="{4225BB3A-3543-4E9A-B6B0-B9689CE5F735}" destId="{7A18EC78-5AE5-44F4-8B43-18A17288CB42}" srcOrd="4" destOrd="0" presId="urn:microsoft.com/office/officeart/2005/8/layout/hierarchy3"/>
    <dgm:cxn modelId="{D6E69421-BF1E-4E8B-88FC-61F2E1A32DAF}" type="presParOf" srcId="{7A18EC78-5AE5-44F4-8B43-18A17288CB42}" destId="{B4DF2795-6157-4836-ACFF-046CD05E4FB2}" srcOrd="0" destOrd="0" presId="urn:microsoft.com/office/officeart/2005/8/layout/hierarchy3"/>
    <dgm:cxn modelId="{48014DFA-B7C9-48A9-9AF0-033720305B31}" type="presParOf" srcId="{B4DF2795-6157-4836-ACFF-046CD05E4FB2}" destId="{B4FAB4C4-4934-42C3-B572-CA6DC41A0A7B}" srcOrd="0" destOrd="0" presId="urn:microsoft.com/office/officeart/2005/8/layout/hierarchy3"/>
    <dgm:cxn modelId="{614D72BA-C5DD-41DD-83D1-3DBB8D55666E}" type="presParOf" srcId="{B4DF2795-6157-4836-ACFF-046CD05E4FB2}" destId="{01EECC9E-57EB-46AB-AF90-C409CC62616F}" srcOrd="1" destOrd="0" presId="urn:microsoft.com/office/officeart/2005/8/layout/hierarchy3"/>
    <dgm:cxn modelId="{D9D6D4CE-6FC2-40A8-9894-0774AE46F15C}" type="presParOf" srcId="{7A18EC78-5AE5-44F4-8B43-18A17288CB42}" destId="{5799523F-B91A-4038-A126-54EE82E8916E}" srcOrd="1" destOrd="0" presId="urn:microsoft.com/office/officeart/2005/8/layout/hierarchy3"/>
    <dgm:cxn modelId="{CBFC7215-D425-4CA0-8DCA-30D32C8B56B7}" type="presParOf" srcId="{5799523F-B91A-4038-A126-54EE82E8916E}" destId="{2029E195-A7FB-469A-86E7-6FEF016DEF8C}" srcOrd="0" destOrd="0" presId="urn:microsoft.com/office/officeart/2005/8/layout/hierarchy3"/>
    <dgm:cxn modelId="{37DEA3F8-7C73-4C9F-8AA2-EC209090019B}" type="presParOf" srcId="{5799523F-B91A-4038-A126-54EE82E8916E}" destId="{E1376205-4487-4FBF-BD4C-C1C37E4D7414}" srcOrd="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280E54C-042E-425F-9AE8-3D075B5AF40D}"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10D1E086-2687-4BFA-9810-208A97F9D960}">
      <dgm:prSet phldrT="[Text]"/>
      <dgm:spPr/>
      <dgm:t>
        <a:bodyPr/>
        <a:lstStyle/>
        <a:p>
          <a:r>
            <a:rPr lang="en-GB" dirty="0"/>
            <a:t>Rejected</a:t>
          </a:r>
        </a:p>
      </dgm:t>
    </dgm:pt>
    <dgm:pt modelId="{CAD53F6B-FB4D-4994-BA45-C04C0B898F87}" type="parTrans" cxnId="{89DB7585-570C-408D-9E1C-56CE6CE73DC9}">
      <dgm:prSet/>
      <dgm:spPr/>
      <dgm:t>
        <a:bodyPr/>
        <a:lstStyle/>
        <a:p>
          <a:endParaRPr lang="en-GB"/>
        </a:p>
      </dgm:t>
    </dgm:pt>
    <dgm:pt modelId="{AC21EC97-9D25-4AF0-A4C7-36B2B18E6BF4}" type="sibTrans" cxnId="{89DB7585-570C-408D-9E1C-56CE6CE73DC9}">
      <dgm:prSet/>
      <dgm:spPr/>
      <dgm:t>
        <a:bodyPr/>
        <a:lstStyle/>
        <a:p>
          <a:endParaRPr lang="en-GB"/>
        </a:p>
      </dgm:t>
    </dgm:pt>
    <dgm:pt modelId="{C6B9BEC8-5672-47F1-872F-BAF1C17E54FC}">
      <dgm:prSet/>
      <dgm:spPr/>
      <dgm:t>
        <a:bodyPr/>
        <a:lstStyle/>
        <a:p>
          <a:r>
            <a:rPr lang="en-GB" dirty="0"/>
            <a:t>Resentful</a:t>
          </a:r>
        </a:p>
      </dgm:t>
    </dgm:pt>
    <dgm:pt modelId="{06614254-F36E-4F3A-8675-09C0BF7972CA}" type="parTrans" cxnId="{2744C688-BA70-4F46-8BB8-DFD904A0344C}">
      <dgm:prSet/>
      <dgm:spPr/>
      <dgm:t>
        <a:bodyPr/>
        <a:lstStyle/>
        <a:p>
          <a:endParaRPr lang="en-GB"/>
        </a:p>
      </dgm:t>
    </dgm:pt>
    <dgm:pt modelId="{D978B2EA-1F3E-463C-8366-23B60D3B7B56}" type="sibTrans" cxnId="{2744C688-BA70-4F46-8BB8-DFD904A0344C}">
      <dgm:prSet/>
      <dgm:spPr/>
      <dgm:t>
        <a:bodyPr/>
        <a:lstStyle/>
        <a:p>
          <a:endParaRPr lang="en-GB"/>
        </a:p>
      </dgm:t>
    </dgm:pt>
    <dgm:pt modelId="{45E9E9A2-5EA5-4EDF-AAAE-0D52612BF3DB}">
      <dgm:prSet/>
      <dgm:spPr/>
      <dgm:t>
        <a:bodyPr/>
        <a:lstStyle/>
        <a:p>
          <a:r>
            <a:rPr lang="en-GB" dirty="0"/>
            <a:t>Incompetent suitor style</a:t>
          </a:r>
        </a:p>
      </dgm:t>
    </dgm:pt>
    <dgm:pt modelId="{7BFA01D9-9986-493C-836C-483BBE134A8A}" type="parTrans" cxnId="{89DB9AB0-8C8E-4650-8C84-D997949D4423}">
      <dgm:prSet/>
      <dgm:spPr/>
      <dgm:t>
        <a:bodyPr/>
        <a:lstStyle/>
        <a:p>
          <a:endParaRPr lang="en-GB"/>
        </a:p>
      </dgm:t>
    </dgm:pt>
    <dgm:pt modelId="{6436A1B0-2B7C-498C-A6B8-56F378C28AE4}" type="sibTrans" cxnId="{89DB9AB0-8C8E-4650-8C84-D997949D4423}">
      <dgm:prSet/>
      <dgm:spPr/>
      <dgm:t>
        <a:bodyPr/>
        <a:lstStyle/>
        <a:p>
          <a:endParaRPr lang="en-GB"/>
        </a:p>
      </dgm:t>
    </dgm:pt>
    <dgm:pt modelId="{5F2F4C52-372D-4E05-9C0B-08FC687602E2}">
      <dgm:prSet/>
      <dgm:spPr/>
      <dgm:t>
        <a:bodyPr/>
        <a:lstStyle/>
        <a:p>
          <a:r>
            <a:rPr lang="en-GB" dirty="0"/>
            <a:t>Intimacy seeking</a:t>
          </a:r>
        </a:p>
      </dgm:t>
    </dgm:pt>
    <dgm:pt modelId="{C87FF699-C973-4046-BAC4-73CDB3290FA5}" type="parTrans" cxnId="{14E498E7-3BEF-4707-971A-4CF6B5DAA53F}">
      <dgm:prSet/>
      <dgm:spPr/>
      <dgm:t>
        <a:bodyPr/>
        <a:lstStyle/>
        <a:p>
          <a:endParaRPr lang="en-GB"/>
        </a:p>
      </dgm:t>
    </dgm:pt>
    <dgm:pt modelId="{652E3460-6538-4F68-B005-205FD266C376}" type="sibTrans" cxnId="{14E498E7-3BEF-4707-971A-4CF6B5DAA53F}">
      <dgm:prSet/>
      <dgm:spPr/>
      <dgm:t>
        <a:bodyPr/>
        <a:lstStyle/>
        <a:p>
          <a:endParaRPr lang="en-GB"/>
        </a:p>
      </dgm:t>
    </dgm:pt>
    <dgm:pt modelId="{DAB3BE5C-0672-4BEB-A572-9FBE9BB03421}">
      <dgm:prSet/>
      <dgm:spPr/>
      <dgm:t>
        <a:bodyPr/>
        <a:lstStyle/>
        <a:p>
          <a:r>
            <a:rPr lang="en-GB" dirty="0"/>
            <a:t>Predatory</a:t>
          </a:r>
        </a:p>
      </dgm:t>
    </dgm:pt>
    <dgm:pt modelId="{B715E94F-5C65-4DBC-8E75-94100AC59EF8}" type="parTrans" cxnId="{1D52D766-906B-45D5-8360-DAB7157EE4C5}">
      <dgm:prSet/>
      <dgm:spPr/>
      <dgm:t>
        <a:bodyPr/>
        <a:lstStyle/>
        <a:p>
          <a:endParaRPr lang="en-GB"/>
        </a:p>
      </dgm:t>
    </dgm:pt>
    <dgm:pt modelId="{D2FE44D9-A982-4FD4-B9D3-73F89417510B}" type="sibTrans" cxnId="{1D52D766-906B-45D5-8360-DAB7157EE4C5}">
      <dgm:prSet/>
      <dgm:spPr/>
      <dgm:t>
        <a:bodyPr/>
        <a:lstStyle/>
        <a:p>
          <a:endParaRPr lang="en-GB"/>
        </a:p>
      </dgm:t>
    </dgm:pt>
    <dgm:pt modelId="{C2F4414F-EEE8-468B-812C-007A9326C927}">
      <dgm:prSet phldrT="[Text]"/>
      <dgm:spPr/>
      <dgm:t>
        <a:bodyPr/>
        <a:lstStyle/>
        <a:p>
          <a:r>
            <a:rPr lang="en-GB" dirty="0"/>
            <a:t>Amelioration of problematic personality issues, attachment issues, depression and anxiety disorders (the feeling of being unsafe in an unsafe world when outside of a relationship)</a:t>
          </a:r>
        </a:p>
      </dgm:t>
    </dgm:pt>
    <dgm:pt modelId="{B6D8DFF1-60F5-4387-B576-A4ADEC18C87F}" type="parTrans" cxnId="{DAAAF778-1B4F-4194-90D0-BE6E1E261F06}">
      <dgm:prSet/>
      <dgm:spPr/>
      <dgm:t>
        <a:bodyPr/>
        <a:lstStyle/>
        <a:p>
          <a:endParaRPr lang="en-GB"/>
        </a:p>
      </dgm:t>
    </dgm:pt>
    <dgm:pt modelId="{968110A7-5948-436C-90EA-DADF218758EA}" type="sibTrans" cxnId="{DAAAF778-1B4F-4194-90D0-BE6E1E261F06}">
      <dgm:prSet/>
      <dgm:spPr/>
      <dgm:t>
        <a:bodyPr/>
        <a:lstStyle/>
        <a:p>
          <a:endParaRPr lang="en-GB"/>
        </a:p>
      </dgm:t>
    </dgm:pt>
    <dgm:pt modelId="{4E7EACD6-EB8C-44AD-A6B3-AC4482DED6B6}">
      <dgm:prSet/>
      <dgm:spPr/>
      <dgm:t>
        <a:bodyPr/>
        <a:lstStyle/>
        <a:p>
          <a:r>
            <a:rPr lang="en-GB" dirty="0"/>
            <a:t>Amelioration of problematic personality issues, anxiety and depression </a:t>
          </a:r>
        </a:p>
      </dgm:t>
    </dgm:pt>
    <dgm:pt modelId="{6B512BAD-1643-4A6D-9C12-30A79FC399EA}" type="parTrans" cxnId="{807A9FFB-B308-4E01-9565-5B8EE9419788}">
      <dgm:prSet/>
      <dgm:spPr/>
      <dgm:t>
        <a:bodyPr/>
        <a:lstStyle/>
        <a:p>
          <a:endParaRPr lang="en-GB"/>
        </a:p>
      </dgm:t>
    </dgm:pt>
    <dgm:pt modelId="{5AEDF929-D677-4C2F-A6DB-81C67413CC3F}" type="sibTrans" cxnId="{807A9FFB-B308-4E01-9565-5B8EE9419788}">
      <dgm:prSet/>
      <dgm:spPr/>
      <dgm:t>
        <a:bodyPr/>
        <a:lstStyle/>
        <a:p>
          <a:endParaRPr lang="en-GB"/>
        </a:p>
      </dgm:t>
    </dgm:pt>
    <dgm:pt modelId="{759F3565-3753-498F-BEBE-D206B727DC10}">
      <dgm:prSet/>
      <dgm:spPr/>
      <dgm:t>
        <a:bodyPr/>
        <a:lstStyle/>
        <a:p>
          <a:r>
            <a:rPr lang="en-GB" dirty="0"/>
            <a:t>Treatment needs to encompass social skills and accommodate issues connected with autism learning needs, as well as consider problematic personality issues</a:t>
          </a:r>
        </a:p>
      </dgm:t>
    </dgm:pt>
    <dgm:pt modelId="{94EA7F90-E1B8-4E9C-B08F-8DB9C1B86B8D}" type="parTrans" cxnId="{F012DC73-DAC0-42FF-979C-156F6692AE12}">
      <dgm:prSet/>
      <dgm:spPr/>
      <dgm:t>
        <a:bodyPr/>
        <a:lstStyle/>
        <a:p>
          <a:endParaRPr lang="en-GB"/>
        </a:p>
      </dgm:t>
    </dgm:pt>
    <dgm:pt modelId="{F16F9348-D620-4F57-9B7D-E7D3B528ECE2}" type="sibTrans" cxnId="{F012DC73-DAC0-42FF-979C-156F6692AE12}">
      <dgm:prSet/>
      <dgm:spPr/>
      <dgm:t>
        <a:bodyPr/>
        <a:lstStyle/>
        <a:p>
          <a:endParaRPr lang="en-GB"/>
        </a:p>
      </dgm:t>
    </dgm:pt>
    <dgm:pt modelId="{0CF02C70-D168-49DD-BB85-389FCAEF8121}">
      <dgm:prSet/>
      <dgm:spPr/>
      <dgm:t>
        <a:bodyPr/>
        <a:lstStyle/>
        <a:p>
          <a:r>
            <a:rPr lang="en-GB" dirty="0"/>
            <a:t>Higher incidence of psychosis suggests these cases need to be referred for psychiatric assessment early in the criminal justice process (important as stalking often persists for as long as delusion does so early treatment reduces risk)</a:t>
          </a:r>
        </a:p>
      </dgm:t>
    </dgm:pt>
    <dgm:pt modelId="{57F6F365-AD9A-489A-9BA2-77C0B0268370}" type="parTrans" cxnId="{DB8D036A-6483-45F4-A80E-9AEFFB1E27AA}">
      <dgm:prSet/>
      <dgm:spPr/>
      <dgm:t>
        <a:bodyPr/>
        <a:lstStyle/>
        <a:p>
          <a:endParaRPr lang="en-GB"/>
        </a:p>
      </dgm:t>
    </dgm:pt>
    <dgm:pt modelId="{ADEB9526-0B67-467A-ADD7-D29B37F20758}" type="sibTrans" cxnId="{DB8D036A-6483-45F4-A80E-9AEFFB1E27AA}">
      <dgm:prSet/>
      <dgm:spPr/>
      <dgm:t>
        <a:bodyPr/>
        <a:lstStyle/>
        <a:p>
          <a:endParaRPr lang="en-GB"/>
        </a:p>
      </dgm:t>
    </dgm:pt>
    <dgm:pt modelId="{6B25DEC6-8591-4193-86E2-827AD5EC029E}">
      <dgm:prSet/>
      <dgm:spPr/>
      <dgm:t>
        <a:bodyPr/>
        <a:lstStyle/>
        <a:p>
          <a:r>
            <a:rPr lang="en-GB" dirty="0"/>
            <a:t>Treatment aimed at amelioration of problematic personality issues</a:t>
          </a:r>
        </a:p>
      </dgm:t>
    </dgm:pt>
    <dgm:pt modelId="{AB3BB957-C444-40E8-847D-2DAAFBE4EE67}" type="parTrans" cxnId="{F03FACB8-3505-4838-BCED-E7FC6CBDA836}">
      <dgm:prSet/>
      <dgm:spPr/>
      <dgm:t>
        <a:bodyPr/>
        <a:lstStyle/>
        <a:p>
          <a:endParaRPr lang="en-GB"/>
        </a:p>
      </dgm:t>
    </dgm:pt>
    <dgm:pt modelId="{46A15C72-81B5-4253-99BC-CDEE65E69033}" type="sibTrans" cxnId="{F03FACB8-3505-4838-BCED-E7FC6CBDA836}">
      <dgm:prSet/>
      <dgm:spPr/>
      <dgm:t>
        <a:bodyPr/>
        <a:lstStyle/>
        <a:p>
          <a:endParaRPr lang="en-GB"/>
        </a:p>
      </dgm:t>
    </dgm:pt>
    <dgm:pt modelId="{14355291-2A9E-45A3-904F-DED41813CC7D}">
      <dgm:prSet/>
      <dgm:spPr/>
      <dgm:t>
        <a:bodyPr/>
        <a:lstStyle/>
        <a:p>
          <a:r>
            <a:rPr lang="en-GB" dirty="0"/>
            <a:t>May be longer term due to severity of difficulties</a:t>
          </a:r>
        </a:p>
      </dgm:t>
    </dgm:pt>
    <dgm:pt modelId="{217DFF33-C3DF-450B-893F-7AA7D0F5AFBE}" type="parTrans" cxnId="{B8B27635-AD03-4CDF-A26C-17F16718EED4}">
      <dgm:prSet/>
      <dgm:spPr/>
      <dgm:t>
        <a:bodyPr/>
        <a:lstStyle/>
        <a:p>
          <a:endParaRPr lang="en-GB"/>
        </a:p>
      </dgm:t>
    </dgm:pt>
    <dgm:pt modelId="{52914902-0BF8-411D-A6F4-EA7BC21865B2}" type="sibTrans" cxnId="{B8B27635-AD03-4CDF-A26C-17F16718EED4}">
      <dgm:prSet/>
      <dgm:spPr/>
      <dgm:t>
        <a:bodyPr/>
        <a:lstStyle/>
        <a:p>
          <a:endParaRPr lang="en-GB"/>
        </a:p>
      </dgm:t>
    </dgm:pt>
    <dgm:pt modelId="{3C776C32-B421-485A-A6D7-452403C202A1}" type="pres">
      <dgm:prSet presAssocID="{6280E54C-042E-425F-9AE8-3D075B5AF40D}" presName="Name0" presStyleCnt="0">
        <dgm:presLayoutVars>
          <dgm:dir/>
          <dgm:animLvl val="lvl"/>
          <dgm:resizeHandles val="exact"/>
        </dgm:presLayoutVars>
      </dgm:prSet>
      <dgm:spPr/>
      <dgm:t>
        <a:bodyPr/>
        <a:lstStyle/>
        <a:p>
          <a:endParaRPr lang="en-US"/>
        </a:p>
      </dgm:t>
    </dgm:pt>
    <dgm:pt modelId="{2C9B92E5-EBE7-475A-B956-972F36288434}" type="pres">
      <dgm:prSet presAssocID="{10D1E086-2687-4BFA-9810-208A97F9D960}" presName="composite" presStyleCnt="0"/>
      <dgm:spPr/>
    </dgm:pt>
    <dgm:pt modelId="{1F48F003-9331-4664-89DA-FB155B9A8F0D}" type="pres">
      <dgm:prSet presAssocID="{10D1E086-2687-4BFA-9810-208A97F9D960}" presName="parTx" presStyleLbl="alignNode1" presStyleIdx="0" presStyleCnt="5">
        <dgm:presLayoutVars>
          <dgm:chMax val="0"/>
          <dgm:chPref val="0"/>
          <dgm:bulletEnabled val="1"/>
        </dgm:presLayoutVars>
      </dgm:prSet>
      <dgm:spPr/>
      <dgm:t>
        <a:bodyPr/>
        <a:lstStyle/>
        <a:p>
          <a:endParaRPr lang="en-US"/>
        </a:p>
      </dgm:t>
    </dgm:pt>
    <dgm:pt modelId="{90849C9D-4726-41E5-88EE-A6A06DF5F11D}" type="pres">
      <dgm:prSet presAssocID="{10D1E086-2687-4BFA-9810-208A97F9D960}" presName="desTx" presStyleLbl="alignAccFollowNode1" presStyleIdx="0" presStyleCnt="5">
        <dgm:presLayoutVars>
          <dgm:bulletEnabled val="1"/>
        </dgm:presLayoutVars>
      </dgm:prSet>
      <dgm:spPr/>
      <dgm:t>
        <a:bodyPr/>
        <a:lstStyle/>
        <a:p>
          <a:endParaRPr lang="en-US"/>
        </a:p>
      </dgm:t>
    </dgm:pt>
    <dgm:pt modelId="{AA36FAD9-27C5-4FB9-A054-47FCAA7CEDCF}" type="pres">
      <dgm:prSet presAssocID="{AC21EC97-9D25-4AF0-A4C7-36B2B18E6BF4}" presName="space" presStyleCnt="0"/>
      <dgm:spPr/>
    </dgm:pt>
    <dgm:pt modelId="{3B63F94E-98C2-4DCE-807B-F36DAEF1A9BD}" type="pres">
      <dgm:prSet presAssocID="{C6B9BEC8-5672-47F1-872F-BAF1C17E54FC}" presName="composite" presStyleCnt="0"/>
      <dgm:spPr/>
    </dgm:pt>
    <dgm:pt modelId="{441A61D2-28C8-4488-86F9-4588768F45F4}" type="pres">
      <dgm:prSet presAssocID="{C6B9BEC8-5672-47F1-872F-BAF1C17E54FC}" presName="parTx" presStyleLbl="alignNode1" presStyleIdx="1" presStyleCnt="5">
        <dgm:presLayoutVars>
          <dgm:chMax val="0"/>
          <dgm:chPref val="0"/>
          <dgm:bulletEnabled val="1"/>
        </dgm:presLayoutVars>
      </dgm:prSet>
      <dgm:spPr/>
      <dgm:t>
        <a:bodyPr/>
        <a:lstStyle/>
        <a:p>
          <a:endParaRPr lang="en-US"/>
        </a:p>
      </dgm:t>
    </dgm:pt>
    <dgm:pt modelId="{2765D4FC-F58C-45B7-AA5F-CF30F1724ED6}" type="pres">
      <dgm:prSet presAssocID="{C6B9BEC8-5672-47F1-872F-BAF1C17E54FC}" presName="desTx" presStyleLbl="alignAccFollowNode1" presStyleIdx="1" presStyleCnt="5">
        <dgm:presLayoutVars>
          <dgm:bulletEnabled val="1"/>
        </dgm:presLayoutVars>
      </dgm:prSet>
      <dgm:spPr/>
      <dgm:t>
        <a:bodyPr/>
        <a:lstStyle/>
        <a:p>
          <a:endParaRPr lang="en-US"/>
        </a:p>
      </dgm:t>
    </dgm:pt>
    <dgm:pt modelId="{8F8AAA52-26F0-443B-8CD1-43E0095A02B1}" type="pres">
      <dgm:prSet presAssocID="{D978B2EA-1F3E-463C-8366-23B60D3B7B56}" presName="space" presStyleCnt="0"/>
      <dgm:spPr/>
    </dgm:pt>
    <dgm:pt modelId="{D647BCBF-3099-42F7-8C53-58995DA0A754}" type="pres">
      <dgm:prSet presAssocID="{45E9E9A2-5EA5-4EDF-AAAE-0D52612BF3DB}" presName="composite" presStyleCnt="0"/>
      <dgm:spPr/>
    </dgm:pt>
    <dgm:pt modelId="{4C295AD5-54DD-4B2D-AC97-B00155BBAAFC}" type="pres">
      <dgm:prSet presAssocID="{45E9E9A2-5EA5-4EDF-AAAE-0D52612BF3DB}" presName="parTx" presStyleLbl="alignNode1" presStyleIdx="2" presStyleCnt="5">
        <dgm:presLayoutVars>
          <dgm:chMax val="0"/>
          <dgm:chPref val="0"/>
          <dgm:bulletEnabled val="1"/>
        </dgm:presLayoutVars>
      </dgm:prSet>
      <dgm:spPr/>
      <dgm:t>
        <a:bodyPr/>
        <a:lstStyle/>
        <a:p>
          <a:endParaRPr lang="en-US"/>
        </a:p>
      </dgm:t>
    </dgm:pt>
    <dgm:pt modelId="{20C4AC0D-825B-4519-BD96-D3A88CEA4C5E}" type="pres">
      <dgm:prSet presAssocID="{45E9E9A2-5EA5-4EDF-AAAE-0D52612BF3DB}" presName="desTx" presStyleLbl="alignAccFollowNode1" presStyleIdx="2" presStyleCnt="5">
        <dgm:presLayoutVars>
          <dgm:bulletEnabled val="1"/>
        </dgm:presLayoutVars>
      </dgm:prSet>
      <dgm:spPr/>
      <dgm:t>
        <a:bodyPr/>
        <a:lstStyle/>
        <a:p>
          <a:endParaRPr lang="en-US"/>
        </a:p>
      </dgm:t>
    </dgm:pt>
    <dgm:pt modelId="{909D3F41-6398-4B2E-8DF9-DF27174C9AA9}" type="pres">
      <dgm:prSet presAssocID="{6436A1B0-2B7C-498C-A6B8-56F378C28AE4}" presName="space" presStyleCnt="0"/>
      <dgm:spPr/>
    </dgm:pt>
    <dgm:pt modelId="{0A0C75FC-02C6-464B-AE44-D93A153BD8D3}" type="pres">
      <dgm:prSet presAssocID="{5F2F4C52-372D-4E05-9C0B-08FC687602E2}" presName="composite" presStyleCnt="0"/>
      <dgm:spPr/>
    </dgm:pt>
    <dgm:pt modelId="{60C99C9A-5A7C-4B37-A357-4FB8EE33B12E}" type="pres">
      <dgm:prSet presAssocID="{5F2F4C52-372D-4E05-9C0B-08FC687602E2}" presName="parTx" presStyleLbl="alignNode1" presStyleIdx="3" presStyleCnt="5">
        <dgm:presLayoutVars>
          <dgm:chMax val="0"/>
          <dgm:chPref val="0"/>
          <dgm:bulletEnabled val="1"/>
        </dgm:presLayoutVars>
      </dgm:prSet>
      <dgm:spPr/>
      <dgm:t>
        <a:bodyPr/>
        <a:lstStyle/>
        <a:p>
          <a:endParaRPr lang="en-US"/>
        </a:p>
      </dgm:t>
    </dgm:pt>
    <dgm:pt modelId="{C1A81FC6-4D48-4F65-8E73-D1CD48938852}" type="pres">
      <dgm:prSet presAssocID="{5F2F4C52-372D-4E05-9C0B-08FC687602E2}" presName="desTx" presStyleLbl="alignAccFollowNode1" presStyleIdx="3" presStyleCnt="5">
        <dgm:presLayoutVars>
          <dgm:bulletEnabled val="1"/>
        </dgm:presLayoutVars>
      </dgm:prSet>
      <dgm:spPr/>
      <dgm:t>
        <a:bodyPr/>
        <a:lstStyle/>
        <a:p>
          <a:endParaRPr lang="en-US"/>
        </a:p>
      </dgm:t>
    </dgm:pt>
    <dgm:pt modelId="{C68E1C66-B7C1-4E81-942C-F1E3047A1309}" type="pres">
      <dgm:prSet presAssocID="{652E3460-6538-4F68-B005-205FD266C376}" presName="space" presStyleCnt="0"/>
      <dgm:spPr/>
    </dgm:pt>
    <dgm:pt modelId="{41BAE1AC-338F-4A40-9519-D381467D04D4}" type="pres">
      <dgm:prSet presAssocID="{DAB3BE5C-0672-4BEB-A572-9FBE9BB03421}" presName="composite" presStyleCnt="0"/>
      <dgm:spPr/>
    </dgm:pt>
    <dgm:pt modelId="{71B5AEB3-A33D-4FDE-983A-AB08747B218C}" type="pres">
      <dgm:prSet presAssocID="{DAB3BE5C-0672-4BEB-A572-9FBE9BB03421}" presName="parTx" presStyleLbl="alignNode1" presStyleIdx="4" presStyleCnt="5">
        <dgm:presLayoutVars>
          <dgm:chMax val="0"/>
          <dgm:chPref val="0"/>
          <dgm:bulletEnabled val="1"/>
        </dgm:presLayoutVars>
      </dgm:prSet>
      <dgm:spPr/>
      <dgm:t>
        <a:bodyPr/>
        <a:lstStyle/>
        <a:p>
          <a:endParaRPr lang="en-US"/>
        </a:p>
      </dgm:t>
    </dgm:pt>
    <dgm:pt modelId="{A90AE574-EC23-454C-B97D-618D01547226}" type="pres">
      <dgm:prSet presAssocID="{DAB3BE5C-0672-4BEB-A572-9FBE9BB03421}" presName="desTx" presStyleLbl="alignAccFollowNode1" presStyleIdx="4" presStyleCnt="5">
        <dgm:presLayoutVars>
          <dgm:bulletEnabled val="1"/>
        </dgm:presLayoutVars>
      </dgm:prSet>
      <dgm:spPr/>
      <dgm:t>
        <a:bodyPr/>
        <a:lstStyle/>
        <a:p>
          <a:endParaRPr lang="en-US"/>
        </a:p>
      </dgm:t>
    </dgm:pt>
  </dgm:ptLst>
  <dgm:cxnLst>
    <dgm:cxn modelId="{F03FACB8-3505-4838-BCED-E7FC6CBDA836}" srcId="{DAB3BE5C-0672-4BEB-A572-9FBE9BB03421}" destId="{6B25DEC6-8591-4193-86E2-827AD5EC029E}" srcOrd="0" destOrd="0" parTransId="{AB3BB957-C444-40E8-847D-2DAAFBE4EE67}" sibTransId="{46A15C72-81B5-4253-99BC-CDEE65E69033}"/>
    <dgm:cxn modelId="{151E927C-3A23-41EB-A959-5283026F1DC5}" type="presOf" srcId="{4E7EACD6-EB8C-44AD-A6B3-AC4482DED6B6}" destId="{2765D4FC-F58C-45B7-AA5F-CF30F1724ED6}" srcOrd="0" destOrd="0" presId="urn:microsoft.com/office/officeart/2005/8/layout/hList1"/>
    <dgm:cxn modelId="{F012DC73-DAC0-42FF-979C-156F6692AE12}" srcId="{45E9E9A2-5EA5-4EDF-AAAE-0D52612BF3DB}" destId="{759F3565-3753-498F-BEBE-D206B727DC10}" srcOrd="0" destOrd="0" parTransId="{94EA7F90-E1B8-4E9C-B08F-8DB9C1B86B8D}" sibTransId="{F16F9348-D620-4F57-9B7D-E7D3B528ECE2}"/>
    <dgm:cxn modelId="{DAAAF778-1B4F-4194-90D0-BE6E1E261F06}" srcId="{10D1E086-2687-4BFA-9810-208A97F9D960}" destId="{C2F4414F-EEE8-468B-812C-007A9326C927}" srcOrd="0" destOrd="0" parTransId="{B6D8DFF1-60F5-4387-B576-A4ADEC18C87F}" sibTransId="{968110A7-5948-436C-90EA-DADF218758EA}"/>
    <dgm:cxn modelId="{2744C688-BA70-4F46-8BB8-DFD904A0344C}" srcId="{6280E54C-042E-425F-9AE8-3D075B5AF40D}" destId="{C6B9BEC8-5672-47F1-872F-BAF1C17E54FC}" srcOrd="1" destOrd="0" parTransId="{06614254-F36E-4F3A-8675-09C0BF7972CA}" sibTransId="{D978B2EA-1F3E-463C-8366-23B60D3B7B56}"/>
    <dgm:cxn modelId="{6C8658E2-DBC4-493F-95AB-5757F240478C}" type="presOf" srcId="{C6B9BEC8-5672-47F1-872F-BAF1C17E54FC}" destId="{441A61D2-28C8-4488-86F9-4588768F45F4}" srcOrd="0" destOrd="0" presId="urn:microsoft.com/office/officeart/2005/8/layout/hList1"/>
    <dgm:cxn modelId="{807A9FFB-B308-4E01-9565-5B8EE9419788}" srcId="{C6B9BEC8-5672-47F1-872F-BAF1C17E54FC}" destId="{4E7EACD6-EB8C-44AD-A6B3-AC4482DED6B6}" srcOrd="0" destOrd="0" parTransId="{6B512BAD-1643-4A6D-9C12-30A79FC399EA}" sibTransId="{5AEDF929-D677-4C2F-A6DB-81C67413CC3F}"/>
    <dgm:cxn modelId="{AC37BA33-A250-4210-93F8-83B80BD7260A}" type="presOf" srcId="{759F3565-3753-498F-BEBE-D206B727DC10}" destId="{20C4AC0D-825B-4519-BD96-D3A88CEA4C5E}" srcOrd="0" destOrd="0" presId="urn:microsoft.com/office/officeart/2005/8/layout/hList1"/>
    <dgm:cxn modelId="{89DB7585-570C-408D-9E1C-56CE6CE73DC9}" srcId="{6280E54C-042E-425F-9AE8-3D075B5AF40D}" destId="{10D1E086-2687-4BFA-9810-208A97F9D960}" srcOrd="0" destOrd="0" parTransId="{CAD53F6B-FB4D-4994-BA45-C04C0B898F87}" sibTransId="{AC21EC97-9D25-4AF0-A4C7-36B2B18E6BF4}"/>
    <dgm:cxn modelId="{C5768E03-955F-4EBC-9E0D-7126A56A95D5}" type="presOf" srcId="{0CF02C70-D168-49DD-BB85-389FCAEF8121}" destId="{C1A81FC6-4D48-4F65-8E73-D1CD48938852}" srcOrd="0" destOrd="0" presId="urn:microsoft.com/office/officeart/2005/8/layout/hList1"/>
    <dgm:cxn modelId="{7055D853-F7F7-4206-8A12-DDFD6AAA15D0}" type="presOf" srcId="{C2F4414F-EEE8-468B-812C-007A9326C927}" destId="{90849C9D-4726-41E5-88EE-A6A06DF5F11D}" srcOrd="0" destOrd="0" presId="urn:microsoft.com/office/officeart/2005/8/layout/hList1"/>
    <dgm:cxn modelId="{1D52D766-906B-45D5-8360-DAB7157EE4C5}" srcId="{6280E54C-042E-425F-9AE8-3D075B5AF40D}" destId="{DAB3BE5C-0672-4BEB-A572-9FBE9BB03421}" srcOrd="4" destOrd="0" parTransId="{B715E94F-5C65-4DBC-8E75-94100AC59EF8}" sibTransId="{D2FE44D9-A982-4FD4-B9D3-73F89417510B}"/>
    <dgm:cxn modelId="{DB8D036A-6483-45F4-A80E-9AEFFB1E27AA}" srcId="{5F2F4C52-372D-4E05-9C0B-08FC687602E2}" destId="{0CF02C70-D168-49DD-BB85-389FCAEF8121}" srcOrd="0" destOrd="0" parTransId="{57F6F365-AD9A-489A-9BA2-77C0B0268370}" sibTransId="{ADEB9526-0B67-467A-ADD7-D29B37F20758}"/>
    <dgm:cxn modelId="{8FC322D6-7ECC-4093-8E22-1540D8F9BB7A}" type="presOf" srcId="{6B25DEC6-8591-4193-86E2-827AD5EC029E}" destId="{A90AE574-EC23-454C-B97D-618D01547226}" srcOrd="0" destOrd="0" presId="urn:microsoft.com/office/officeart/2005/8/layout/hList1"/>
    <dgm:cxn modelId="{F8C8B107-95D6-4374-9AE4-12B50D24F26A}" type="presOf" srcId="{14355291-2A9E-45A3-904F-DED41813CC7D}" destId="{A90AE574-EC23-454C-B97D-618D01547226}" srcOrd="0" destOrd="1" presId="urn:microsoft.com/office/officeart/2005/8/layout/hList1"/>
    <dgm:cxn modelId="{7D8A2C2F-BC40-4E53-B7B5-9A6B2B9E0FA6}" type="presOf" srcId="{10D1E086-2687-4BFA-9810-208A97F9D960}" destId="{1F48F003-9331-4664-89DA-FB155B9A8F0D}" srcOrd="0" destOrd="0" presId="urn:microsoft.com/office/officeart/2005/8/layout/hList1"/>
    <dgm:cxn modelId="{8380A33B-CDFA-4349-9E2D-C2EDAFB0D47F}" type="presOf" srcId="{45E9E9A2-5EA5-4EDF-AAAE-0D52612BF3DB}" destId="{4C295AD5-54DD-4B2D-AC97-B00155BBAAFC}" srcOrd="0" destOrd="0" presId="urn:microsoft.com/office/officeart/2005/8/layout/hList1"/>
    <dgm:cxn modelId="{9D205D99-E5EB-4492-86EF-30D1B96269A9}" type="presOf" srcId="{6280E54C-042E-425F-9AE8-3D075B5AF40D}" destId="{3C776C32-B421-485A-A6D7-452403C202A1}" srcOrd="0" destOrd="0" presId="urn:microsoft.com/office/officeart/2005/8/layout/hList1"/>
    <dgm:cxn modelId="{89DB9AB0-8C8E-4650-8C84-D997949D4423}" srcId="{6280E54C-042E-425F-9AE8-3D075B5AF40D}" destId="{45E9E9A2-5EA5-4EDF-AAAE-0D52612BF3DB}" srcOrd="2" destOrd="0" parTransId="{7BFA01D9-9986-493C-836C-483BBE134A8A}" sibTransId="{6436A1B0-2B7C-498C-A6B8-56F378C28AE4}"/>
    <dgm:cxn modelId="{14E498E7-3BEF-4707-971A-4CF6B5DAA53F}" srcId="{6280E54C-042E-425F-9AE8-3D075B5AF40D}" destId="{5F2F4C52-372D-4E05-9C0B-08FC687602E2}" srcOrd="3" destOrd="0" parTransId="{C87FF699-C973-4046-BAC4-73CDB3290FA5}" sibTransId="{652E3460-6538-4F68-B005-205FD266C376}"/>
    <dgm:cxn modelId="{B8B27635-AD03-4CDF-A26C-17F16718EED4}" srcId="{DAB3BE5C-0672-4BEB-A572-9FBE9BB03421}" destId="{14355291-2A9E-45A3-904F-DED41813CC7D}" srcOrd="1" destOrd="0" parTransId="{217DFF33-C3DF-450B-893F-7AA7D0F5AFBE}" sibTransId="{52914902-0BF8-411D-A6F4-EA7BC21865B2}"/>
    <dgm:cxn modelId="{91E5128D-8BC3-4A47-93E4-98CDBA4F1E79}" type="presOf" srcId="{DAB3BE5C-0672-4BEB-A572-9FBE9BB03421}" destId="{71B5AEB3-A33D-4FDE-983A-AB08747B218C}" srcOrd="0" destOrd="0" presId="urn:microsoft.com/office/officeart/2005/8/layout/hList1"/>
    <dgm:cxn modelId="{25F31A42-688D-43D6-9F22-3CAB60027EF1}" type="presOf" srcId="{5F2F4C52-372D-4E05-9C0B-08FC687602E2}" destId="{60C99C9A-5A7C-4B37-A357-4FB8EE33B12E}" srcOrd="0" destOrd="0" presId="urn:microsoft.com/office/officeart/2005/8/layout/hList1"/>
    <dgm:cxn modelId="{731F7FBD-F06F-45C5-8193-9B93BE7F0983}" type="presParOf" srcId="{3C776C32-B421-485A-A6D7-452403C202A1}" destId="{2C9B92E5-EBE7-475A-B956-972F36288434}" srcOrd="0" destOrd="0" presId="urn:microsoft.com/office/officeart/2005/8/layout/hList1"/>
    <dgm:cxn modelId="{A5EFD7B6-E416-43F1-9118-69E851C0ADCF}" type="presParOf" srcId="{2C9B92E5-EBE7-475A-B956-972F36288434}" destId="{1F48F003-9331-4664-89DA-FB155B9A8F0D}" srcOrd="0" destOrd="0" presId="urn:microsoft.com/office/officeart/2005/8/layout/hList1"/>
    <dgm:cxn modelId="{AF0F13F0-F37A-4C45-95C8-4E8522013E6F}" type="presParOf" srcId="{2C9B92E5-EBE7-475A-B956-972F36288434}" destId="{90849C9D-4726-41E5-88EE-A6A06DF5F11D}" srcOrd="1" destOrd="0" presId="urn:microsoft.com/office/officeart/2005/8/layout/hList1"/>
    <dgm:cxn modelId="{A11563A7-42B4-4314-B342-13A09A7F3E6E}" type="presParOf" srcId="{3C776C32-B421-485A-A6D7-452403C202A1}" destId="{AA36FAD9-27C5-4FB9-A054-47FCAA7CEDCF}" srcOrd="1" destOrd="0" presId="urn:microsoft.com/office/officeart/2005/8/layout/hList1"/>
    <dgm:cxn modelId="{299ACB15-F86D-47C3-ABA2-5823D1B317B6}" type="presParOf" srcId="{3C776C32-B421-485A-A6D7-452403C202A1}" destId="{3B63F94E-98C2-4DCE-807B-F36DAEF1A9BD}" srcOrd="2" destOrd="0" presId="urn:microsoft.com/office/officeart/2005/8/layout/hList1"/>
    <dgm:cxn modelId="{0FA141CB-EBFE-4A85-A3C9-001859AC53FA}" type="presParOf" srcId="{3B63F94E-98C2-4DCE-807B-F36DAEF1A9BD}" destId="{441A61D2-28C8-4488-86F9-4588768F45F4}" srcOrd="0" destOrd="0" presId="urn:microsoft.com/office/officeart/2005/8/layout/hList1"/>
    <dgm:cxn modelId="{C350864D-0E9F-4B6F-AE59-02C3947EABA7}" type="presParOf" srcId="{3B63F94E-98C2-4DCE-807B-F36DAEF1A9BD}" destId="{2765D4FC-F58C-45B7-AA5F-CF30F1724ED6}" srcOrd="1" destOrd="0" presId="urn:microsoft.com/office/officeart/2005/8/layout/hList1"/>
    <dgm:cxn modelId="{4C9D3AE5-19B3-437E-A958-F0DEFE38C7C7}" type="presParOf" srcId="{3C776C32-B421-485A-A6D7-452403C202A1}" destId="{8F8AAA52-26F0-443B-8CD1-43E0095A02B1}" srcOrd="3" destOrd="0" presId="urn:microsoft.com/office/officeart/2005/8/layout/hList1"/>
    <dgm:cxn modelId="{DFCE7074-0EC6-46AE-8F24-9E5FD8AEB5CD}" type="presParOf" srcId="{3C776C32-B421-485A-A6D7-452403C202A1}" destId="{D647BCBF-3099-42F7-8C53-58995DA0A754}" srcOrd="4" destOrd="0" presId="urn:microsoft.com/office/officeart/2005/8/layout/hList1"/>
    <dgm:cxn modelId="{BC940410-45FD-4996-B7F6-043B3D5030B0}" type="presParOf" srcId="{D647BCBF-3099-42F7-8C53-58995DA0A754}" destId="{4C295AD5-54DD-4B2D-AC97-B00155BBAAFC}" srcOrd="0" destOrd="0" presId="urn:microsoft.com/office/officeart/2005/8/layout/hList1"/>
    <dgm:cxn modelId="{588C2FE4-AC0A-484C-A354-BD8A8955F502}" type="presParOf" srcId="{D647BCBF-3099-42F7-8C53-58995DA0A754}" destId="{20C4AC0D-825B-4519-BD96-D3A88CEA4C5E}" srcOrd="1" destOrd="0" presId="urn:microsoft.com/office/officeart/2005/8/layout/hList1"/>
    <dgm:cxn modelId="{E63F58C9-799B-4FE7-89C7-B8D6A6CAD6B8}" type="presParOf" srcId="{3C776C32-B421-485A-A6D7-452403C202A1}" destId="{909D3F41-6398-4B2E-8DF9-DF27174C9AA9}" srcOrd="5" destOrd="0" presId="urn:microsoft.com/office/officeart/2005/8/layout/hList1"/>
    <dgm:cxn modelId="{DDC9F648-6AA5-4E93-86C3-058352686D08}" type="presParOf" srcId="{3C776C32-B421-485A-A6D7-452403C202A1}" destId="{0A0C75FC-02C6-464B-AE44-D93A153BD8D3}" srcOrd="6" destOrd="0" presId="urn:microsoft.com/office/officeart/2005/8/layout/hList1"/>
    <dgm:cxn modelId="{D9BCFEF1-8540-44FC-9DED-9279135925A1}" type="presParOf" srcId="{0A0C75FC-02C6-464B-AE44-D93A153BD8D3}" destId="{60C99C9A-5A7C-4B37-A357-4FB8EE33B12E}" srcOrd="0" destOrd="0" presId="urn:microsoft.com/office/officeart/2005/8/layout/hList1"/>
    <dgm:cxn modelId="{57BA9BE9-7E68-42C7-9C87-04AA6C1C7824}" type="presParOf" srcId="{0A0C75FC-02C6-464B-AE44-D93A153BD8D3}" destId="{C1A81FC6-4D48-4F65-8E73-D1CD48938852}" srcOrd="1" destOrd="0" presId="urn:microsoft.com/office/officeart/2005/8/layout/hList1"/>
    <dgm:cxn modelId="{25C2D374-FFAC-44B4-9E4E-D931DD2A44EC}" type="presParOf" srcId="{3C776C32-B421-485A-A6D7-452403C202A1}" destId="{C68E1C66-B7C1-4E81-942C-F1E3047A1309}" srcOrd="7" destOrd="0" presId="urn:microsoft.com/office/officeart/2005/8/layout/hList1"/>
    <dgm:cxn modelId="{C16BEFC1-EE01-4EDD-843D-AAEECBDDA655}" type="presParOf" srcId="{3C776C32-B421-485A-A6D7-452403C202A1}" destId="{41BAE1AC-338F-4A40-9519-D381467D04D4}" srcOrd="8" destOrd="0" presId="urn:microsoft.com/office/officeart/2005/8/layout/hList1"/>
    <dgm:cxn modelId="{9F0E975A-B525-476D-AAA4-EFECB5D446E5}" type="presParOf" srcId="{41BAE1AC-338F-4A40-9519-D381467D04D4}" destId="{71B5AEB3-A33D-4FDE-983A-AB08747B218C}" srcOrd="0" destOrd="0" presId="urn:microsoft.com/office/officeart/2005/8/layout/hList1"/>
    <dgm:cxn modelId="{ED2C1A87-E747-46C8-8658-3568C1040572}" type="presParOf" srcId="{41BAE1AC-338F-4A40-9519-D381467D04D4}" destId="{A90AE574-EC23-454C-B97D-618D0154722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32C0868-6D27-42EF-A448-D26402961709}" type="doc">
      <dgm:prSet loTypeId="urn:microsoft.com/office/officeart/2005/8/layout/hProcess9" loCatId="process" qsTypeId="urn:microsoft.com/office/officeart/2005/8/quickstyle/simple1" qsCatId="simple" csTypeId="urn:microsoft.com/office/officeart/2005/8/colors/accent1_5" csCatId="accent1" phldr="1"/>
      <dgm:spPr/>
    </dgm:pt>
    <dgm:pt modelId="{CF0611A4-5621-48D1-A963-946241EA985D}">
      <dgm:prSet phldrT="[Text]"/>
      <dgm:spPr/>
      <dgm:t>
        <a:bodyPr/>
        <a:lstStyle/>
        <a:p>
          <a:r>
            <a:rPr lang="en-GB" dirty="0"/>
            <a:t>Complaints to police of Claire stalking male coffee shop vendor</a:t>
          </a:r>
        </a:p>
      </dgm:t>
    </dgm:pt>
    <dgm:pt modelId="{14B795E2-B561-4723-88BE-ECC5C25CCA44}" type="parTrans" cxnId="{0A66FC61-73AB-43E3-A6B7-7CB366850121}">
      <dgm:prSet/>
      <dgm:spPr/>
      <dgm:t>
        <a:bodyPr/>
        <a:lstStyle/>
        <a:p>
          <a:endParaRPr lang="en-GB"/>
        </a:p>
      </dgm:t>
    </dgm:pt>
    <dgm:pt modelId="{B6ED60B5-D4FB-4D0B-AA9F-AFF837655E24}" type="sibTrans" cxnId="{0A66FC61-73AB-43E3-A6B7-7CB366850121}">
      <dgm:prSet/>
      <dgm:spPr/>
      <dgm:t>
        <a:bodyPr/>
        <a:lstStyle/>
        <a:p>
          <a:endParaRPr lang="en-GB"/>
        </a:p>
      </dgm:t>
    </dgm:pt>
    <dgm:pt modelId="{1452DB21-1A0B-4FF0-95DB-BC6DE3F7A40E}">
      <dgm:prSet phldrT="[Text]"/>
      <dgm:spPr/>
      <dgm:t>
        <a:bodyPr/>
        <a:lstStyle/>
        <a:p>
          <a:r>
            <a:rPr lang="en-GB" dirty="0"/>
            <a:t>Police force stalking coordinator reviewed case and bought to weekly RAP panel for multi-agency discussion. </a:t>
          </a:r>
        </a:p>
      </dgm:t>
    </dgm:pt>
    <dgm:pt modelId="{2B1DE3D8-F28E-4F7B-B319-E6F9BF54CC88}" type="parTrans" cxnId="{9130DC9A-BFF4-43E1-A0A7-7F2A04732DFB}">
      <dgm:prSet/>
      <dgm:spPr/>
      <dgm:t>
        <a:bodyPr/>
        <a:lstStyle/>
        <a:p>
          <a:endParaRPr lang="en-GB"/>
        </a:p>
      </dgm:t>
    </dgm:pt>
    <dgm:pt modelId="{9F1A7DE2-AE92-485F-BE73-661EDFE91969}" type="sibTrans" cxnId="{9130DC9A-BFF4-43E1-A0A7-7F2A04732DFB}">
      <dgm:prSet/>
      <dgm:spPr/>
      <dgm:t>
        <a:bodyPr/>
        <a:lstStyle/>
        <a:p>
          <a:endParaRPr lang="en-GB"/>
        </a:p>
      </dgm:t>
    </dgm:pt>
    <dgm:pt modelId="{380017E0-7B2E-48A7-8384-99C860E8D57D}">
      <dgm:prSet phldrT="[Text]"/>
      <dgm:spPr/>
      <dgm:t>
        <a:bodyPr/>
        <a:lstStyle/>
        <a:p>
          <a:r>
            <a:rPr lang="en-GB" dirty="0"/>
            <a:t>HIOW NHS team provided psychiatric input </a:t>
          </a:r>
        </a:p>
      </dgm:t>
    </dgm:pt>
    <dgm:pt modelId="{6C9C3340-3DAE-4ECA-A638-7D2F948EF575}" type="parTrans" cxnId="{B8107306-9429-48BC-AE8A-3B60DA102608}">
      <dgm:prSet/>
      <dgm:spPr/>
      <dgm:t>
        <a:bodyPr/>
        <a:lstStyle/>
        <a:p>
          <a:endParaRPr lang="en-GB"/>
        </a:p>
      </dgm:t>
    </dgm:pt>
    <dgm:pt modelId="{9D281A26-7033-4CF1-B0D0-6C594C2F911C}" type="sibTrans" cxnId="{B8107306-9429-48BC-AE8A-3B60DA102608}">
      <dgm:prSet/>
      <dgm:spPr/>
      <dgm:t>
        <a:bodyPr/>
        <a:lstStyle/>
        <a:p>
          <a:endParaRPr lang="en-GB"/>
        </a:p>
      </dgm:t>
    </dgm:pt>
    <dgm:pt modelId="{D4CC2C83-AF72-4D44-BC24-62F3A7A812F8}" type="pres">
      <dgm:prSet presAssocID="{F32C0868-6D27-42EF-A448-D26402961709}" presName="CompostProcess" presStyleCnt="0">
        <dgm:presLayoutVars>
          <dgm:dir/>
          <dgm:resizeHandles val="exact"/>
        </dgm:presLayoutVars>
      </dgm:prSet>
      <dgm:spPr/>
    </dgm:pt>
    <dgm:pt modelId="{F16F7BC7-B7FB-48A4-90F2-F72F43E59E26}" type="pres">
      <dgm:prSet presAssocID="{F32C0868-6D27-42EF-A448-D26402961709}" presName="arrow" presStyleLbl="bgShp" presStyleIdx="0" presStyleCnt="1"/>
      <dgm:spPr/>
    </dgm:pt>
    <dgm:pt modelId="{269AAB10-E54E-4D89-9EC4-707072382F15}" type="pres">
      <dgm:prSet presAssocID="{F32C0868-6D27-42EF-A448-D26402961709}" presName="linearProcess" presStyleCnt="0"/>
      <dgm:spPr/>
    </dgm:pt>
    <dgm:pt modelId="{8526A4B5-2071-4CF0-B5B7-4725BC54990A}" type="pres">
      <dgm:prSet presAssocID="{CF0611A4-5621-48D1-A963-946241EA985D}" presName="textNode" presStyleLbl="node1" presStyleIdx="0" presStyleCnt="3">
        <dgm:presLayoutVars>
          <dgm:bulletEnabled val="1"/>
        </dgm:presLayoutVars>
      </dgm:prSet>
      <dgm:spPr/>
      <dgm:t>
        <a:bodyPr/>
        <a:lstStyle/>
        <a:p>
          <a:endParaRPr lang="en-US"/>
        </a:p>
      </dgm:t>
    </dgm:pt>
    <dgm:pt modelId="{17C8A05A-2B41-4F22-B96C-1AA0CE35CF62}" type="pres">
      <dgm:prSet presAssocID="{B6ED60B5-D4FB-4D0B-AA9F-AFF837655E24}" presName="sibTrans" presStyleCnt="0"/>
      <dgm:spPr/>
    </dgm:pt>
    <dgm:pt modelId="{B7ED9A79-72BA-43D3-86AA-4F27B2DD232D}" type="pres">
      <dgm:prSet presAssocID="{1452DB21-1A0B-4FF0-95DB-BC6DE3F7A40E}" presName="textNode" presStyleLbl="node1" presStyleIdx="1" presStyleCnt="3">
        <dgm:presLayoutVars>
          <dgm:bulletEnabled val="1"/>
        </dgm:presLayoutVars>
      </dgm:prSet>
      <dgm:spPr/>
      <dgm:t>
        <a:bodyPr/>
        <a:lstStyle/>
        <a:p>
          <a:endParaRPr lang="en-US"/>
        </a:p>
      </dgm:t>
    </dgm:pt>
    <dgm:pt modelId="{D248C1C3-A5C4-4485-9578-9C175FA9BBAB}" type="pres">
      <dgm:prSet presAssocID="{9F1A7DE2-AE92-485F-BE73-661EDFE91969}" presName="sibTrans" presStyleCnt="0"/>
      <dgm:spPr/>
    </dgm:pt>
    <dgm:pt modelId="{0EB81467-1730-4B66-A505-B8B8577233DC}" type="pres">
      <dgm:prSet presAssocID="{380017E0-7B2E-48A7-8384-99C860E8D57D}" presName="textNode" presStyleLbl="node1" presStyleIdx="2" presStyleCnt="3">
        <dgm:presLayoutVars>
          <dgm:bulletEnabled val="1"/>
        </dgm:presLayoutVars>
      </dgm:prSet>
      <dgm:spPr/>
      <dgm:t>
        <a:bodyPr/>
        <a:lstStyle/>
        <a:p>
          <a:endParaRPr lang="en-US"/>
        </a:p>
      </dgm:t>
    </dgm:pt>
  </dgm:ptLst>
  <dgm:cxnLst>
    <dgm:cxn modelId="{B8107306-9429-48BC-AE8A-3B60DA102608}" srcId="{F32C0868-6D27-42EF-A448-D26402961709}" destId="{380017E0-7B2E-48A7-8384-99C860E8D57D}" srcOrd="2" destOrd="0" parTransId="{6C9C3340-3DAE-4ECA-A638-7D2F948EF575}" sibTransId="{9D281A26-7033-4CF1-B0D0-6C594C2F911C}"/>
    <dgm:cxn modelId="{222707F7-3C95-4D4E-B4BA-5616F7344B08}" type="presOf" srcId="{CF0611A4-5621-48D1-A963-946241EA985D}" destId="{8526A4B5-2071-4CF0-B5B7-4725BC54990A}" srcOrd="0" destOrd="0" presId="urn:microsoft.com/office/officeart/2005/8/layout/hProcess9"/>
    <dgm:cxn modelId="{874A54D2-F86B-4F89-9D65-CE4AC1A9F03B}" type="presOf" srcId="{1452DB21-1A0B-4FF0-95DB-BC6DE3F7A40E}" destId="{B7ED9A79-72BA-43D3-86AA-4F27B2DD232D}" srcOrd="0" destOrd="0" presId="urn:microsoft.com/office/officeart/2005/8/layout/hProcess9"/>
    <dgm:cxn modelId="{4DF0DAD3-52FB-4123-9988-AE4320FC6436}" type="presOf" srcId="{F32C0868-6D27-42EF-A448-D26402961709}" destId="{D4CC2C83-AF72-4D44-BC24-62F3A7A812F8}" srcOrd="0" destOrd="0" presId="urn:microsoft.com/office/officeart/2005/8/layout/hProcess9"/>
    <dgm:cxn modelId="{0A66FC61-73AB-43E3-A6B7-7CB366850121}" srcId="{F32C0868-6D27-42EF-A448-D26402961709}" destId="{CF0611A4-5621-48D1-A963-946241EA985D}" srcOrd="0" destOrd="0" parTransId="{14B795E2-B561-4723-88BE-ECC5C25CCA44}" sibTransId="{B6ED60B5-D4FB-4D0B-AA9F-AFF837655E24}"/>
    <dgm:cxn modelId="{9130DC9A-BFF4-43E1-A0A7-7F2A04732DFB}" srcId="{F32C0868-6D27-42EF-A448-D26402961709}" destId="{1452DB21-1A0B-4FF0-95DB-BC6DE3F7A40E}" srcOrd="1" destOrd="0" parTransId="{2B1DE3D8-F28E-4F7B-B319-E6F9BF54CC88}" sibTransId="{9F1A7DE2-AE92-485F-BE73-661EDFE91969}"/>
    <dgm:cxn modelId="{8C4C011E-322B-480D-A51F-C85B0F044A82}" type="presOf" srcId="{380017E0-7B2E-48A7-8384-99C860E8D57D}" destId="{0EB81467-1730-4B66-A505-B8B8577233DC}" srcOrd="0" destOrd="0" presId="urn:microsoft.com/office/officeart/2005/8/layout/hProcess9"/>
    <dgm:cxn modelId="{45EF2E79-7C60-45B7-B606-D99ACE54C6B3}" type="presParOf" srcId="{D4CC2C83-AF72-4D44-BC24-62F3A7A812F8}" destId="{F16F7BC7-B7FB-48A4-90F2-F72F43E59E26}" srcOrd="0" destOrd="0" presId="urn:microsoft.com/office/officeart/2005/8/layout/hProcess9"/>
    <dgm:cxn modelId="{8A644B9C-33D6-4C93-87DB-37E32866401C}" type="presParOf" srcId="{D4CC2C83-AF72-4D44-BC24-62F3A7A812F8}" destId="{269AAB10-E54E-4D89-9EC4-707072382F15}" srcOrd="1" destOrd="0" presId="urn:microsoft.com/office/officeart/2005/8/layout/hProcess9"/>
    <dgm:cxn modelId="{4CFBF082-A550-446A-AD86-37C41B34E20C}" type="presParOf" srcId="{269AAB10-E54E-4D89-9EC4-707072382F15}" destId="{8526A4B5-2071-4CF0-B5B7-4725BC54990A}" srcOrd="0" destOrd="0" presId="urn:microsoft.com/office/officeart/2005/8/layout/hProcess9"/>
    <dgm:cxn modelId="{43606FE1-8D8E-4958-928E-E17137A10A09}" type="presParOf" srcId="{269AAB10-E54E-4D89-9EC4-707072382F15}" destId="{17C8A05A-2B41-4F22-B96C-1AA0CE35CF62}" srcOrd="1" destOrd="0" presId="urn:microsoft.com/office/officeart/2005/8/layout/hProcess9"/>
    <dgm:cxn modelId="{C468E279-9E82-4874-858A-688D784A83FF}" type="presParOf" srcId="{269AAB10-E54E-4D89-9EC4-707072382F15}" destId="{B7ED9A79-72BA-43D3-86AA-4F27B2DD232D}" srcOrd="2" destOrd="0" presId="urn:microsoft.com/office/officeart/2005/8/layout/hProcess9"/>
    <dgm:cxn modelId="{EA28FAFF-1305-4766-905D-A0A3F754FD4A}" type="presParOf" srcId="{269AAB10-E54E-4D89-9EC4-707072382F15}" destId="{D248C1C3-A5C4-4485-9578-9C175FA9BBAB}" srcOrd="3" destOrd="0" presId="urn:microsoft.com/office/officeart/2005/8/layout/hProcess9"/>
    <dgm:cxn modelId="{6E943E9D-A868-4699-8B44-B8C049C281CD}" type="presParOf" srcId="{269AAB10-E54E-4D89-9EC4-707072382F15}" destId="{0EB81467-1730-4B66-A505-B8B8577233D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F0C1B2D-C9E7-466B-AF24-4376C0090560}" type="doc">
      <dgm:prSet loTypeId="urn:microsoft.com/office/officeart/2005/8/layout/hierarchy3" loCatId="list" qsTypeId="urn:microsoft.com/office/officeart/2005/8/quickstyle/3d1" qsCatId="3D" csTypeId="urn:microsoft.com/office/officeart/2005/8/colors/colorful5" csCatId="colorful" phldr="1"/>
      <dgm:spPr/>
      <dgm:t>
        <a:bodyPr/>
        <a:lstStyle/>
        <a:p>
          <a:endParaRPr lang="en-GB"/>
        </a:p>
      </dgm:t>
    </dgm:pt>
    <dgm:pt modelId="{71EF16D3-0124-4CFD-9CEF-28AC33B46BDC}">
      <dgm:prSet phldrT="[Text]"/>
      <dgm:spPr/>
      <dgm:t>
        <a:bodyPr/>
        <a:lstStyle/>
        <a:p>
          <a:r>
            <a:rPr lang="en-GB" dirty="0"/>
            <a:t>Rejected</a:t>
          </a:r>
        </a:p>
      </dgm:t>
    </dgm:pt>
    <dgm:pt modelId="{04EE6FC3-9C4B-4C8A-8CDB-AE3C05777B06}" type="parTrans" cxnId="{D1035700-1896-4FF5-8214-76CE3E4E25B7}">
      <dgm:prSet/>
      <dgm:spPr/>
      <dgm:t>
        <a:bodyPr/>
        <a:lstStyle/>
        <a:p>
          <a:endParaRPr lang="en-GB"/>
        </a:p>
      </dgm:t>
    </dgm:pt>
    <dgm:pt modelId="{DEDF10EF-331F-4D28-BFA2-B8618B37AF3E}" type="sibTrans" cxnId="{D1035700-1896-4FF5-8214-76CE3E4E25B7}">
      <dgm:prSet/>
      <dgm:spPr/>
      <dgm:t>
        <a:bodyPr/>
        <a:lstStyle/>
        <a:p>
          <a:endParaRPr lang="en-GB"/>
        </a:p>
      </dgm:t>
    </dgm:pt>
    <dgm:pt modelId="{E0FE089A-8718-420C-9102-00590D518916}">
      <dgm:prSet phldrT="[Text]"/>
      <dgm:spPr/>
      <dgm:t>
        <a:bodyPr/>
        <a:lstStyle/>
        <a:p>
          <a:r>
            <a:rPr lang="en-GB" dirty="0"/>
            <a:t>Personality issues</a:t>
          </a:r>
        </a:p>
      </dgm:t>
    </dgm:pt>
    <dgm:pt modelId="{E53CE190-B8CE-43A5-A765-1F72BA823B76}" type="parTrans" cxnId="{9F2B559D-B5ED-4035-AFEB-1557BCEAEF6E}">
      <dgm:prSet/>
      <dgm:spPr/>
      <dgm:t>
        <a:bodyPr/>
        <a:lstStyle/>
        <a:p>
          <a:endParaRPr lang="en-GB"/>
        </a:p>
      </dgm:t>
    </dgm:pt>
    <dgm:pt modelId="{39E04C10-562F-4EAE-98BC-D3E6A7DDB89C}" type="sibTrans" cxnId="{9F2B559D-B5ED-4035-AFEB-1557BCEAEF6E}">
      <dgm:prSet/>
      <dgm:spPr/>
      <dgm:t>
        <a:bodyPr/>
        <a:lstStyle/>
        <a:p>
          <a:endParaRPr lang="en-GB"/>
        </a:p>
      </dgm:t>
    </dgm:pt>
    <dgm:pt modelId="{508A7B1D-903A-45E9-9D02-20FB74F7329E}">
      <dgm:prSet phldrT="[Text]"/>
      <dgm:spPr/>
      <dgm:t>
        <a:bodyPr/>
        <a:lstStyle/>
        <a:p>
          <a:r>
            <a:rPr lang="en-GB" dirty="0"/>
            <a:t>Resentful</a:t>
          </a:r>
        </a:p>
      </dgm:t>
    </dgm:pt>
    <dgm:pt modelId="{9B988B72-067B-46BD-9C75-F5C0AF3F6C9B}" type="parTrans" cxnId="{FD328898-7D66-4954-9A88-13319A2ED096}">
      <dgm:prSet/>
      <dgm:spPr/>
      <dgm:t>
        <a:bodyPr/>
        <a:lstStyle/>
        <a:p>
          <a:endParaRPr lang="en-GB"/>
        </a:p>
      </dgm:t>
    </dgm:pt>
    <dgm:pt modelId="{99F39AF9-0AAB-44FD-B9CC-3374324C6DBC}" type="sibTrans" cxnId="{FD328898-7D66-4954-9A88-13319A2ED096}">
      <dgm:prSet/>
      <dgm:spPr/>
      <dgm:t>
        <a:bodyPr/>
        <a:lstStyle/>
        <a:p>
          <a:endParaRPr lang="en-GB"/>
        </a:p>
      </dgm:t>
    </dgm:pt>
    <dgm:pt modelId="{9BBE4C69-DE13-4FD1-8E53-937835A820E1}">
      <dgm:prSet phldrT="[Text]"/>
      <dgm:spPr/>
      <dgm:t>
        <a:bodyPr/>
        <a:lstStyle/>
        <a:p>
          <a:r>
            <a:rPr lang="en-GB" dirty="0"/>
            <a:t>Personality issues</a:t>
          </a:r>
        </a:p>
      </dgm:t>
    </dgm:pt>
    <dgm:pt modelId="{76C92E23-4C6E-45A9-89E5-77B47786DAE0}" type="parTrans" cxnId="{92973A01-CB15-44D8-B127-CB55F8794CCE}">
      <dgm:prSet/>
      <dgm:spPr/>
      <dgm:t>
        <a:bodyPr/>
        <a:lstStyle/>
        <a:p>
          <a:endParaRPr lang="en-GB"/>
        </a:p>
      </dgm:t>
    </dgm:pt>
    <dgm:pt modelId="{6CA4AAD3-FC30-4C6E-94A2-68245EB3B5A3}" type="sibTrans" cxnId="{92973A01-CB15-44D8-B127-CB55F8794CCE}">
      <dgm:prSet/>
      <dgm:spPr/>
      <dgm:t>
        <a:bodyPr/>
        <a:lstStyle/>
        <a:p>
          <a:endParaRPr lang="en-GB"/>
        </a:p>
      </dgm:t>
    </dgm:pt>
    <dgm:pt modelId="{DF07526C-04D5-49AF-918F-9AADEA856FDA}">
      <dgm:prSet phldrT="[Text]"/>
      <dgm:spPr/>
      <dgm:t>
        <a:bodyPr/>
        <a:lstStyle/>
        <a:p>
          <a:r>
            <a:rPr lang="en-GB" dirty="0"/>
            <a:t>Incompetent suitor</a:t>
          </a:r>
        </a:p>
      </dgm:t>
    </dgm:pt>
    <dgm:pt modelId="{7535C9F5-1965-4813-9169-87371B2C8E0B}" type="parTrans" cxnId="{4DEFDE3A-B27C-411A-98B7-5ECB8F6D5594}">
      <dgm:prSet/>
      <dgm:spPr/>
      <dgm:t>
        <a:bodyPr/>
        <a:lstStyle/>
        <a:p>
          <a:endParaRPr lang="en-GB"/>
        </a:p>
      </dgm:t>
    </dgm:pt>
    <dgm:pt modelId="{77182166-EF90-49F5-9443-33D3D6DC8D01}" type="sibTrans" cxnId="{4DEFDE3A-B27C-411A-98B7-5ECB8F6D5594}">
      <dgm:prSet/>
      <dgm:spPr/>
      <dgm:t>
        <a:bodyPr/>
        <a:lstStyle/>
        <a:p>
          <a:endParaRPr lang="en-GB"/>
        </a:p>
      </dgm:t>
    </dgm:pt>
    <dgm:pt modelId="{63D3AC09-78C3-4D4C-9E45-2085FC07EA0D}">
      <dgm:prSet phldrT="[Text]"/>
      <dgm:spPr/>
      <dgm:t>
        <a:bodyPr/>
        <a:lstStyle/>
        <a:p>
          <a:r>
            <a:rPr lang="en-GB" dirty="0"/>
            <a:t>Personality issues</a:t>
          </a:r>
        </a:p>
      </dgm:t>
    </dgm:pt>
    <dgm:pt modelId="{FEFD5951-48FF-4DF9-B8FE-4B54DD6B47EE}" type="parTrans" cxnId="{8D613720-85F6-4504-BE05-A177B941E33D}">
      <dgm:prSet/>
      <dgm:spPr/>
      <dgm:t>
        <a:bodyPr/>
        <a:lstStyle/>
        <a:p>
          <a:endParaRPr lang="en-GB"/>
        </a:p>
      </dgm:t>
    </dgm:pt>
    <dgm:pt modelId="{996D9AE8-95CE-4979-B94B-597F7ACCB168}" type="sibTrans" cxnId="{8D613720-85F6-4504-BE05-A177B941E33D}">
      <dgm:prSet/>
      <dgm:spPr/>
      <dgm:t>
        <a:bodyPr/>
        <a:lstStyle/>
        <a:p>
          <a:endParaRPr lang="en-GB"/>
        </a:p>
      </dgm:t>
    </dgm:pt>
    <dgm:pt modelId="{351C5786-7904-40F1-BD20-D71B0DA82D2C}">
      <dgm:prSet phldrT="[Text]"/>
      <dgm:spPr/>
      <dgm:t>
        <a:bodyPr/>
        <a:lstStyle/>
        <a:p>
          <a:r>
            <a:rPr lang="en-GB" dirty="0"/>
            <a:t>Anxiety disorders</a:t>
          </a:r>
        </a:p>
      </dgm:t>
    </dgm:pt>
    <dgm:pt modelId="{61E22303-F49B-4E89-B2CC-30E087660F24}" type="parTrans" cxnId="{7756D67C-CC93-4F04-B272-20ADA0A5BD08}">
      <dgm:prSet/>
      <dgm:spPr/>
      <dgm:t>
        <a:bodyPr/>
        <a:lstStyle/>
        <a:p>
          <a:endParaRPr lang="en-GB"/>
        </a:p>
      </dgm:t>
    </dgm:pt>
    <dgm:pt modelId="{9DAD4B9B-DF10-4247-B1CA-E9F4FDC62595}" type="sibTrans" cxnId="{7756D67C-CC93-4F04-B272-20ADA0A5BD08}">
      <dgm:prSet/>
      <dgm:spPr/>
      <dgm:t>
        <a:bodyPr/>
        <a:lstStyle/>
        <a:p>
          <a:endParaRPr lang="en-GB"/>
        </a:p>
      </dgm:t>
    </dgm:pt>
    <dgm:pt modelId="{310369CB-F6F9-476C-B6A7-F4CA66833C41}">
      <dgm:prSet phldrT="[Text]"/>
      <dgm:spPr/>
      <dgm:t>
        <a:bodyPr/>
        <a:lstStyle/>
        <a:p>
          <a:r>
            <a:rPr lang="en-GB" dirty="0"/>
            <a:t>Learning disability</a:t>
          </a:r>
        </a:p>
      </dgm:t>
    </dgm:pt>
    <dgm:pt modelId="{B15AA1CF-6462-497E-B16E-FAFE0188B764}" type="parTrans" cxnId="{B70F7395-2E3F-4C98-9BFA-636680161C77}">
      <dgm:prSet/>
      <dgm:spPr/>
      <dgm:t>
        <a:bodyPr/>
        <a:lstStyle/>
        <a:p>
          <a:endParaRPr lang="en-GB"/>
        </a:p>
      </dgm:t>
    </dgm:pt>
    <dgm:pt modelId="{DE1CC881-D37D-4907-9E5E-20B5D053A234}" type="sibTrans" cxnId="{B70F7395-2E3F-4C98-9BFA-636680161C77}">
      <dgm:prSet/>
      <dgm:spPr/>
      <dgm:t>
        <a:bodyPr/>
        <a:lstStyle/>
        <a:p>
          <a:endParaRPr lang="en-GB"/>
        </a:p>
      </dgm:t>
    </dgm:pt>
    <dgm:pt modelId="{49F84FDE-5561-434B-B070-60A081BA15AA}">
      <dgm:prSet phldrT="[Text]"/>
      <dgm:spPr/>
      <dgm:t>
        <a:bodyPr/>
        <a:lstStyle/>
        <a:p>
          <a:r>
            <a:rPr lang="en-GB" dirty="0"/>
            <a:t>Intimacy seeker</a:t>
          </a:r>
        </a:p>
      </dgm:t>
    </dgm:pt>
    <dgm:pt modelId="{B039FDF1-5A9E-497F-8667-F85ECA31D239}" type="parTrans" cxnId="{33B49DC2-A026-4798-8F6F-832AFEAB238B}">
      <dgm:prSet/>
      <dgm:spPr/>
      <dgm:t>
        <a:bodyPr/>
        <a:lstStyle/>
        <a:p>
          <a:endParaRPr lang="en-GB"/>
        </a:p>
      </dgm:t>
    </dgm:pt>
    <dgm:pt modelId="{C903E099-845B-4C8C-8FEE-97BF09CF821A}" type="sibTrans" cxnId="{33B49DC2-A026-4798-8F6F-832AFEAB238B}">
      <dgm:prSet/>
      <dgm:spPr/>
      <dgm:t>
        <a:bodyPr/>
        <a:lstStyle/>
        <a:p>
          <a:endParaRPr lang="en-GB"/>
        </a:p>
      </dgm:t>
    </dgm:pt>
    <dgm:pt modelId="{3A5D11E0-FEDD-4D9F-9E15-6FDA5EED1169}">
      <dgm:prSet phldrT="[Text]"/>
      <dgm:spPr/>
      <dgm:t>
        <a:bodyPr/>
        <a:lstStyle/>
        <a:p>
          <a:r>
            <a:rPr lang="en-GB" dirty="0"/>
            <a:t>Predatory</a:t>
          </a:r>
        </a:p>
      </dgm:t>
    </dgm:pt>
    <dgm:pt modelId="{7F1E83D6-8D9F-4006-B38C-BAC70C7CE163}" type="parTrans" cxnId="{E2BAE783-61A0-4955-93CF-DF9A5DBD51B9}">
      <dgm:prSet/>
      <dgm:spPr/>
      <dgm:t>
        <a:bodyPr/>
        <a:lstStyle/>
        <a:p>
          <a:endParaRPr lang="en-GB"/>
        </a:p>
      </dgm:t>
    </dgm:pt>
    <dgm:pt modelId="{453F7FD8-614E-4314-A54F-AB33CCF3C72D}" type="sibTrans" cxnId="{E2BAE783-61A0-4955-93CF-DF9A5DBD51B9}">
      <dgm:prSet/>
      <dgm:spPr/>
      <dgm:t>
        <a:bodyPr/>
        <a:lstStyle/>
        <a:p>
          <a:endParaRPr lang="en-GB"/>
        </a:p>
      </dgm:t>
    </dgm:pt>
    <dgm:pt modelId="{9769DC73-0CB5-423F-B147-4A98AA8E4C0C}">
      <dgm:prSet phldrT="[Text]"/>
      <dgm:spPr/>
      <dgm:t>
        <a:bodyPr/>
        <a:lstStyle/>
        <a:p>
          <a:r>
            <a:rPr lang="en-GB" dirty="0"/>
            <a:t>Psychosis</a:t>
          </a:r>
        </a:p>
      </dgm:t>
    </dgm:pt>
    <dgm:pt modelId="{474DA139-380B-41E1-A42F-3730B0B09029}" type="parTrans" cxnId="{64935C9A-2AA1-40C1-8FB0-A081B78534D9}">
      <dgm:prSet/>
      <dgm:spPr/>
      <dgm:t>
        <a:bodyPr/>
        <a:lstStyle/>
        <a:p>
          <a:endParaRPr lang="en-GB"/>
        </a:p>
      </dgm:t>
    </dgm:pt>
    <dgm:pt modelId="{DE805D51-FF50-4632-8642-CC68ED3333A8}" type="sibTrans" cxnId="{64935C9A-2AA1-40C1-8FB0-A081B78534D9}">
      <dgm:prSet/>
      <dgm:spPr/>
      <dgm:t>
        <a:bodyPr/>
        <a:lstStyle/>
        <a:p>
          <a:endParaRPr lang="en-GB"/>
        </a:p>
      </dgm:t>
    </dgm:pt>
    <dgm:pt modelId="{86F500BC-0F47-4E7F-A306-57C383E022E4}">
      <dgm:prSet phldrT="[Text]"/>
      <dgm:spPr/>
      <dgm:t>
        <a:bodyPr/>
        <a:lstStyle/>
        <a:p>
          <a:r>
            <a:rPr lang="en-GB" dirty="0"/>
            <a:t>Personality issues</a:t>
          </a:r>
        </a:p>
      </dgm:t>
    </dgm:pt>
    <dgm:pt modelId="{3FF2BFBF-06B5-4431-B8D3-7587E2ACC599}" type="parTrans" cxnId="{0F0D9ED3-8494-4DF0-A9DC-220F90151216}">
      <dgm:prSet/>
      <dgm:spPr/>
      <dgm:t>
        <a:bodyPr/>
        <a:lstStyle/>
        <a:p>
          <a:endParaRPr lang="en-GB"/>
        </a:p>
      </dgm:t>
    </dgm:pt>
    <dgm:pt modelId="{40EA5E05-3E43-42BA-B189-049B6C5A29AA}" type="sibTrans" cxnId="{0F0D9ED3-8494-4DF0-A9DC-220F90151216}">
      <dgm:prSet/>
      <dgm:spPr/>
      <dgm:t>
        <a:bodyPr/>
        <a:lstStyle/>
        <a:p>
          <a:endParaRPr lang="en-GB"/>
        </a:p>
      </dgm:t>
    </dgm:pt>
    <dgm:pt modelId="{165AA546-356F-400A-8988-637117C06EF3}">
      <dgm:prSet phldrT="[Text]"/>
      <dgm:spPr/>
      <dgm:t>
        <a:bodyPr/>
        <a:lstStyle/>
        <a:p>
          <a:r>
            <a:rPr lang="en-GB"/>
            <a:t>Depression</a:t>
          </a:r>
          <a:endParaRPr lang="en-GB" dirty="0"/>
        </a:p>
      </dgm:t>
    </dgm:pt>
    <dgm:pt modelId="{FE09B59D-3D10-42F0-B766-DE0EAC27F02B}" type="parTrans" cxnId="{EBC054DE-1410-4999-9A3D-A872D2C2013D}">
      <dgm:prSet/>
      <dgm:spPr/>
      <dgm:t>
        <a:bodyPr/>
        <a:lstStyle/>
        <a:p>
          <a:endParaRPr lang="en-GB"/>
        </a:p>
      </dgm:t>
    </dgm:pt>
    <dgm:pt modelId="{83502DC3-950B-46F8-9603-7085BB9EEFCC}" type="sibTrans" cxnId="{EBC054DE-1410-4999-9A3D-A872D2C2013D}">
      <dgm:prSet/>
      <dgm:spPr/>
      <dgm:t>
        <a:bodyPr/>
        <a:lstStyle/>
        <a:p>
          <a:endParaRPr lang="en-GB"/>
        </a:p>
      </dgm:t>
    </dgm:pt>
    <dgm:pt modelId="{1A0E2AC7-9F08-471E-8F90-204933F2F3CA}">
      <dgm:prSet phldrT="[Text]"/>
      <dgm:spPr/>
      <dgm:t>
        <a:bodyPr/>
        <a:lstStyle/>
        <a:p>
          <a:r>
            <a:rPr lang="en-GB" dirty="0"/>
            <a:t>Psychosis</a:t>
          </a:r>
        </a:p>
      </dgm:t>
    </dgm:pt>
    <dgm:pt modelId="{6C826D44-9B48-4A0D-B358-7B69DAEFE24D}" type="parTrans" cxnId="{181D4F63-ECE4-40B1-9FA8-D920FD63C0C7}">
      <dgm:prSet/>
      <dgm:spPr/>
      <dgm:t>
        <a:bodyPr/>
        <a:lstStyle/>
        <a:p>
          <a:endParaRPr lang="en-GB"/>
        </a:p>
      </dgm:t>
    </dgm:pt>
    <dgm:pt modelId="{78C8A654-6B43-4506-9016-E9A58D8AF8EF}" type="sibTrans" cxnId="{181D4F63-ECE4-40B1-9FA8-D920FD63C0C7}">
      <dgm:prSet/>
      <dgm:spPr/>
      <dgm:t>
        <a:bodyPr/>
        <a:lstStyle/>
        <a:p>
          <a:endParaRPr lang="en-GB"/>
        </a:p>
      </dgm:t>
    </dgm:pt>
    <dgm:pt modelId="{164641F4-449D-44C4-BF39-CA28BD70282A}">
      <dgm:prSet phldrT="[Text]"/>
      <dgm:spPr/>
      <dgm:t>
        <a:bodyPr/>
        <a:lstStyle/>
        <a:p>
          <a:r>
            <a:rPr lang="en-GB" dirty="0"/>
            <a:t>ASD</a:t>
          </a:r>
        </a:p>
      </dgm:t>
    </dgm:pt>
    <dgm:pt modelId="{2276F6C1-FC82-477C-B53A-704EAE5F169F}" type="parTrans" cxnId="{86D0D5F8-EB3C-40A5-9050-4F5075FC90FA}">
      <dgm:prSet/>
      <dgm:spPr/>
      <dgm:t>
        <a:bodyPr/>
        <a:lstStyle/>
        <a:p>
          <a:endParaRPr lang="en-GB"/>
        </a:p>
      </dgm:t>
    </dgm:pt>
    <dgm:pt modelId="{D573728B-F194-4C89-AD2C-307CFF8A1507}" type="sibTrans" cxnId="{86D0D5F8-EB3C-40A5-9050-4F5075FC90FA}">
      <dgm:prSet/>
      <dgm:spPr/>
      <dgm:t>
        <a:bodyPr/>
        <a:lstStyle/>
        <a:p>
          <a:endParaRPr lang="en-GB"/>
        </a:p>
      </dgm:t>
    </dgm:pt>
    <dgm:pt modelId="{4225BB3A-3543-4E9A-B6B0-B9689CE5F735}" type="pres">
      <dgm:prSet presAssocID="{1F0C1B2D-C9E7-466B-AF24-4376C0090560}" presName="diagram" presStyleCnt="0">
        <dgm:presLayoutVars>
          <dgm:chPref val="1"/>
          <dgm:dir/>
          <dgm:animOne val="branch"/>
          <dgm:animLvl val="lvl"/>
          <dgm:resizeHandles/>
        </dgm:presLayoutVars>
      </dgm:prSet>
      <dgm:spPr/>
      <dgm:t>
        <a:bodyPr/>
        <a:lstStyle/>
        <a:p>
          <a:endParaRPr lang="en-US"/>
        </a:p>
      </dgm:t>
    </dgm:pt>
    <dgm:pt modelId="{18727127-D656-462A-AACE-5198BF9B0D7E}" type="pres">
      <dgm:prSet presAssocID="{71EF16D3-0124-4CFD-9CEF-28AC33B46BDC}" presName="root" presStyleCnt="0"/>
      <dgm:spPr/>
    </dgm:pt>
    <dgm:pt modelId="{639B89F7-373E-4C1D-93B3-EBE371A2DD31}" type="pres">
      <dgm:prSet presAssocID="{71EF16D3-0124-4CFD-9CEF-28AC33B46BDC}" presName="rootComposite" presStyleCnt="0"/>
      <dgm:spPr/>
    </dgm:pt>
    <dgm:pt modelId="{C5C01311-468E-47A6-AF6C-461EE4914DF6}" type="pres">
      <dgm:prSet presAssocID="{71EF16D3-0124-4CFD-9CEF-28AC33B46BDC}" presName="rootText" presStyleLbl="node1" presStyleIdx="0" presStyleCnt="5"/>
      <dgm:spPr/>
      <dgm:t>
        <a:bodyPr/>
        <a:lstStyle/>
        <a:p>
          <a:endParaRPr lang="en-US"/>
        </a:p>
      </dgm:t>
    </dgm:pt>
    <dgm:pt modelId="{EF1F0E55-F1AD-4741-9871-2CB4B7A69F25}" type="pres">
      <dgm:prSet presAssocID="{71EF16D3-0124-4CFD-9CEF-28AC33B46BDC}" presName="rootConnector" presStyleLbl="node1" presStyleIdx="0" presStyleCnt="5"/>
      <dgm:spPr/>
      <dgm:t>
        <a:bodyPr/>
        <a:lstStyle/>
        <a:p>
          <a:endParaRPr lang="en-US"/>
        </a:p>
      </dgm:t>
    </dgm:pt>
    <dgm:pt modelId="{F6D64251-1125-4C29-AB66-9836CA2EEE81}" type="pres">
      <dgm:prSet presAssocID="{71EF16D3-0124-4CFD-9CEF-28AC33B46BDC}" presName="childShape" presStyleCnt="0"/>
      <dgm:spPr/>
    </dgm:pt>
    <dgm:pt modelId="{64933249-A465-47BC-B07D-EFB4096F9739}" type="pres">
      <dgm:prSet presAssocID="{E53CE190-B8CE-43A5-A765-1F72BA823B76}" presName="Name13" presStyleLbl="parChTrans1D2" presStyleIdx="0" presStyleCnt="10"/>
      <dgm:spPr/>
      <dgm:t>
        <a:bodyPr/>
        <a:lstStyle/>
        <a:p>
          <a:endParaRPr lang="en-US"/>
        </a:p>
      </dgm:t>
    </dgm:pt>
    <dgm:pt modelId="{7CF24E42-4856-4A28-9A63-CF82A19AFFC4}" type="pres">
      <dgm:prSet presAssocID="{E0FE089A-8718-420C-9102-00590D518916}" presName="childText" presStyleLbl="bgAcc1" presStyleIdx="0" presStyleCnt="10">
        <dgm:presLayoutVars>
          <dgm:bulletEnabled val="1"/>
        </dgm:presLayoutVars>
      </dgm:prSet>
      <dgm:spPr/>
      <dgm:t>
        <a:bodyPr/>
        <a:lstStyle/>
        <a:p>
          <a:endParaRPr lang="en-US"/>
        </a:p>
      </dgm:t>
    </dgm:pt>
    <dgm:pt modelId="{A4D71A68-2744-42F4-B148-89FA4B56EC91}" type="pres">
      <dgm:prSet presAssocID="{FE09B59D-3D10-42F0-B766-DE0EAC27F02B}" presName="Name13" presStyleLbl="parChTrans1D2" presStyleIdx="1" presStyleCnt="10"/>
      <dgm:spPr/>
      <dgm:t>
        <a:bodyPr/>
        <a:lstStyle/>
        <a:p>
          <a:endParaRPr lang="en-US"/>
        </a:p>
      </dgm:t>
    </dgm:pt>
    <dgm:pt modelId="{3DE34B1A-3322-4508-A515-DAB78EF275F2}" type="pres">
      <dgm:prSet presAssocID="{165AA546-356F-400A-8988-637117C06EF3}" presName="childText" presStyleLbl="bgAcc1" presStyleIdx="1" presStyleCnt="10">
        <dgm:presLayoutVars>
          <dgm:bulletEnabled val="1"/>
        </dgm:presLayoutVars>
      </dgm:prSet>
      <dgm:spPr/>
      <dgm:t>
        <a:bodyPr/>
        <a:lstStyle/>
        <a:p>
          <a:endParaRPr lang="en-US"/>
        </a:p>
      </dgm:t>
    </dgm:pt>
    <dgm:pt modelId="{29E6C1E5-F493-4126-9FDB-5E6D95534216}" type="pres">
      <dgm:prSet presAssocID="{61E22303-F49B-4E89-B2CC-30E087660F24}" presName="Name13" presStyleLbl="parChTrans1D2" presStyleIdx="2" presStyleCnt="10"/>
      <dgm:spPr/>
      <dgm:t>
        <a:bodyPr/>
        <a:lstStyle/>
        <a:p>
          <a:endParaRPr lang="en-US"/>
        </a:p>
      </dgm:t>
    </dgm:pt>
    <dgm:pt modelId="{6C919C44-CA9D-4BE0-A306-9D697ADD1F24}" type="pres">
      <dgm:prSet presAssocID="{351C5786-7904-40F1-BD20-D71B0DA82D2C}" presName="childText" presStyleLbl="bgAcc1" presStyleIdx="2" presStyleCnt="10">
        <dgm:presLayoutVars>
          <dgm:bulletEnabled val="1"/>
        </dgm:presLayoutVars>
      </dgm:prSet>
      <dgm:spPr/>
      <dgm:t>
        <a:bodyPr/>
        <a:lstStyle/>
        <a:p>
          <a:endParaRPr lang="en-US"/>
        </a:p>
      </dgm:t>
    </dgm:pt>
    <dgm:pt modelId="{9D47B184-9D6F-4BCD-8CE3-171EAAECEA7E}" type="pres">
      <dgm:prSet presAssocID="{508A7B1D-903A-45E9-9D02-20FB74F7329E}" presName="root" presStyleCnt="0"/>
      <dgm:spPr/>
    </dgm:pt>
    <dgm:pt modelId="{7210DA48-2EFE-4877-A879-CA0E32E47B1E}" type="pres">
      <dgm:prSet presAssocID="{508A7B1D-903A-45E9-9D02-20FB74F7329E}" presName="rootComposite" presStyleCnt="0"/>
      <dgm:spPr/>
    </dgm:pt>
    <dgm:pt modelId="{78927C9C-55E0-43F7-ABB7-21F04A8CE010}" type="pres">
      <dgm:prSet presAssocID="{508A7B1D-903A-45E9-9D02-20FB74F7329E}" presName="rootText" presStyleLbl="node1" presStyleIdx="1" presStyleCnt="5"/>
      <dgm:spPr/>
      <dgm:t>
        <a:bodyPr/>
        <a:lstStyle/>
        <a:p>
          <a:endParaRPr lang="en-US"/>
        </a:p>
      </dgm:t>
    </dgm:pt>
    <dgm:pt modelId="{D8782927-BCA0-44C9-8BF6-4E39DD0A2E2B}" type="pres">
      <dgm:prSet presAssocID="{508A7B1D-903A-45E9-9D02-20FB74F7329E}" presName="rootConnector" presStyleLbl="node1" presStyleIdx="1" presStyleCnt="5"/>
      <dgm:spPr/>
      <dgm:t>
        <a:bodyPr/>
        <a:lstStyle/>
        <a:p>
          <a:endParaRPr lang="en-US"/>
        </a:p>
      </dgm:t>
    </dgm:pt>
    <dgm:pt modelId="{F16A2054-D1BA-40B2-8DBB-5105AE58CCCB}" type="pres">
      <dgm:prSet presAssocID="{508A7B1D-903A-45E9-9D02-20FB74F7329E}" presName="childShape" presStyleCnt="0"/>
      <dgm:spPr/>
    </dgm:pt>
    <dgm:pt modelId="{39358DB6-23DE-4B62-A84F-DDF1F7CBFABD}" type="pres">
      <dgm:prSet presAssocID="{76C92E23-4C6E-45A9-89E5-77B47786DAE0}" presName="Name13" presStyleLbl="parChTrans1D2" presStyleIdx="3" presStyleCnt="10"/>
      <dgm:spPr/>
      <dgm:t>
        <a:bodyPr/>
        <a:lstStyle/>
        <a:p>
          <a:endParaRPr lang="en-US"/>
        </a:p>
      </dgm:t>
    </dgm:pt>
    <dgm:pt modelId="{1B428271-4E43-4585-998C-59C34217F8A9}" type="pres">
      <dgm:prSet presAssocID="{9BBE4C69-DE13-4FD1-8E53-937835A820E1}" presName="childText" presStyleLbl="bgAcc1" presStyleIdx="3" presStyleCnt="10" custLinFactNeighborY="-4049">
        <dgm:presLayoutVars>
          <dgm:bulletEnabled val="1"/>
        </dgm:presLayoutVars>
      </dgm:prSet>
      <dgm:spPr/>
      <dgm:t>
        <a:bodyPr/>
        <a:lstStyle/>
        <a:p>
          <a:endParaRPr lang="en-US"/>
        </a:p>
      </dgm:t>
    </dgm:pt>
    <dgm:pt modelId="{9A41492F-2FCE-4030-A41C-124AEB9E28FF}" type="pres">
      <dgm:prSet presAssocID="{DF07526C-04D5-49AF-918F-9AADEA856FDA}" presName="root" presStyleCnt="0"/>
      <dgm:spPr/>
    </dgm:pt>
    <dgm:pt modelId="{687FB6B9-4DA5-4D01-A401-6EE0793C5C40}" type="pres">
      <dgm:prSet presAssocID="{DF07526C-04D5-49AF-918F-9AADEA856FDA}" presName="rootComposite" presStyleCnt="0"/>
      <dgm:spPr/>
    </dgm:pt>
    <dgm:pt modelId="{60CA7B7D-8754-448E-8747-FCD62251609C}" type="pres">
      <dgm:prSet presAssocID="{DF07526C-04D5-49AF-918F-9AADEA856FDA}" presName="rootText" presStyleLbl="node1" presStyleIdx="2" presStyleCnt="5"/>
      <dgm:spPr/>
      <dgm:t>
        <a:bodyPr/>
        <a:lstStyle/>
        <a:p>
          <a:endParaRPr lang="en-US"/>
        </a:p>
      </dgm:t>
    </dgm:pt>
    <dgm:pt modelId="{C9ED6CA7-909D-4058-97F5-278D813119D8}" type="pres">
      <dgm:prSet presAssocID="{DF07526C-04D5-49AF-918F-9AADEA856FDA}" presName="rootConnector" presStyleLbl="node1" presStyleIdx="2" presStyleCnt="5"/>
      <dgm:spPr/>
      <dgm:t>
        <a:bodyPr/>
        <a:lstStyle/>
        <a:p>
          <a:endParaRPr lang="en-US"/>
        </a:p>
      </dgm:t>
    </dgm:pt>
    <dgm:pt modelId="{97A43D6F-97C2-4869-94EC-92993478EDC2}" type="pres">
      <dgm:prSet presAssocID="{DF07526C-04D5-49AF-918F-9AADEA856FDA}" presName="childShape" presStyleCnt="0"/>
      <dgm:spPr/>
    </dgm:pt>
    <dgm:pt modelId="{B4B14FD9-7E32-4D8C-85DD-8830087D62B7}" type="pres">
      <dgm:prSet presAssocID="{FEFD5951-48FF-4DF9-B8FE-4B54DD6B47EE}" presName="Name13" presStyleLbl="parChTrans1D2" presStyleIdx="4" presStyleCnt="10"/>
      <dgm:spPr/>
      <dgm:t>
        <a:bodyPr/>
        <a:lstStyle/>
        <a:p>
          <a:endParaRPr lang="en-US"/>
        </a:p>
      </dgm:t>
    </dgm:pt>
    <dgm:pt modelId="{016FD88A-4068-4334-93F9-E6E6502FB9C4}" type="pres">
      <dgm:prSet presAssocID="{63D3AC09-78C3-4D4C-9E45-2085FC07EA0D}" presName="childText" presStyleLbl="bgAcc1" presStyleIdx="4" presStyleCnt="10">
        <dgm:presLayoutVars>
          <dgm:bulletEnabled val="1"/>
        </dgm:presLayoutVars>
      </dgm:prSet>
      <dgm:spPr/>
      <dgm:t>
        <a:bodyPr/>
        <a:lstStyle/>
        <a:p>
          <a:endParaRPr lang="en-US"/>
        </a:p>
      </dgm:t>
    </dgm:pt>
    <dgm:pt modelId="{FE5881D7-2227-4309-BCBA-221236894BDE}" type="pres">
      <dgm:prSet presAssocID="{6C826D44-9B48-4A0D-B358-7B69DAEFE24D}" presName="Name13" presStyleLbl="parChTrans1D2" presStyleIdx="5" presStyleCnt="10"/>
      <dgm:spPr/>
      <dgm:t>
        <a:bodyPr/>
        <a:lstStyle/>
        <a:p>
          <a:endParaRPr lang="en-US"/>
        </a:p>
      </dgm:t>
    </dgm:pt>
    <dgm:pt modelId="{1F31EB55-51F4-4EE6-BBB8-3BAEF4195DC0}" type="pres">
      <dgm:prSet presAssocID="{1A0E2AC7-9F08-471E-8F90-204933F2F3CA}" presName="childText" presStyleLbl="bgAcc1" presStyleIdx="5" presStyleCnt="10">
        <dgm:presLayoutVars>
          <dgm:bulletEnabled val="1"/>
        </dgm:presLayoutVars>
      </dgm:prSet>
      <dgm:spPr/>
      <dgm:t>
        <a:bodyPr/>
        <a:lstStyle/>
        <a:p>
          <a:endParaRPr lang="en-US"/>
        </a:p>
      </dgm:t>
    </dgm:pt>
    <dgm:pt modelId="{B226DF9F-CE2C-4344-8F24-205A5551C600}" type="pres">
      <dgm:prSet presAssocID="{2276F6C1-FC82-477C-B53A-704EAE5F169F}" presName="Name13" presStyleLbl="parChTrans1D2" presStyleIdx="6" presStyleCnt="10"/>
      <dgm:spPr/>
      <dgm:t>
        <a:bodyPr/>
        <a:lstStyle/>
        <a:p>
          <a:endParaRPr lang="en-US"/>
        </a:p>
      </dgm:t>
    </dgm:pt>
    <dgm:pt modelId="{D85213A0-C520-441E-AC79-D12EE1BEAF1B}" type="pres">
      <dgm:prSet presAssocID="{164641F4-449D-44C4-BF39-CA28BD70282A}" presName="childText" presStyleLbl="bgAcc1" presStyleIdx="6" presStyleCnt="10">
        <dgm:presLayoutVars>
          <dgm:bulletEnabled val="1"/>
        </dgm:presLayoutVars>
      </dgm:prSet>
      <dgm:spPr/>
      <dgm:t>
        <a:bodyPr/>
        <a:lstStyle/>
        <a:p>
          <a:endParaRPr lang="en-US"/>
        </a:p>
      </dgm:t>
    </dgm:pt>
    <dgm:pt modelId="{C727EF3D-8B82-422D-828D-41353FFF4404}" type="pres">
      <dgm:prSet presAssocID="{B15AA1CF-6462-497E-B16E-FAFE0188B764}" presName="Name13" presStyleLbl="parChTrans1D2" presStyleIdx="7" presStyleCnt="10"/>
      <dgm:spPr/>
      <dgm:t>
        <a:bodyPr/>
        <a:lstStyle/>
        <a:p>
          <a:endParaRPr lang="en-US"/>
        </a:p>
      </dgm:t>
    </dgm:pt>
    <dgm:pt modelId="{6C7A2B4E-22B3-4393-A67E-BAC477EBA8CE}" type="pres">
      <dgm:prSet presAssocID="{310369CB-F6F9-476C-B6A7-F4CA66833C41}" presName="childText" presStyleLbl="bgAcc1" presStyleIdx="7" presStyleCnt="10">
        <dgm:presLayoutVars>
          <dgm:bulletEnabled val="1"/>
        </dgm:presLayoutVars>
      </dgm:prSet>
      <dgm:spPr/>
      <dgm:t>
        <a:bodyPr/>
        <a:lstStyle/>
        <a:p>
          <a:endParaRPr lang="en-US"/>
        </a:p>
      </dgm:t>
    </dgm:pt>
    <dgm:pt modelId="{34E6DC49-7B9C-4A2C-95A0-1435BFF5DD34}" type="pres">
      <dgm:prSet presAssocID="{49F84FDE-5561-434B-B070-60A081BA15AA}" presName="root" presStyleCnt="0"/>
      <dgm:spPr/>
    </dgm:pt>
    <dgm:pt modelId="{CCF8708D-CAF1-4CE7-A653-2D711B81F039}" type="pres">
      <dgm:prSet presAssocID="{49F84FDE-5561-434B-B070-60A081BA15AA}" presName="rootComposite" presStyleCnt="0"/>
      <dgm:spPr/>
    </dgm:pt>
    <dgm:pt modelId="{578B3C18-8EB7-49B1-9DAB-D96B67A33871}" type="pres">
      <dgm:prSet presAssocID="{49F84FDE-5561-434B-B070-60A081BA15AA}" presName="rootText" presStyleLbl="node1" presStyleIdx="3" presStyleCnt="5"/>
      <dgm:spPr/>
      <dgm:t>
        <a:bodyPr/>
        <a:lstStyle/>
        <a:p>
          <a:endParaRPr lang="en-US"/>
        </a:p>
      </dgm:t>
    </dgm:pt>
    <dgm:pt modelId="{85574A18-6A34-41AE-BB3E-EBCBD8651B79}" type="pres">
      <dgm:prSet presAssocID="{49F84FDE-5561-434B-B070-60A081BA15AA}" presName="rootConnector" presStyleLbl="node1" presStyleIdx="3" presStyleCnt="5"/>
      <dgm:spPr/>
      <dgm:t>
        <a:bodyPr/>
        <a:lstStyle/>
        <a:p>
          <a:endParaRPr lang="en-US"/>
        </a:p>
      </dgm:t>
    </dgm:pt>
    <dgm:pt modelId="{7E5FB3F0-06E3-43DC-AEDB-0513FC5EEF70}" type="pres">
      <dgm:prSet presAssocID="{49F84FDE-5561-434B-B070-60A081BA15AA}" presName="childShape" presStyleCnt="0"/>
      <dgm:spPr/>
    </dgm:pt>
    <dgm:pt modelId="{67AC8527-8EC8-4540-A4E3-EDAD1F2CBD56}" type="pres">
      <dgm:prSet presAssocID="{474DA139-380B-41E1-A42F-3730B0B09029}" presName="Name13" presStyleLbl="parChTrans1D2" presStyleIdx="8" presStyleCnt="10"/>
      <dgm:spPr/>
      <dgm:t>
        <a:bodyPr/>
        <a:lstStyle/>
        <a:p>
          <a:endParaRPr lang="en-US"/>
        </a:p>
      </dgm:t>
    </dgm:pt>
    <dgm:pt modelId="{A0DEAB9F-068D-4504-95E9-75F135972F7A}" type="pres">
      <dgm:prSet presAssocID="{9769DC73-0CB5-423F-B147-4A98AA8E4C0C}" presName="childText" presStyleLbl="bgAcc1" presStyleIdx="8" presStyleCnt="10">
        <dgm:presLayoutVars>
          <dgm:bulletEnabled val="1"/>
        </dgm:presLayoutVars>
      </dgm:prSet>
      <dgm:spPr/>
      <dgm:t>
        <a:bodyPr/>
        <a:lstStyle/>
        <a:p>
          <a:endParaRPr lang="en-US"/>
        </a:p>
      </dgm:t>
    </dgm:pt>
    <dgm:pt modelId="{7A18EC78-5AE5-44F4-8B43-18A17288CB42}" type="pres">
      <dgm:prSet presAssocID="{3A5D11E0-FEDD-4D9F-9E15-6FDA5EED1169}" presName="root" presStyleCnt="0"/>
      <dgm:spPr/>
    </dgm:pt>
    <dgm:pt modelId="{B4DF2795-6157-4836-ACFF-046CD05E4FB2}" type="pres">
      <dgm:prSet presAssocID="{3A5D11E0-FEDD-4D9F-9E15-6FDA5EED1169}" presName="rootComposite" presStyleCnt="0"/>
      <dgm:spPr/>
    </dgm:pt>
    <dgm:pt modelId="{B4FAB4C4-4934-42C3-B572-CA6DC41A0A7B}" type="pres">
      <dgm:prSet presAssocID="{3A5D11E0-FEDD-4D9F-9E15-6FDA5EED1169}" presName="rootText" presStyleLbl="node1" presStyleIdx="4" presStyleCnt="5"/>
      <dgm:spPr/>
      <dgm:t>
        <a:bodyPr/>
        <a:lstStyle/>
        <a:p>
          <a:endParaRPr lang="en-US"/>
        </a:p>
      </dgm:t>
    </dgm:pt>
    <dgm:pt modelId="{01EECC9E-57EB-46AB-AF90-C409CC62616F}" type="pres">
      <dgm:prSet presAssocID="{3A5D11E0-FEDD-4D9F-9E15-6FDA5EED1169}" presName="rootConnector" presStyleLbl="node1" presStyleIdx="4" presStyleCnt="5"/>
      <dgm:spPr/>
      <dgm:t>
        <a:bodyPr/>
        <a:lstStyle/>
        <a:p>
          <a:endParaRPr lang="en-US"/>
        </a:p>
      </dgm:t>
    </dgm:pt>
    <dgm:pt modelId="{5799523F-B91A-4038-A126-54EE82E8916E}" type="pres">
      <dgm:prSet presAssocID="{3A5D11E0-FEDD-4D9F-9E15-6FDA5EED1169}" presName="childShape" presStyleCnt="0"/>
      <dgm:spPr/>
    </dgm:pt>
    <dgm:pt modelId="{2029E195-A7FB-469A-86E7-6FEF016DEF8C}" type="pres">
      <dgm:prSet presAssocID="{3FF2BFBF-06B5-4431-B8D3-7587E2ACC599}" presName="Name13" presStyleLbl="parChTrans1D2" presStyleIdx="9" presStyleCnt="10"/>
      <dgm:spPr/>
      <dgm:t>
        <a:bodyPr/>
        <a:lstStyle/>
        <a:p>
          <a:endParaRPr lang="en-US"/>
        </a:p>
      </dgm:t>
    </dgm:pt>
    <dgm:pt modelId="{E1376205-4487-4FBF-BD4C-C1C37E4D7414}" type="pres">
      <dgm:prSet presAssocID="{86F500BC-0F47-4E7F-A306-57C383E022E4}" presName="childText" presStyleLbl="bgAcc1" presStyleIdx="9" presStyleCnt="10">
        <dgm:presLayoutVars>
          <dgm:bulletEnabled val="1"/>
        </dgm:presLayoutVars>
      </dgm:prSet>
      <dgm:spPr/>
      <dgm:t>
        <a:bodyPr/>
        <a:lstStyle/>
        <a:p>
          <a:endParaRPr lang="en-US"/>
        </a:p>
      </dgm:t>
    </dgm:pt>
  </dgm:ptLst>
  <dgm:cxnLst>
    <dgm:cxn modelId="{C489E77B-EE1F-4C4C-91D1-A8B72C3F4469}" type="presOf" srcId="{B15AA1CF-6462-497E-B16E-FAFE0188B764}" destId="{C727EF3D-8B82-422D-828D-41353FFF4404}" srcOrd="0" destOrd="0" presId="urn:microsoft.com/office/officeart/2005/8/layout/hierarchy3"/>
    <dgm:cxn modelId="{8D613720-85F6-4504-BE05-A177B941E33D}" srcId="{DF07526C-04D5-49AF-918F-9AADEA856FDA}" destId="{63D3AC09-78C3-4D4C-9E45-2085FC07EA0D}" srcOrd="0" destOrd="0" parTransId="{FEFD5951-48FF-4DF9-B8FE-4B54DD6B47EE}" sibTransId="{996D9AE8-95CE-4979-B94B-597F7ACCB168}"/>
    <dgm:cxn modelId="{82938D56-9B47-4823-805C-66499336B971}" type="presOf" srcId="{9BBE4C69-DE13-4FD1-8E53-937835A820E1}" destId="{1B428271-4E43-4585-998C-59C34217F8A9}" srcOrd="0" destOrd="0" presId="urn:microsoft.com/office/officeart/2005/8/layout/hierarchy3"/>
    <dgm:cxn modelId="{B70F7395-2E3F-4C98-9BFA-636680161C77}" srcId="{DF07526C-04D5-49AF-918F-9AADEA856FDA}" destId="{310369CB-F6F9-476C-B6A7-F4CA66833C41}" srcOrd="3" destOrd="0" parTransId="{B15AA1CF-6462-497E-B16E-FAFE0188B764}" sibTransId="{DE1CC881-D37D-4907-9E5E-20B5D053A234}"/>
    <dgm:cxn modelId="{C8DB298F-30C3-4D29-AEC7-791F96ACE18D}" type="presOf" srcId="{474DA139-380B-41E1-A42F-3730B0B09029}" destId="{67AC8527-8EC8-4540-A4E3-EDAD1F2CBD56}" srcOrd="0" destOrd="0" presId="urn:microsoft.com/office/officeart/2005/8/layout/hierarchy3"/>
    <dgm:cxn modelId="{7DC0AE76-1B25-41A3-B536-269EE08BD611}" type="presOf" srcId="{164641F4-449D-44C4-BF39-CA28BD70282A}" destId="{D85213A0-C520-441E-AC79-D12EE1BEAF1B}" srcOrd="0" destOrd="0" presId="urn:microsoft.com/office/officeart/2005/8/layout/hierarchy3"/>
    <dgm:cxn modelId="{64935C9A-2AA1-40C1-8FB0-A081B78534D9}" srcId="{49F84FDE-5561-434B-B070-60A081BA15AA}" destId="{9769DC73-0CB5-423F-B147-4A98AA8E4C0C}" srcOrd="0" destOrd="0" parTransId="{474DA139-380B-41E1-A42F-3730B0B09029}" sibTransId="{DE805D51-FF50-4632-8642-CC68ED3333A8}"/>
    <dgm:cxn modelId="{86D0D5F8-EB3C-40A5-9050-4F5075FC90FA}" srcId="{DF07526C-04D5-49AF-918F-9AADEA856FDA}" destId="{164641F4-449D-44C4-BF39-CA28BD70282A}" srcOrd="2" destOrd="0" parTransId="{2276F6C1-FC82-477C-B53A-704EAE5F169F}" sibTransId="{D573728B-F194-4C89-AD2C-307CFF8A1507}"/>
    <dgm:cxn modelId="{9F2B559D-B5ED-4035-AFEB-1557BCEAEF6E}" srcId="{71EF16D3-0124-4CFD-9CEF-28AC33B46BDC}" destId="{E0FE089A-8718-420C-9102-00590D518916}" srcOrd="0" destOrd="0" parTransId="{E53CE190-B8CE-43A5-A765-1F72BA823B76}" sibTransId="{39E04C10-562F-4EAE-98BC-D3E6A7DDB89C}"/>
    <dgm:cxn modelId="{9A210D47-4E00-4D0C-BC55-AF9384E8D2D9}" type="presOf" srcId="{3A5D11E0-FEDD-4D9F-9E15-6FDA5EED1169}" destId="{01EECC9E-57EB-46AB-AF90-C409CC62616F}" srcOrd="1" destOrd="0" presId="urn:microsoft.com/office/officeart/2005/8/layout/hierarchy3"/>
    <dgm:cxn modelId="{495A9DBB-5183-4E42-BE88-602A63207887}" type="presOf" srcId="{508A7B1D-903A-45E9-9D02-20FB74F7329E}" destId="{78927C9C-55E0-43F7-ABB7-21F04A8CE010}" srcOrd="0" destOrd="0" presId="urn:microsoft.com/office/officeart/2005/8/layout/hierarchy3"/>
    <dgm:cxn modelId="{FD328898-7D66-4954-9A88-13319A2ED096}" srcId="{1F0C1B2D-C9E7-466B-AF24-4376C0090560}" destId="{508A7B1D-903A-45E9-9D02-20FB74F7329E}" srcOrd="1" destOrd="0" parTransId="{9B988B72-067B-46BD-9C75-F5C0AF3F6C9B}" sibTransId="{99F39AF9-0AAB-44FD-B9CC-3374324C6DBC}"/>
    <dgm:cxn modelId="{92973A01-CB15-44D8-B127-CB55F8794CCE}" srcId="{508A7B1D-903A-45E9-9D02-20FB74F7329E}" destId="{9BBE4C69-DE13-4FD1-8E53-937835A820E1}" srcOrd="0" destOrd="0" parTransId="{76C92E23-4C6E-45A9-89E5-77B47786DAE0}" sibTransId="{6CA4AAD3-FC30-4C6E-94A2-68245EB3B5A3}"/>
    <dgm:cxn modelId="{E2BAE783-61A0-4955-93CF-DF9A5DBD51B9}" srcId="{1F0C1B2D-C9E7-466B-AF24-4376C0090560}" destId="{3A5D11E0-FEDD-4D9F-9E15-6FDA5EED1169}" srcOrd="4" destOrd="0" parTransId="{7F1E83D6-8D9F-4006-B38C-BAC70C7CE163}" sibTransId="{453F7FD8-614E-4314-A54F-AB33CCF3C72D}"/>
    <dgm:cxn modelId="{301F6C04-A412-46A3-BCD2-140FFF4B7D89}" type="presOf" srcId="{508A7B1D-903A-45E9-9D02-20FB74F7329E}" destId="{D8782927-BCA0-44C9-8BF6-4E39DD0A2E2B}" srcOrd="1" destOrd="0" presId="urn:microsoft.com/office/officeart/2005/8/layout/hierarchy3"/>
    <dgm:cxn modelId="{ED8F276C-ED27-4236-914C-AFE3531104BD}" type="presOf" srcId="{1A0E2AC7-9F08-471E-8F90-204933F2F3CA}" destId="{1F31EB55-51F4-4EE6-BBB8-3BAEF4195DC0}" srcOrd="0" destOrd="0" presId="urn:microsoft.com/office/officeart/2005/8/layout/hierarchy3"/>
    <dgm:cxn modelId="{B8FACD4D-7090-4444-996B-8AE621B698A4}" type="presOf" srcId="{76C92E23-4C6E-45A9-89E5-77B47786DAE0}" destId="{39358DB6-23DE-4B62-A84F-DDF1F7CBFABD}" srcOrd="0" destOrd="0" presId="urn:microsoft.com/office/officeart/2005/8/layout/hierarchy3"/>
    <dgm:cxn modelId="{705C7AB7-542A-44A5-A14C-3EE9BFA13B2C}" type="presOf" srcId="{3A5D11E0-FEDD-4D9F-9E15-6FDA5EED1169}" destId="{B4FAB4C4-4934-42C3-B572-CA6DC41A0A7B}" srcOrd="0" destOrd="0" presId="urn:microsoft.com/office/officeart/2005/8/layout/hierarchy3"/>
    <dgm:cxn modelId="{2FA877B8-DAE0-4F46-94E4-BD4E846D93ED}" type="presOf" srcId="{DF07526C-04D5-49AF-918F-9AADEA856FDA}" destId="{60CA7B7D-8754-448E-8747-FCD62251609C}" srcOrd="0" destOrd="0" presId="urn:microsoft.com/office/officeart/2005/8/layout/hierarchy3"/>
    <dgm:cxn modelId="{103CBAB2-5572-4A5F-A3D0-0CD89FC00D80}" type="presOf" srcId="{FE09B59D-3D10-42F0-B766-DE0EAC27F02B}" destId="{A4D71A68-2744-42F4-B148-89FA4B56EC91}" srcOrd="0" destOrd="0" presId="urn:microsoft.com/office/officeart/2005/8/layout/hierarchy3"/>
    <dgm:cxn modelId="{8F7294E3-5154-4F92-8551-4E4FF7E847FF}" type="presOf" srcId="{2276F6C1-FC82-477C-B53A-704EAE5F169F}" destId="{B226DF9F-CE2C-4344-8F24-205A5551C600}" srcOrd="0" destOrd="0" presId="urn:microsoft.com/office/officeart/2005/8/layout/hierarchy3"/>
    <dgm:cxn modelId="{E849046A-F45D-4D02-9A52-58D09B358D49}" type="presOf" srcId="{E53CE190-B8CE-43A5-A765-1F72BA823B76}" destId="{64933249-A465-47BC-B07D-EFB4096F9739}" srcOrd="0" destOrd="0" presId="urn:microsoft.com/office/officeart/2005/8/layout/hierarchy3"/>
    <dgm:cxn modelId="{0F0D9ED3-8494-4DF0-A9DC-220F90151216}" srcId="{3A5D11E0-FEDD-4D9F-9E15-6FDA5EED1169}" destId="{86F500BC-0F47-4E7F-A306-57C383E022E4}" srcOrd="0" destOrd="0" parTransId="{3FF2BFBF-06B5-4431-B8D3-7587E2ACC599}" sibTransId="{40EA5E05-3E43-42BA-B189-049B6C5A29AA}"/>
    <dgm:cxn modelId="{4DEFDE3A-B27C-411A-98B7-5ECB8F6D5594}" srcId="{1F0C1B2D-C9E7-466B-AF24-4376C0090560}" destId="{DF07526C-04D5-49AF-918F-9AADEA856FDA}" srcOrd="2" destOrd="0" parTransId="{7535C9F5-1965-4813-9169-87371B2C8E0B}" sibTransId="{77182166-EF90-49F5-9443-33D3D6DC8D01}"/>
    <dgm:cxn modelId="{D1035700-1896-4FF5-8214-76CE3E4E25B7}" srcId="{1F0C1B2D-C9E7-466B-AF24-4376C0090560}" destId="{71EF16D3-0124-4CFD-9CEF-28AC33B46BDC}" srcOrd="0" destOrd="0" parTransId="{04EE6FC3-9C4B-4C8A-8CDB-AE3C05777B06}" sibTransId="{DEDF10EF-331F-4D28-BFA2-B8618B37AF3E}"/>
    <dgm:cxn modelId="{ACD4E423-6290-424F-8301-47B553FB8F65}" type="presOf" srcId="{1F0C1B2D-C9E7-466B-AF24-4376C0090560}" destId="{4225BB3A-3543-4E9A-B6B0-B9689CE5F735}" srcOrd="0" destOrd="0" presId="urn:microsoft.com/office/officeart/2005/8/layout/hierarchy3"/>
    <dgm:cxn modelId="{33C0F0E8-B8C4-4DF0-A4B1-5F0F903DDA47}" type="presOf" srcId="{49F84FDE-5561-434B-B070-60A081BA15AA}" destId="{578B3C18-8EB7-49B1-9DAB-D96B67A33871}" srcOrd="0" destOrd="0" presId="urn:microsoft.com/office/officeart/2005/8/layout/hierarchy3"/>
    <dgm:cxn modelId="{5DA7D041-2C7E-46CA-A8DB-7014CF5A2AA9}" type="presOf" srcId="{6C826D44-9B48-4A0D-B358-7B69DAEFE24D}" destId="{FE5881D7-2227-4309-BCBA-221236894BDE}" srcOrd="0" destOrd="0" presId="urn:microsoft.com/office/officeart/2005/8/layout/hierarchy3"/>
    <dgm:cxn modelId="{B9759949-00F0-463E-9379-3CACCE5D1F93}" type="presOf" srcId="{9769DC73-0CB5-423F-B147-4A98AA8E4C0C}" destId="{A0DEAB9F-068D-4504-95E9-75F135972F7A}" srcOrd="0" destOrd="0" presId="urn:microsoft.com/office/officeart/2005/8/layout/hierarchy3"/>
    <dgm:cxn modelId="{AB339007-1EF1-4D75-B1F0-CC5C90908580}" type="presOf" srcId="{63D3AC09-78C3-4D4C-9E45-2085FC07EA0D}" destId="{016FD88A-4068-4334-93F9-E6E6502FB9C4}" srcOrd="0" destOrd="0" presId="urn:microsoft.com/office/officeart/2005/8/layout/hierarchy3"/>
    <dgm:cxn modelId="{E7E28D3A-4BB5-40E1-B42F-3FA5B7CFDB0D}" type="presOf" srcId="{DF07526C-04D5-49AF-918F-9AADEA856FDA}" destId="{C9ED6CA7-909D-4058-97F5-278D813119D8}" srcOrd="1" destOrd="0" presId="urn:microsoft.com/office/officeart/2005/8/layout/hierarchy3"/>
    <dgm:cxn modelId="{6F6AE5B4-9309-49B4-B008-6C2C4E7F6366}" type="presOf" srcId="{71EF16D3-0124-4CFD-9CEF-28AC33B46BDC}" destId="{EF1F0E55-F1AD-4741-9871-2CB4B7A69F25}" srcOrd="1" destOrd="0" presId="urn:microsoft.com/office/officeart/2005/8/layout/hierarchy3"/>
    <dgm:cxn modelId="{73B8B8C3-6FDE-4D8A-A3AC-C94B318D004C}" type="presOf" srcId="{86F500BC-0F47-4E7F-A306-57C383E022E4}" destId="{E1376205-4487-4FBF-BD4C-C1C37E4D7414}" srcOrd="0" destOrd="0" presId="urn:microsoft.com/office/officeart/2005/8/layout/hierarchy3"/>
    <dgm:cxn modelId="{EB0F6580-F889-4253-B56F-9E45C4FA365E}" type="presOf" srcId="{49F84FDE-5561-434B-B070-60A081BA15AA}" destId="{85574A18-6A34-41AE-BB3E-EBCBD8651B79}" srcOrd="1" destOrd="0" presId="urn:microsoft.com/office/officeart/2005/8/layout/hierarchy3"/>
    <dgm:cxn modelId="{EE893891-7094-4A64-855F-A73896071CE9}" type="presOf" srcId="{61E22303-F49B-4E89-B2CC-30E087660F24}" destId="{29E6C1E5-F493-4126-9FDB-5E6D95534216}" srcOrd="0" destOrd="0" presId="urn:microsoft.com/office/officeart/2005/8/layout/hierarchy3"/>
    <dgm:cxn modelId="{9364B2C8-92EA-4F4A-949A-23AB87C5C84B}" type="presOf" srcId="{71EF16D3-0124-4CFD-9CEF-28AC33B46BDC}" destId="{C5C01311-468E-47A6-AF6C-461EE4914DF6}" srcOrd="0" destOrd="0" presId="urn:microsoft.com/office/officeart/2005/8/layout/hierarchy3"/>
    <dgm:cxn modelId="{6ED38129-52EC-41E7-ABA7-28281033C379}" type="presOf" srcId="{165AA546-356F-400A-8988-637117C06EF3}" destId="{3DE34B1A-3322-4508-A515-DAB78EF275F2}" srcOrd="0" destOrd="0" presId="urn:microsoft.com/office/officeart/2005/8/layout/hierarchy3"/>
    <dgm:cxn modelId="{C77414BA-0C8A-4551-88EE-BCF50A5FC117}" type="presOf" srcId="{310369CB-F6F9-476C-B6A7-F4CA66833C41}" destId="{6C7A2B4E-22B3-4393-A67E-BAC477EBA8CE}" srcOrd="0" destOrd="0" presId="urn:microsoft.com/office/officeart/2005/8/layout/hierarchy3"/>
    <dgm:cxn modelId="{54772637-BE28-48E9-B1D0-8A0C17B95EF4}" type="presOf" srcId="{351C5786-7904-40F1-BD20-D71B0DA82D2C}" destId="{6C919C44-CA9D-4BE0-A306-9D697ADD1F24}" srcOrd="0" destOrd="0" presId="urn:microsoft.com/office/officeart/2005/8/layout/hierarchy3"/>
    <dgm:cxn modelId="{B4A74179-C23D-4147-8F0E-311DC28B435F}" type="presOf" srcId="{3FF2BFBF-06B5-4431-B8D3-7587E2ACC599}" destId="{2029E195-A7FB-469A-86E7-6FEF016DEF8C}" srcOrd="0" destOrd="0" presId="urn:microsoft.com/office/officeart/2005/8/layout/hierarchy3"/>
    <dgm:cxn modelId="{D60445C2-EBB6-4E5D-99EF-5BB3BD5C59E3}" type="presOf" srcId="{E0FE089A-8718-420C-9102-00590D518916}" destId="{7CF24E42-4856-4A28-9A63-CF82A19AFFC4}" srcOrd="0" destOrd="0" presId="urn:microsoft.com/office/officeart/2005/8/layout/hierarchy3"/>
    <dgm:cxn modelId="{69930A22-AA40-4CC1-AEF0-1ECD0727528C}" type="presOf" srcId="{FEFD5951-48FF-4DF9-B8FE-4B54DD6B47EE}" destId="{B4B14FD9-7E32-4D8C-85DD-8830087D62B7}" srcOrd="0" destOrd="0" presId="urn:microsoft.com/office/officeart/2005/8/layout/hierarchy3"/>
    <dgm:cxn modelId="{33B49DC2-A026-4798-8F6F-832AFEAB238B}" srcId="{1F0C1B2D-C9E7-466B-AF24-4376C0090560}" destId="{49F84FDE-5561-434B-B070-60A081BA15AA}" srcOrd="3" destOrd="0" parTransId="{B039FDF1-5A9E-497F-8667-F85ECA31D239}" sibTransId="{C903E099-845B-4C8C-8FEE-97BF09CF821A}"/>
    <dgm:cxn modelId="{7756D67C-CC93-4F04-B272-20ADA0A5BD08}" srcId="{71EF16D3-0124-4CFD-9CEF-28AC33B46BDC}" destId="{351C5786-7904-40F1-BD20-D71B0DA82D2C}" srcOrd="2" destOrd="0" parTransId="{61E22303-F49B-4E89-B2CC-30E087660F24}" sibTransId="{9DAD4B9B-DF10-4247-B1CA-E9F4FDC62595}"/>
    <dgm:cxn modelId="{181D4F63-ECE4-40B1-9FA8-D920FD63C0C7}" srcId="{DF07526C-04D5-49AF-918F-9AADEA856FDA}" destId="{1A0E2AC7-9F08-471E-8F90-204933F2F3CA}" srcOrd="1" destOrd="0" parTransId="{6C826D44-9B48-4A0D-B358-7B69DAEFE24D}" sibTransId="{78C8A654-6B43-4506-9016-E9A58D8AF8EF}"/>
    <dgm:cxn modelId="{EBC054DE-1410-4999-9A3D-A872D2C2013D}" srcId="{71EF16D3-0124-4CFD-9CEF-28AC33B46BDC}" destId="{165AA546-356F-400A-8988-637117C06EF3}" srcOrd="1" destOrd="0" parTransId="{FE09B59D-3D10-42F0-B766-DE0EAC27F02B}" sibTransId="{83502DC3-950B-46F8-9603-7085BB9EEFCC}"/>
    <dgm:cxn modelId="{9C759352-0820-4B30-9395-3F787CA7829C}" type="presParOf" srcId="{4225BB3A-3543-4E9A-B6B0-B9689CE5F735}" destId="{18727127-D656-462A-AACE-5198BF9B0D7E}" srcOrd="0" destOrd="0" presId="urn:microsoft.com/office/officeart/2005/8/layout/hierarchy3"/>
    <dgm:cxn modelId="{4BD36DD8-924A-4843-800D-E74AD554BD6E}" type="presParOf" srcId="{18727127-D656-462A-AACE-5198BF9B0D7E}" destId="{639B89F7-373E-4C1D-93B3-EBE371A2DD31}" srcOrd="0" destOrd="0" presId="urn:microsoft.com/office/officeart/2005/8/layout/hierarchy3"/>
    <dgm:cxn modelId="{BA4EB833-1D6E-49BA-840F-9E7EF7867B3B}" type="presParOf" srcId="{639B89F7-373E-4C1D-93B3-EBE371A2DD31}" destId="{C5C01311-468E-47A6-AF6C-461EE4914DF6}" srcOrd="0" destOrd="0" presId="urn:microsoft.com/office/officeart/2005/8/layout/hierarchy3"/>
    <dgm:cxn modelId="{165DF56B-45BE-4A10-9882-78E695E6FEF2}" type="presParOf" srcId="{639B89F7-373E-4C1D-93B3-EBE371A2DD31}" destId="{EF1F0E55-F1AD-4741-9871-2CB4B7A69F25}" srcOrd="1" destOrd="0" presId="urn:microsoft.com/office/officeart/2005/8/layout/hierarchy3"/>
    <dgm:cxn modelId="{751D4B3D-C8A4-432B-8D74-89EA034E1261}" type="presParOf" srcId="{18727127-D656-462A-AACE-5198BF9B0D7E}" destId="{F6D64251-1125-4C29-AB66-9836CA2EEE81}" srcOrd="1" destOrd="0" presId="urn:microsoft.com/office/officeart/2005/8/layout/hierarchy3"/>
    <dgm:cxn modelId="{F3E4C11E-6E24-4F49-8539-C7C3AC41E019}" type="presParOf" srcId="{F6D64251-1125-4C29-AB66-9836CA2EEE81}" destId="{64933249-A465-47BC-B07D-EFB4096F9739}" srcOrd="0" destOrd="0" presId="urn:microsoft.com/office/officeart/2005/8/layout/hierarchy3"/>
    <dgm:cxn modelId="{C6B810EE-333D-41C4-9159-68700B88B61C}" type="presParOf" srcId="{F6D64251-1125-4C29-AB66-9836CA2EEE81}" destId="{7CF24E42-4856-4A28-9A63-CF82A19AFFC4}" srcOrd="1" destOrd="0" presId="urn:microsoft.com/office/officeart/2005/8/layout/hierarchy3"/>
    <dgm:cxn modelId="{86589D91-32F5-43ED-985F-BDD9700DAC66}" type="presParOf" srcId="{F6D64251-1125-4C29-AB66-9836CA2EEE81}" destId="{A4D71A68-2744-42F4-B148-89FA4B56EC91}" srcOrd="2" destOrd="0" presId="urn:microsoft.com/office/officeart/2005/8/layout/hierarchy3"/>
    <dgm:cxn modelId="{5C02F738-385B-45A5-A697-0BB615FAB4DC}" type="presParOf" srcId="{F6D64251-1125-4C29-AB66-9836CA2EEE81}" destId="{3DE34B1A-3322-4508-A515-DAB78EF275F2}" srcOrd="3" destOrd="0" presId="urn:microsoft.com/office/officeart/2005/8/layout/hierarchy3"/>
    <dgm:cxn modelId="{A407E0F3-EAD2-4F83-A2EA-F59961580CF2}" type="presParOf" srcId="{F6D64251-1125-4C29-AB66-9836CA2EEE81}" destId="{29E6C1E5-F493-4126-9FDB-5E6D95534216}" srcOrd="4" destOrd="0" presId="urn:microsoft.com/office/officeart/2005/8/layout/hierarchy3"/>
    <dgm:cxn modelId="{FBF0D08B-02A1-442C-9394-DA19FDF0F35C}" type="presParOf" srcId="{F6D64251-1125-4C29-AB66-9836CA2EEE81}" destId="{6C919C44-CA9D-4BE0-A306-9D697ADD1F24}" srcOrd="5" destOrd="0" presId="urn:microsoft.com/office/officeart/2005/8/layout/hierarchy3"/>
    <dgm:cxn modelId="{DF8A22F9-35EE-435D-AF09-8419143302B5}" type="presParOf" srcId="{4225BB3A-3543-4E9A-B6B0-B9689CE5F735}" destId="{9D47B184-9D6F-4BCD-8CE3-171EAAECEA7E}" srcOrd="1" destOrd="0" presId="urn:microsoft.com/office/officeart/2005/8/layout/hierarchy3"/>
    <dgm:cxn modelId="{B8C888B7-8A90-4D06-814D-8A6E33051E8D}" type="presParOf" srcId="{9D47B184-9D6F-4BCD-8CE3-171EAAECEA7E}" destId="{7210DA48-2EFE-4877-A879-CA0E32E47B1E}" srcOrd="0" destOrd="0" presId="urn:microsoft.com/office/officeart/2005/8/layout/hierarchy3"/>
    <dgm:cxn modelId="{7FBF6ADD-8656-4970-9554-915377894FB1}" type="presParOf" srcId="{7210DA48-2EFE-4877-A879-CA0E32E47B1E}" destId="{78927C9C-55E0-43F7-ABB7-21F04A8CE010}" srcOrd="0" destOrd="0" presId="urn:microsoft.com/office/officeart/2005/8/layout/hierarchy3"/>
    <dgm:cxn modelId="{2BCD1805-839E-4219-A14F-1C31DF838164}" type="presParOf" srcId="{7210DA48-2EFE-4877-A879-CA0E32E47B1E}" destId="{D8782927-BCA0-44C9-8BF6-4E39DD0A2E2B}" srcOrd="1" destOrd="0" presId="urn:microsoft.com/office/officeart/2005/8/layout/hierarchy3"/>
    <dgm:cxn modelId="{B246D42D-DF73-4D41-94A0-AA098945EE68}" type="presParOf" srcId="{9D47B184-9D6F-4BCD-8CE3-171EAAECEA7E}" destId="{F16A2054-D1BA-40B2-8DBB-5105AE58CCCB}" srcOrd="1" destOrd="0" presId="urn:microsoft.com/office/officeart/2005/8/layout/hierarchy3"/>
    <dgm:cxn modelId="{5A562298-C9E9-4AE4-9953-1E29175B541E}" type="presParOf" srcId="{F16A2054-D1BA-40B2-8DBB-5105AE58CCCB}" destId="{39358DB6-23DE-4B62-A84F-DDF1F7CBFABD}" srcOrd="0" destOrd="0" presId="urn:microsoft.com/office/officeart/2005/8/layout/hierarchy3"/>
    <dgm:cxn modelId="{24C95634-01FB-44EA-9071-CFFA51079160}" type="presParOf" srcId="{F16A2054-D1BA-40B2-8DBB-5105AE58CCCB}" destId="{1B428271-4E43-4585-998C-59C34217F8A9}" srcOrd="1" destOrd="0" presId="urn:microsoft.com/office/officeart/2005/8/layout/hierarchy3"/>
    <dgm:cxn modelId="{896EFB93-13C1-43CE-AF2E-F01081A3FF07}" type="presParOf" srcId="{4225BB3A-3543-4E9A-B6B0-B9689CE5F735}" destId="{9A41492F-2FCE-4030-A41C-124AEB9E28FF}" srcOrd="2" destOrd="0" presId="urn:microsoft.com/office/officeart/2005/8/layout/hierarchy3"/>
    <dgm:cxn modelId="{F021B7EC-A34F-4DF9-9D69-9B623E44F03A}" type="presParOf" srcId="{9A41492F-2FCE-4030-A41C-124AEB9E28FF}" destId="{687FB6B9-4DA5-4D01-A401-6EE0793C5C40}" srcOrd="0" destOrd="0" presId="urn:microsoft.com/office/officeart/2005/8/layout/hierarchy3"/>
    <dgm:cxn modelId="{FD826C12-07ED-4118-BC4D-377A363FC057}" type="presParOf" srcId="{687FB6B9-4DA5-4D01-A401-6EE0793C5C40}" destId="{60CA7B7D-8754-448E-8747-FCD62251609C}" srcOrd="0" destOrd="0" presId="urn:microsoft.com/office/officeart/2005/8/layout/hierarchy3"/>
    <dgm:cxn modelId="{AA9B554D-B98D-46E8-A15C-EBEEA5995F55}" type="presParOf" srcId="{687FB6B9-4DA5-4D01-A401-6EE0793C5C40}" destId="{C9ED6CA7-909D-4058-97F5-278D813119D8}" srcOrd="1" destOrd="0" presId="urn:microsoft.com/office/officeart/2005/8/layout/hierarchy3"/>
    <dgm:cxn modelId="{0E697A25-703D-4F7C-B422-5F78FC6F9068}" type="presParOf" srcId="{9A41492F-2FCE-4030-A41C-124AEB9E28FF}" destId="{97A43D6F-97C2-4869-94EC-92993478EDC2}" srcOrd="1" destOrd="0" presId="urn:microsoft.com/office/officeart/2005/8/layout/hierarchy3"/>
    <dgm:cxn modelId="{28BEE3F9-AA90-4E2A-8B3C-7D79946835B5}" type="presParOf" srcId="{97A43D6F-97C2-4869-94EC-92993478EDC2}" destId="{B4B14FD9-7E32-4D8C-85DD-8830087D62B7}" srcOrd="0" destOrd="0" presId="urn:microsoft.com/office/officeart/2005/8/layout/hierarchy3"/>
    <dgm:cxn modelId="{AE937917-C4BE-4F47-AF9A-9A0C9F03EF85}" type="presParOf" srcId="{97A43D6F-97C2-4869-94EC-92993478EDC2}" destId="{016FD88A-4068-4334-93F9-E6E6502FB9C4}" srcOrd="1" destOrd="0" presId="urn:microsoft.com/office/officeart/2005/8/layout/hierarchy3"/>
    <dgm:cxn modelId="{8C83CE4E-0C07-4078-8D1A-3D0546BC0A18}" type="presParOf" srcId="{97A43D6F-97C2-4869-94EC-92993478EDC2}" destId="{FE5881D7-2227-4309-BCBA-221236894BDE}" srcOrd="2" destOrd="0" presId="urn:microsoft.com/office/officeart/2005/8/layout/hierarchy3"/>
    <dgm:cxn modelId="{770DE620-1E72-4C42-BC51-10BDE1AF0C2C}" type="presParOf" srcId="{97A43D6F-97C2-4869-94EC-92993478EDC2}" destId="{1F31EB55-51F4-4EE6-BBB8-3BAEF4195DC0}" srcOrd="3" destOrd="0" presId="urn:microsoft.com/office/officeart/2005/8/layout/hierarchy3"/>
    <dgm:cxn modelId="{EE279905-969E-4A5A-93C2-DA017FF01163}" type="presParOf" srcId="{97A43D6F-97C2-4869-94EC-92993478EDC2}" destId="{B226DF9F-CE2C-4344-8F24-205A5551C600}" srcOrd="4" destOrd="0" presId="urn:microsoft.com/office/officeart/2005/8/layout/hierarchy3"/>
    <dgm:cxn modelId="{2B1759A7-7537-477E-BAF4-997AEE624872}" type="presParOf" srcId="{97A43D6F-97C2-4869-94EC-92993478EDC2}" destId="{D85213A0-C520-441E-AC79-D12EE1BEAF1B}" srcOrd="5" destOrd="0" presId="urn:microsoft.com/office/officeart/2005/8/layout/hierarchy3"/>
    <dgm:cxn modelId="{06FEAAFD-EB8E-44A4-835D-FCB7AF98C8DD}" type="presParOf" srcId="{97A43D6F-97C2-4869-94EC-92993478EDC2}" destId="{C727EF3D-8B82-422D-828D-41353FFF4404}" srcOrd="6" destOrd="0" presId="urn:microsoft.com/office/officeart/2005/8/layout/hierarchy3"/>
    <dgm:cxn modelId="{30D30A4D-1511-430D-85A5-901EF8CE8E55}" type="presParOf" srcId="{97A43D6F-97C2-4869-94EC-92993478EDC2}" destId="{6C7A2B4E-22B3-4393-A67E-BAC477EBA8CE}" srcOrd="7" destOrd="0" presId="urn:microsoft.com/office/officeart/2005/8/layout/hierarchy3"/>
    <dgm:cxn modelId="{A41C3F62-40B3-4E6B-A35F-E634AF4CA683}" type="presParOf" srcId="{4225BB3A-3543-4E9A-B6B0-B9689CE5F735}" destId="{34E6DC49-7B9C-4A2C-95A0-1435BFF5DD34}" srcOrd="3" destOrd="0" presId="urn:microsoft.com/office/officeart/2005/8/layout/hierarchy3"/>
    <dgm:cxn modelId="{EEBBEA1A-929A-41DB-A537-E5EDBD9D165E}" type="presParOf" srcId="{34E6DC49-7B9C-4A2C-95A0-1435BFF5DD34}" destId="{CCF8708D-CAF1-4CE7-A653-2D711B81F039}" srcOrd="0" destOrd="0" presId="urn:microsoft.com/office/officeart/2005/8/layout/hierarchy3"/>
    <dgm:cxn modelId="{4349302C-D012-4AEA-9C86-C8EDD3439BE6}" type="presParOf" srcId="{CCF8708D-CAF1-4CE7-A653-2D711B81F039}" destId="{578B3C18-8EB7-49B1-9DAB-D96B67A33871}" srcOrd="0" destOrd="0" presId="urn:microsoft.com/office/officeart/2005/8/layout/hierarchy3"/>
    <dgm:cxn modelId="{E7DD357B-13E7-41B1-B32F-5D813B976D95}" type="presParOf" srcId="{CCF8708D-CAF1-4CE7-A653-2D711B81F039}" destId="{85574A18-6A34-41AE-BB3E-EBCBD8651B79}" srcOrd="1" destOrd="0" presId="urn:microsoft.com/office/officeart/2005/8/layout/hierarchy3"/>
    <dgm:cxn modelId="{85C4B7E9-6240-4E58-BCA9-B4C9D52D10FA}" type="presParOf" srcId="{34E6DC49-7B9C-4A2C-95A0-1435BFF5DD34}" destId="{7E5FB3F0-06E3-43DC-AEDB-0513FC5EEF70}" srcOrd="1" destOrd="0" presId="urn:microsoft.com/office/officeart/2005/8/layout/hierarchy3"/>
    <dgm:cxn modelId="{0E00ECC6-883F-40CC-8768-EE526422F9B6}" type="presParOf" srcId="{7E5FB3F0-06E3-43DC-AEDB-0513FC5EEF70}" destId="{67AC8527-8EC8-4540-A4E3-EDAD1F2CBD56}" srcOrd="0" destOrd="0" presId="urn:microsoft.com/office/officeart/2005/8/layout/hierarchy3"/>
    <dgm:cxn modelId="{D8E7D489-6CAB-467F-86A4-C6042330C9B6}" type="presParOf" srcId="{7E5FB3F0-06E3-43DC-AEDB-0513FC5EEF70}" destId="{A0DEAB9F-068D-4504-95E9-75F135972F7A}" srcOrd="1" destOrd="0" presId="urn:microsoft.com/office/officeart/2005/8/layout/hierarchy3"/>
    <dgm:cxn modelId="{D940AE95-092C-40D0-921D-79F99C380B46}" type="presParOf" srcId="{4225BB3A-3543-4E9A-B6B0-B9689CE5F735}" destId="{7A18EC78-5AE5-44F4-8B43-18A17288CB42}" srcOrd="4" destOrd="0" presId="urn:microsoft.com/office/officeart/2005/8/layout/hierarchy3"/>
    <dgm:cxn modelId="{D6E69421-BF1E-4E8B-88FC-61F2E1A32DAF}" type="presParOf" srcId="{7A18EC78-5AE5-44F4-8B43-18A17288CB42}" destId="{B4DF2795-6157-4836-ACFF-046CD05E4FB2}" srcOrd="0" destOrd="0" presId="urn:microsoft.com/office/officeart/2005/8/layout/hierarchy3"/>
    <dgm:cxn modelId="{48014DFA-B7C9-48A9-9AF0-033720305B31}" type="presParOf" srcId="{B4DF2795-6157-4836-ACFF-046CD05E4FB2}" destId="{B4FAB4C4-4934-42C3-B572-CA6DC41A0A7B}" srcOrd="0" destOrd="0" presId="urn:microsoft.com/office/officeart/2005/8/layout/hierarchy3"/>
    <dgm:cxn modelId="{614D72BA-C5DD-41DD-83D1-3DBB8D55666E}" type="presParOf" srcId="{B4DF2795-6157-4836-ACFF-046CD05E4FB2}" destId="{01EECC9E-57EB-46AB-AF90-C409CC62616F}" srcOrd="1" destOrd="0" presId="urn:microsoft.com/office/officeart/2005/8/layout/hierarchy3"/>
    <dgm:cxn modelId="{D9D6D4CE-6FC2-40A8-9894-0774AE46F15C}" type="presParOf" srcId="{7A18EC78-5AE5-44F4-8B43-18A17288CB42}" destId="{5799523F-B91A-4038-A126-54EE82E8916E}" srcOrd="1" destOrd="0" presId="urn:microsoft.com/office/officeart/2005/8/layout/hierarchy3"/>
    <dgm:cxn modelId="{CBFC7215-D425-4CA0-8DCA-30D32C8B56B7}" type="presParOf" srcId="{5799523F-B91A-4038-A126-54EE82E8916E}" destId="{2029E195-A7FB-469A-86E7-6FEF016DEF8C}" srcOrd="0" destOrd="0" presId="urn:microsoft.com/office/officeart/2005/8/layout/hierarchy3"/>
    <dgm:cxn modelId="{37DEA3F8-7C73-4C9F-8AA2-EC209090019B}" type="presParOf" srcId="{5799523F-B91A-4038-A126-54EE82E8916E}" destId="{E1376205-4487-4FBF-BD4C-C1C37E4D741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280E54C-042E-425F-9AE8-3D075B5AF40D}"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10D1E086-2687-4BFA-9810-208A97F9D960}">
      <dgm:prSet phldrT="[Text]"/>
      <dgm:spPr/>
      <dgm:t>
        <a:bodyPr/>
        <a:lstStyle/>
        <a:p>
          <a:r>
            <a:rPr lang="en-GB" dirty="0"/>
            <a:t>Rejected</a:t>
          </a:r>
        </a:p>
      </dgm:t>
    </dgm:pt>
    <dgm:pt modelId="{CAD53F6B-FB4D-4994-BA45-C04C0B898F87}" type="parTrans" cxnId="{89DB7585-570C-408D-9E1C-56CE6CE73DC9}">
      <dgm:prSet/>
      <dgm:spPr/>
      <dgm:t>
        <a:bodyPr/>
        <a:lstStyle/>
        <a:p>
          <a:endParaRPr lang="en-GB"/>
        </a:p>
      </dgm:t>
    </dgm:pt>
    <dgm:pt modelId="{AC21EC97-9D25-4AF0-A4C7-36B2B18E6BF4}" type="sibTrans" cxnId="{89DB7585-570C-408D-9E1C-56CE6CE73DC9}">
      <dgm:prSet/>
      <dgm:spPr/>
      <dgm:t>
        <a:bodyPr/>
        <a:lstStyle/>
        <a:p>
          <a:endParaRPr lang="en-GB"/>
        </a:p>
      </dgm:t>
    </dgm:pt>
    <dgm:pt modelId="{C6B9BEC8-5672-47F1-872F-BAF1C17E54FC}">
      <dgm:prSet/>
      <dgm:spPr/>
      <dgm:t>
        <a:bodyPr/>
        <a:lstStyle/>
        <a:p>
          <a:r>
            <a:rPr lang="en-GB" dirty="0"/>
            <a:t>Resentful</a:t>
          </a:r>
        </a:p>
      </dgm:t>
    </dgm:pt>
    <dgm:pt modelId="{06614254-F36E-4F3A-8675-09C0BF7972CA}" type="parTrans" cxnId="{2744C688-BA70-4F46-8BB8-DFD904A0344C}">
      <dgm:prSet/>
      <dgm:spPr/>
      <dgm:t>
        <a:bodyPr/>
        <a:lstStyle/>
        <a:p>
          <a:endParaRPr lang="en-GB"/>
        </a:p>
      </dgm:t>
    </dgm:pt>
    <dgm:pt modelId="{D978B2EA-1F3E-463C-8366-23B60D3B7B56}" type="sibTrans" cxnId="{2744C688-BA70-4F46-8BB8-DFD904A0344C}">
      <dgm:prSet/>
      <dgm:spPr/>
      <dgm:t>
        <a:bodyPr/>
        <a:lstStyle/>
        <a:p>
          <a:endParaRPr lang="en-GB"/>
        </a:p>
      </dgm:t>
    </dgm:pt>
    <dgm:pt modelId="{45E9E9A2-5EA5-4EDF-AAAE-0D52612BF3DB}">
      <dgm:prSet/>
      <dgm:spPr/>
      <dgm:t>
        <a:bodyPr/>
        <a:lstStyle/>
        <a:p>
          <a:r>
            <a:rPr lang="en-GB" dirty="0"/>
            <a:t>Incompetent suitor style</a:t>
          </a:r>
        </a:p>
      </dgm:t>
    </dgm:pt>
    <dgm:pt modelId="{7BFA01D9-9986-493C-836C-483BBE134A8A}" type="parTrans" cxnId="{89DB9AB0-8C8E-4650-8C84-D997949D4423}">
      <dgm:prSet/>
      <dgm:spPr/>
      <dgm:t>
        <a:bodyPr/>
        <a:lstStyle/>
        <a:p>
          <a:endParaRPr lang="en-GB"/>
        </a:p>
      </dgm:t>
    </dgm:pt>
    <dgm:pt modelId="{6436A1B0-2B7C-498C-A6B8-56F378C28AE4}" type="sibTrans" cxnId="{89DB9AB0-8C8E-4650-8C84-D997949D4423}">
      <dgm:prSet/>
      <dgm:spPr/>
      <dgm:t>
        <a:bodyPr/>
        <a:lstStyle/>
        <a:p>
          <a:endParaRPr lang="en-GB"/>
        </a:p>
      </dgm:t>
    </dgm:pt>
    <dgm:pt modelId="{5F2F4C52-372D-4E05-9C0B-08FC687602E2}">
      <dgm:prSet/>
      <dgm:spPr/>
      <dgm:t>
        <a:bodyPr/>
        <a:lstStyle/>
        <a:p>
          <a:r>
            <a:rPr lang="en-GB" dirty="0"/>
            <a:t>Intimacy seeking</a:t>
          </a:r>
        </a:p>
      </dgm:t>
    </dgm:pt>
    <dgm:pt modelId="{C87FF699-C973-4046-BAC4-73CDB3290FA5}" type="parTrans" cxnId="{14E498E7-3BEF-4707-971A-4CF6B5DAA53F}">
      <dgm:prSet/>
      <dgm:spPr/>
      <dgm:t>
        <a:bodyPr/>
        <a:lstStyle/>
        <a:p>
          <a:endParaRPr lang="en-GB"/>
        </a:p>
      </dgm:t>
    </dgm:pt>
    <dgm:pt modelId="{652E3460-6538-4F68-B005-205FD266C376}" type="sibTrans" cxnId="{14E498E7-3BEF-4707-971A-4CF6B5DAA53F}">
      <dgm:prSet/>
      <dgm:spPr/>
      <dgm:t>
        <a:bodyPr/>
        <a:lstStyle/>
        <a:p>
          <a:endParaRPr lang="en-GB"/>
        </a:p>
      </dgm:t>
    </dgm:pt>
    <dgm:pt modelId="{DAB3BE5C-0672-4BEB-A572-9FBE9BB03421}">
      <dgm:prSet/>
      <dgm:spPr/>
      <dgm:t>
        <a:bodyPr/>
        <a:lstStyle/>
        <a:p>
          <a:r>
            <a:rPr lang="en-GB" dirty="0"/>
            <a:t>Predatory</a:t>
          </a:r>
        </a:p>
      </dgm:t>
    </dgm:pt>
    <dgm:pt modelId="{B715E94F-5C65-4DBC-8E75-94100AC59EF8}" type="parTrans" cxnId="{1D52D766-906B-45D5-8360-DAB7157EE4C5}">
      <dgm:prSet/>
      <dgm:spPr/>
      <dgm:t>
        <a:bodyPr/>
        <a:lstStyle/>
        <a:p>
          <a:endParaRPr lang="en-GB"/>
        </a:p>
      </dgm:t>
    </dgm:pt>
    <dgm:pt modelId="{D2FE44D9-A982-4FD4-B9D3-73F89417510B}" type="sibTrans" cxnId="{1D52D766-906B-45D5-8360-DAB7157EE4C5}">
      <dgm:prSet/>
      <dgm:spPr/>
      <dgm:t>
        <a:bodyPr/>
        <a:lstStyle/>
        <a:p>
          <a:endParaRPr lang="en-GB"/>
        </a:p>
      </dgm:t>
    </dgm:pt>
    <dgm:pt modelId="{C2F4414F-EEE8-468B-812C-007A9326C927}">
      <dgm:prSet phldrT="[Text]"/>
      <dgm:spPr/>
      <dgm:t>
        <a:bodyPr/>
        <a:lstStyle/>
        <a:p>
          <a:r>
            <a:rPr lang="en-GB" dirty="0"/>
            <a:t>Amelioration of problematic personality issues, attachment issues, depression and anxiety disorders (the feeling of being unsafe in an unsafe world when outside of a relationship)</a:t>
          </a:r>
        </a:p>
      </dgm:t>
    </dgm:pt>
    <dgm:pt modelId="{B6D8DFF1-60F5-4387-B576-A4ADEC18C87F}" type="parTrans" cxnId="{DAAAF778-1B4F-4194-90D0-BE6E1E261F06}">
      <dgm:prSet/>
      <dgm:spPr/>
      <dgm:t>
        <a:bodyPr/>
        <a:lstStyle/>
        <a:p>
          <a:endParaRPr lang="en-GB"/>
        </a:p>
      </dgm:t>
    </dgm:pt>
    <dgm:pt modelId="{968110A7-5948-436C-90EA-DADF218758EA}" type="sibTrans" cxnId="{DAAAF778-1B4F-4194-90D0-BE6E1E261F06}">
      <dgm:prSet/>
      <dgm:spPr/>
      <dgm:t>
        <a:bodyPr/>
        <a:lstStyle/>
        <a:p>
          <a:endParaRPr lang="en-GB"/>
        </a:p>
      </dgm:t>
    </dgm:pt>
    <dgm:pt modelId="{4E7EACD6-EB8C-44AD-A6B3-AC4482DED6B6}">
      <dgm:prSet/>
      <dgm:spPr/>
      <dgm:t>
        <a:bodyPr/>
        <a:lstStyle/>
        <a:p>
          <a:r>
            <a:rPr lang="en-GB" dirty="0"/>
            <a:t>Amelioration of problematic personality issues, anxiety and depression </a:t>
          </a:r>
        </a:p>
      </dgm:t>
    </dgm:pt>
    <dgm:pt modelId="{6B512BAD-1643-4A6D-9C12-30A79FC399EA}" type="parTrans" cxnId="{807A9FFB-B308-4E01-9565-5B8EE9419788}">
      <dgm:prSet/>
      <dgm:spPr/>
      <dgm:t>
        <a:bodyPr/>
        <a:lstStyle/>
        <a:p>
          <a:endParaRPr lang="en-GB"/>
        </a:p>
      </dgm:t>
    </dgm:pt>
    <dgm:pt modelId="{5AEDF929-D677-4C2F-A6DB-81C67413CC3F}" type="sibTrans" cxnId="{807A9FFB-B308-4E01-9565-5B8EE9419788}">
      <dgm:prSet/>
      <dgm:spPr/>
      <dgm:t>
        <a:bodyPr/>
        <a:lstStyle/>
        <a:p>
          <a:endParaRPr lang="en-GB"/>
        </a:p>
      </dgm:t>
    </dgm:pt>
    <dgm:pt modelId="{759F3565-3753-498F-BEBE-D206B727DC10}">
      <dgm:prSet/>
      <dgm:spPr/>
      <dgm:t>
        <a:bodyPr/>
        <a:lstStyle/>
        <a:p>
          <a:r>
            <a:rPr lang="en-GB" dirty="0"/>
            <a:t>Treatment needs to encompass social skills and accommodate issues connected with autism learning needs, as well as consider problematic personality issues</a:t>
          </a:r>
        </a:p>
      </dgm:t>
    </dgm:pt>
    <dgm:pt modelId="{94EA7F90-E1B8-4E9C-B08F-8DB9C1B86B8D}" type="parTrans" cxnId="{F012DC73-DAC0-42FF-979C-156F6692AE12}">
      <dgm:prSet/>
      <dgm:spPr/>
      <dgm:t>
        <a:bodyPr/>
        <a:lstStyle/>
        <a:p>
          <a:endParaRPr lang="en-GB"/>
        </a:p>
      </dgm:t>
    </dgm:pt>
    <dgm:pt modelId="{F16F9348-D620-4F57-9B7D-E7D3B528ECE2}" type="sibTrans" cxnId="{F012DC73-DAC0-42FF-979C-156F6692AE12}">
      <dgm:prSet/>
      <dgm:spPr/>
      <dgm:t>
        <a:bodyPr/>
        <a:lstStyle/>
        <a:p>
          <a:endParaRPr lang="en-GB"/>
        </a:p>
      </dgm:t>
    </dgm:pt>
    <dgm:pt modelId="{0CF02C70-D168-49DD-BB85-389FCAEF8121}">
      <dgm:prSet/>
      <dgm:spPr/>
      <dgm:t>
        <a:bodyPr/>
        <a:lstStyle/>
        <a:p>
          <a:r>
            <a:rPr lang="en-GB" dirty="0"/>
            <a:t>Higher incidence of psychosis suggests these cases need to be referred for psychiatric assessment early in the criminal justice process (important as stalking often persists for as long as delusion does so treatment reduces risk)</a:t>
          </a:r>
        </a:p>
      </dgm:t>
    </dgm:pt>
    <dgm:pt modelId="{57F6F365-AD9A-489A-9BA2-77C0B0268370}" type="parTrans" cxnId="{DB8D036A-6483-45F4-A80E-9AEFFB1E27AA}">
      <dgm:prSet/>
      <dgm:spPr/>
      <dgm:t>
        <a:bodyPr/>
        <a:lstStyle/>
        <a:p>
          <a:endParaRPr lang="en-GB"/>
        </a:p>
      </dgm:t>
    </dgm:pt>
    <dgm:pt modelId="{ADEB9526-0B67-467A-ADD7-D29B37F20758}" type="sibTrans" cxnId="{DB8D036A-6483-45F4-A80E-9AEFFB1E27AA}">
      <dgm:prSet/>
      <dgm:spPr/>
      <dgm:t>
        <a:bodyPr/>
        <a:lstStyle/>
        <a:p>
          <a:endParaRPr lang="en-GB"/>
        </a:p>
      </dgm:t>
    </dgm:pt>
    <dgm:pt modelId="{6B25DEC6-8591-4193-86E2-827AD5EC029E}">
      <dgm:prSet/>
      <dgm:spPr/>
      <dgm:t>
        <a:bodyPr/>
        <a:lstStyle/>
        <a:p>
          <a:r>
            <a:rPr lang="en-GB" dirty="0"/>
            <a:t>Treatment aimed at amelioration of problematic personality issues</a:t>
          </a:r>
        </a:p>
      </dgm:t>
    </dgm:pt>
    <dgm:pt modelId="{AB3BB957-C444-40E8-847D-2DAAFBE4EE67}" type="parTrans" cxnId="{F03FACB8-3505-4838-BCED-E7FC6CBDA836}">
      <dgm:prSet/>
      <dgm:spPr/>
      <dgm:t>
        <a:bodyPr/>
        <a:lstStyle/>
        <a:p>
          <a:endParaRPr lang="en-GB"/>
        </a:p>
      </dgm:t>
    </dgm:pt>
    <dgm:pt modelId="{46A15C72-81B5-4253-99BC-CDEE65E69033}" type="sibTrans" cxnId="{F03FACB8-3505-4838-BCED-E7FC6CBDA836}">
      <dgm:prSet/>
      <dgm:spPr/>
      <dgm:t>
        <a:bodyPr/>
        <a:lstStyle/>
        <a:p>
          <a:endParaRPr lang="en-GB"/>
        </a:p>
      </dgm:t>
    </dgm:pt>
    <dgm:pt modelId="{14355291-2A9E-45A3-904F-DED41813CC7D}">
      <dgm:prSet/>
      <dgm:spPr/>
      <dgm:t>
        <a:bodyPr/>
        <a:lstStyle/>
        <a:p>
          <a:r>
            <a:rPr lang="en-GB" dirty="0"/>
            <a:t>May be longer term due to severity of difficulties</a:t>
          </a:r>
        </a:p>
      </dgm:t>
    </dgm:pt>
    <dgm:pt modelId="{217DFF33-C3DF-450B-893F-7AA7D0F5AFBE}" type="parTrans" cxnId="{B8B27635-AD03-4CDF-A26C-17F16718EED4}">
      <dgm:prSet/>
      <dgm:spPr/>
      <dgm:t>
        <a:bodyPr/>
        <a:lstStyle/>
        <a:p>
          <a:endParaRPr lang="en-GB"/>
        </a:p>
      </dgm:t>
    </dgm:pt>
    <dgm:pt modelId="{52914902-0BF8-411D-A6F4-EA7BC21865B2}" type="sibTrans" cxnId="{B8B27635-AD03-4CDF-A26C-17F16718EED4}">
      <dgm:prSet/>
      <dgm:spPr/>
      <dgm:t>
        <a:bodyPr/>
        <a:lstStyle/>
        <a:p>
          <a:endParaRPr lang="en-GB"/>
        </a:p>
      </dgm:t>
    </dgm:pt>
    <dgm:pt modelId="{3C776C32-B421-485A-A6D7-452403C202A1}" type="pres">
      <dgm:prSet presAssocID="{6280E54C-042E-425F-9AE8-3D075B5AF40D}" presName="Name0" presStyleCnt="0">
        <dgm:presLayoutVars>
          <dgm:dir/>
          <dgm:animLvl val="lvl"/>
          <dgm:resizeHandles val="exact"/>
        </dgm:presLayoutVars>
      </dgm:prSet>
      <dgm:spPr/>
      <dgm:t>
        <a:bodyPr/>
        <a:lstStyle/>
        <a:p>
          <a:endParaRPr lang="en-US"/>
        </a:p>
      </dgm:t>
    </dgm:pt>
    <dgm:pt modelId="{2C9B92E5-EBE7-475A-B956-972F36288434}" type="pres">
      <dgm:prSet presAssocID="{10D1E086-2687-4BFA-9810-208A97F9D960}" presName="composite" presStyleCnt="0"/>
      <dgm:spPr/>
    </dgm:pt>
    <dgm:pt modelId="{1F48F003-9331-4664-89DA-FB155B9A8F0D}" type="pres">
      <dgm:prSet presAssocID="{10D1E086-2687-4BFA-9810-208A97F9D960}" presName="parTx" presStyleLbl="alignNode1" presStyleIdx="0" presStyleCnt="5">
        <dgm:presLayoutVars>
          <dgm:chMax val="0"/>
          <dgm:chPref val="0"/>
          <dgm:bulletEnabled val="1"/>
        </dgm:presLayoutVars>
      </dgm:prSet>
      <dgm:spPr/>
      <dgm:t>
        <a:bodyPr/>
        <a:lstStyle/>
        <a:p>
          <a:endParaRPr lang="en-US"/>
        </a:p>
      </dgm:t>
    </dgm:pt>
    <dgm:pt modelId="{90849C9D-4726-41E5-88EE-A6A06DF5F11D}" type="pres">
      <dgm:prSet presAssocID="{10D1E086-2687-4BFA-9810-208A97F9D960}" presName="desTx" presStyleLbl="alignAccFollowNode1" presStyleIdx="0" presStyleCnt="5">
        <dgm:presLayoutVars>
          <dgm:bulletEnabled val="1"/>
        </dgm:presLayoutVars>
      </dgm:prSet>
      <dgm:spPr/>
      <dgm:t>
        <a:bodyPr/>
        <a:lstStyle/>
        <a:p>
          <a:endParaRPr lang="en-US"/>
        </a:p>
      </dgm:t>
    </dgm:pt>
    <dgm:pt modelId="{AA36FAD9-27C5-4FB9-A054-47FCAA7CEDCF}" type="pres">
      <dgm:prSet presAssocID="{AC21EC97-9D25-4AF0-A4C7-36B2B18E6BF4}" presName="space" presStyleCnt="0"/>
      <dgm:spPr/>
    </dgm:pt>
    <dgm:pt modelId="{3B63F94E-98C2-4DCE-807B-F36DAEF1A9BD}" type="pres">
      <dgm:prSet presAssocID="{C6B9BEC8-5672-47F1-872F-BAF1C17E54FC}" presName="composite" presStyleCnt="0"/>
      <dgm:spPr/>
    </dgm:pt>
    <dgm:pt modelId="{441A61D2-28C8-4488-86F9-4588768F45F4}" type="pres">
      <dgm:prSet presAssocID="{C6B9BEC8-5672-47F1-872F-BAF1C17E54FC}" presName="parTx" presStyleLbl="alignNode1" presStyleIdx="1" presStyleCnt="5">
        <dgm:presLayoutVars>
          <dgm:chMax val="0"/>
          <dgm:chPref val="0"/>
          <dgm:bulletEnabled val="1"/>
        </dgm:presLayoutVars>
      </dgm:prSet>
      <dgm:spPr/>
      <dgm:t>
        <a:bodyPr/>
        <a:lstStyle/>
        <a:p>
          <a:endParaRPr lang="en-US"/>
        </a:p>
      </dgm:t>
    </dgm:pt>
    <dgm:pt modelId="{2765D4FC-F58C-45B7-AA5F-CF30F1724ED6}" type="pres">
      <dgm:prSet presAssocID="{C6B9BEC8-5672-47F1-872F-BAF1C17E54FC}" presName="desTx" presStyleLbl="alignAccFollowNode1" presStyleIdx="1" presStyleCnt="5">
        <dgm:presLayoutVars>
          <dgm:bulletEnabled val="1"/>
        </dgm:presLayoutVars>
      </dgm:prSet>
      <dgm:spPr/>
      <dgm:t>
        <a:bodyPr/>
        <a:lstStyle/>
        <a:p>
          <a:endParaRPr lang="en-US"/>
        </a:p>
      </dgm:t>
    </dgm:pt>
    <dgm:pt modelId="{8F8AAA52-26F0-443B-8CD1-43E0095A02B1}" type="pres">
      <dgm:prSet presAssocID="{D978B2EA-1F3E-463C-8366-23B60D3B7B56}" presName="space" presStyleCnt="0"/>
      <dgm:spPr/>
    </dgm:pt>
    <dgm:pt modelId="{D647BCBF-3099-42F7-8C53-58995DA0A754}" type="pres">
      <dgm:prSet presAssocID="{45E9E9A2-5EA5-4EDF-AAAE-0D52612BF3DB}" presName="composite" presStyleCnt="0"/>
      <dgm:spPr/>
    </dgm:pt>
    <dgm:pt modelId="{4C295AD5-54DD-4B2D-AC97-B00155BBAAFC}" type="pres">
      <dgm:prSet presAssocID="{45E9E9A2-5EA5-4EDF-AAAE-0D52612BF3DB}" presName="parTx" presStyleLbl="alignNode1" presStyleIdx="2" presStyleCnt="5">
        <dgm:presLayoutVars>
          <dgm:chMax val="0"/>
          <dgm:chPref val="0"/>
          <dgm:bulletEnabled val="1"/>
        </dgm:presLayoutVars>
      </dgm:prSet>
      <dgm:spPr/>
      <dgm:t>
        <a:bodyPr/>
        <a:lstStyle/>
        <a:p>
          <a:endParaRPr lang="en-US"/>
        </a:p>
      </dgm:t>
    </dgm:pt>
    <dgm:pt modelId="{20C4AC0D-825B-4519-BD96-D3A88CEA4C5E}" type="pres">
      <dgm:prSet presAssocID="{45E9E9A2-5EA5-4EDF-AAAE-0D52612BF3DB}" presName="desTx" presStyleLbl="alignAccFollowNode1" presStyleIdx="2" presStyleCnt="5">
        <dgm:presLayoutVars>
          <dgm:bulletEnabled val="1"/>
        </dgm:presLayoutVars>
      </dgm:prSet>
      <dgm:spPr/>
      <dgm:t>
        <a:bodyPr/>
        <a:lstStyle/>
        <a:p>
          <a:endParaRPr lang="en-US"/>
        </a:p>
      </dgm:t>
    </dgm:pt>
    <dgm:pt modelId="{909D3F41-6398-4B2E-8DF9-DF27174C9AA9}" type="pres">
      <dgm:prSet presAssocID="{6436A1B0-2B7C-498C-A6B8-56F378C28AE4}" presName="space" presStyleCnt="0"/>
      <dgm:spPr/>
    </dgm:pt>
    <dgm:pt modelId="{0A0C75FC-02C6-464B-AE44-D93A153BD8D3}" type="pres">
      <dgm:prSet presAssocID="{5F2F4C52-372D-4E05-9C0B-08FC687602E2}" presName="composite" presStyleCnt="0"/>
      <dgm:spPr/>
    </dgm:pt>
    <dgm:pt modelId="{60C99C9A-5A7C-4B37-A357-4FB8EE33B12E}" type="pres">
      <dgm:prSet presAssocID="{5F2F4C52-372D-4E05-9C0B-08FC687602E2}" presName="parTx" presStyleLbl="alignNode1" presStyleIdx="3" presStyleCnt="5">
        <dgm:presLayoutVars>
          <dgm:chMax val="0"/>
          <dgm:chPref val="0"/>
          <dgm:bulletEnabled val="1"/>
        </dgm:presLayoutVars>
      </dgm:prSet>
      <dgm:spPr/>
      <dgm:t>
        <a:bodyPr/>
        <a:lstStyle/>
        <a:p>
          <a:endParaRPr lang="en-US"/>
        </a:p>
      </dgm:t>
    </dgm:pt>
    <dgm:pt modelId="{C1A81FC6-4D48-4F65-8E73-D1CD48938852}" type="pres">
      <dgm:prSet presAssocID="{5F2F4C52-372D-4E05-9C0B-08FC687602E2}" presName="desTx" presStyleLbl="alignAccFollowNode1" presStyleIdx="3" presStyleCnt="5">
        <dgm:presLayoutVars>
          <dgm:bulletEnabled val="1"/>
        </dgm:presLayoutVars>
      </dgm:prSet>
      <dgm:spPr/>
      <dgm:t>
        <a:bodyPr/>
        <a:lstStyle/>
        <a:p>
          <a:endParaRPr lang="en-US"/>
        </a:p>
      </dgm:t>
    </dgm:pt>
    <dgm:pt modelId="{C68E1C66-B7C1-4E81-942C-F1E3047A1309}" type="pres">
      <dgm:prSet presAssocID="{652E3460-6538-4F68-B005-205FD266C376}" presName="space" presStyleCnt="0"/>
      <dgm:spPr/>
    </dgm:pt>
    <dgm:pt modelId="{41BAE1AC-338F-4A40-9519-D381467D04D4}" type="pres">
      <dgm:prSet presAssocID="{DAB3BE5C-0672-4BEB-A572-9FBE9BB03421}" presName="composite" presStyleCnt="0"/>
      <dgm:spPr/>
    </dgm:pt>
    <dgm:pt modelId="{71B5AEB3-A33D-4FDE-983A-AB08747B218C}" type="pres">
      <dgm:prSet presAssocID="{DAB3BE5C-0672-4BEB-A572-9FBE9BB03421}" presName="parTx" presStyleLbl="alignNode1" presStyleIdx="4" presStyleCnt="5">
        <dgm:presLayoutVars>
          <dgm:chMax val="0"/>
          <dgm:chPref val="0"/>
          <dgm:bulletEnabled val="1"/>
        </dgm:presLayoutVars>
      </dgm:prSet>
      <dgm:spPr/>
      <dgm:t>
        <a:bodyPr/>
        <a:lstStyle/>
        <a:p>
          <a:endParaRPr lang="en-US"/>
        </a:p>
      </dgm:t>
    </dgm:pt>
    <dgm:pt modelId="{A90AE574-EC23-454C-B97D-618D01547226}" type="pres">
      <dgm:prSet presAssocID="{DAB3BE5C-0672-4BEB-A572-9FBE9BB03421}" presName="desTx" presStyleLbl="alignAccFollowNode1" presStyleIdx="4" presStyleCnt="5">
        <dgm:presLayoutVars>
          <dgm:bulletEnabled val="1"/>
        </dgm:presLayoutVars>
      </dgm:prSet>
      <dgm:spPr/>
      <dgm:t>
        <a:bodyPr/>
        <a:lstStyle/>
        <a:p>
          <a:endParaRPr lang="en-US"/>
        </a:p>
      </dgm:t>
    </dgm:pt>
  </dgm:ptLst>
  <dgm:cxnLst>
    <dgm:cxn modelId="{F03FACB8-3505-4838-BCED-E7FC6CBDA836}" srcId="{DAB3BE5C-0672-4BEB-A572-9FBE9BB03421}" destId="{6B25DEC6-8591-4193-86E2-827AD5EC029E}" srcOrd="0" destOrd="0" parTransId="{AB3BB957-C444-40E8-847D-2DAAFBE4EE67}" sibTransId="{46A15C72-81B5-4253-99BC-CDEE65E69033}"/>
    <dgm:cxn modelId="{151E927C-3A23-41EB-A959-5283026F1DC5}" type="presOf" srcId="{4E7EACD6-EB8C-44AD-A6B3-AC4482DED6B6}" destId="{2765D4FC-F58C-45B7-AA5F-CF30F1724ED6}" srcOrd="0" destOrd="0" presId="urn:microsoft.com/office/officeart/2005/8/layout/hList1"/>
    <dgm:cxn modelId="{F012DC73-DAC0-42FF-979C-156F6692AE12}" srcId="{45E9E9A2-5EA5-4EDF-AAAE-0D52612BF3DB}" destId="{759F3565-3753-498F-BEBE-D206B727DC10}" srcOrd="0" destOrd="0" parTransId="{94EA7F90-E1B8-4E9C-B08F-8DB9C1B86B8D}" sibTransId="{F16F9348-D620-4F57-9B7D-E7D3B528ECE2}"/>
    <dgm:cxn modelId="{DAAAF778-1B4F-4194-90D0-BE6E1E261F06}" srcId="{10D1E086-2687-4BFA-9810-208A97F9D960}" destId="{C2F4414F-EEE8-468B-812C-007A9326C927}" srcOrd="0" destOrd="0" parTransId="{B6D8DFF1-60F5-4387-B576-A4ADEC18C87F}" sibTransId="{968110A7-5948-436C-90EA-DADF218758EA}"/>
    <dgm:cxn modelId="{2744C688-BA70-4F46-8BB8-DFD904A0344C}" srcId="{6280E54C-042E-425F-9AE8-3D075B5AF40D}" destId="{C6B9BEC8-5672-47F1-872F-BAF1C17E54FC}" srcOrd="1" destOrd="0" parTransId="{06614254-F36E-4F3A-8675-09C0BF7972CA}" sibTransId="{D978B2EA-1F3E-463C-8366-23B60D3B7B56}"/>
    <dgm:cxn modelId="{6C8658E2-DBC4-493F-95AB-5757F240478C}" type="presOf" srcId="{C6B9BEC8-5672-47F1-872F-BAF1C17E54FC}" destId="{441A61D2-28C8-4488-86F9-4588768F45F4}" srcOrd="0" destOrd="0" presId="urn:microsoft.com/office/officeart/2005/8/layout/hList1"/>
    <dgm:cxn modelId="{807A9FFB-B308-4E01-9565-5B8EE9419788}" srcId="{C6B9BEC8-5672-47F1-872F-BAF1C17E54FC}" destId="{4E7EACD6-EB8C-44AD-A6B3-AC4482DED6B6}" srcOrd="0" destOrd="0" parTransId="{6B512BAD-1643-4A6D-9C12-30A79FC399EA}" sibTransId="{5AEDF929-D677-4C2F-A6DB-81C67413CC3F}"/>
    <dgm:cxn modelId="{AC37BA33-A250-4210-93F8-83B80BD7260A}" type="presOf" srcId="{759F3565-3753-498F-BEBE-D206B727DC10}" destId="{20C4AC0D-825B-4519-BD96-D3A88CEA4C5E}" srcOrd="0" destOrd="0" presId="urn:microsoft.com/office/officeart/2005/8/layout/hList1"/>
    <dgm:cxn modelId="{89DB7585-570C-408D-9E1C-56CE6CE73DC9}" srcId="{6280E54C-042E-425F-9AE8-3D075B5AF40D}" destId="{10D1E086-2687-4BFA-9810-208A97F9D960}" srcOrd="0" destOrd="0" parTransId="{CAD53F6B-FB4D-4994-BA45-C04C0B898F87}" sibTransId="{AC21EC97-9D25-4AF0-A4C7-36B2B18E6BF4}"/>
    <dgm:cxn modelId="{C5768E03-955F-4EBC-9E0D-7126A56A95D5}" type="presOf" srcId="{0CF02C70-D168-49DD-BB85-389FCAEF8121}" destId="{C1A81FC6-4D48-4F65-8E73-D1CD48938852}" srcOrd="0" destOrd="0" presId="urn:microsoft.com/office/officeart/2005/8/layout/hList1"/>
    <dgm:cxn modelId="{7055D853-F7F7-4206-8A12-DDFD6AAA15D0}" type="presOf" srcId="{C2F4414F-EEE8-468B-812C-007A9326C927}" destId="{90849C9D-4726-41E5-88EE-A6A06DF5F11D}" srcOrd="0" destOrd="0" presId="urn:microsoft.com/office/officeart/2005/8/layout/hList1"/>
    <dgm:cxn modelId="{1D52D766-906B-45D5-8360-DAB7157EE4C5}" srcId="{6280E54C-042E-425F-9AE8-3D075B5AF40D}" destId="{DAB3BE5C-0672-4BEB-A572-9FBE9BB03421}" srcOrd="4" destOrd="0" parTransId="{B715E94F-5C65-4DBC-8E75-94100AC59EF8}" sibTransId="{D2FE44D9-A982-4FD4-B9D3-73F89417510B}"/>
    <dgm:cxn modelId="{DB8D036A-6483-45F4-A80E-9AEFFB1E27AA}" srcId="{5F2F4C52-372D-4E05-9C0B-08FC687602E2}" destId="{0CF02C70-D168-49DD-BB85-389FCAEF8121}" srcOrd="0" destOrd="0" parTransId="{57F6F365-AD9A-489A-9BA2-77C0B0268370}" sibTransId="{ADEB9526-0B67-467A-ADD7-D29B37F20758}"/>
    <dgm:cxn modelId="{8FC322D6-7ECC-4093-8E22-1540D8F9BB7A}" type="presOf" srcId="{6B25DEC6-8591-4193-86E2-827AD5EC029E}" destId="{A90AE574-EC23-454C-B97D-618D01547226}" srcOrd="0" destOrd="0" presId="urn:microsoft.com/office/officeart/2005/8/layout/hList1"/>
    <dgm:cxn modelId="{F8C8B107-95D6-4374-9AE4-12B50D24F26A}" type="presOf" srcId="{14355291-2A9E-45A3-904F-DED41813CC7D}" destId="{A90AE574-EC23-454C-B97D-618D01547226}" srcOrd="0" destOrd="1" presId="urn:microsoft.com/office/officeart/2005/8/layout/hList1"/>
    <dgm:cxn modelId="{7D8A2C2F-BC40-4E53-B7B5-9A6B2B9E0FA6}" type="presOf" srcId="{10D1E086-2687-4BFA-9810-208A97F9D960}" destId="{1F48F003-9331-4664-89DA-FB155B9A8F0D}" srcOrd="0" destOrd="0" presId="urn:microsoft.com/office/officeart/2005/8/layout/hList1"/>
    <dgm:cxn modelId="{8380A33B-CDFA-4349-9E2D-C2EDAFB0D47F}" type="presOf" srcId="{45E9E9A2-5EA5-4EDF-AAAE-0D52612BF3DB}" destId="{4C295AD5-54DD-4B2D-AC97-B00155BBAAFC}" srcOrd="0" destOrd="0" presId="urn:microsoft.com/office/officeart/2005/8/layout/hList1"/>
    <dgm:cxn modelId="{9D205D99-E5EB-4492-86EF-30D1B96269A9}" type="presOf" srcId="{6280E54C-042E-425F-9AE8-3D075B5AF40D}" destId="{3C776C32-B421-485A-A6D7-452403C202A1}" srcOrd="0" destOrd="0" presId="urn:microsoft.com/office/officeart/2005/8/layout/hList1"/>
    <dgm:cxn modelId="{89DB9AB0-8C8E-4650-8C84-D997949D4423}" srcId="{6280E54C-042E-425F-9AE8-3D075B5AF40D}" destId="{45E9E9A2-5EA5-4EDF-AAAE-0D52612BF3DB}" srcOrd="2" destOrd="0" parTransId="{7BFA01D9-9986-493C-836C-483BBE134A8A}" sibTransId="{6436A1B0-2B7C-498C-A6B8-56F378C28AE4}"/>
    <dgm:cxn modelId="{14E498E7-3BEF-4707-971A-4CF6B5DAA53F}" srcId="{6280E54C-042E-425F-9AE8-3D075B5AF40D}" destId="{5F2F4C52-372D-4E05-9C0B-08FC687602E2}" srcOrd="3" destOrd="0" parTransId="{C87FF699-C973-4046-BAC4-73CDB3290FA5}" sibTransId="{652E3460-6538-4F68-B005-205FD266C376}"/>
    <dgm:cxn modelId="{B8B27635-AD03-4CDF-A26C-17F16718EED4}" srcId="{DAB3BE5C-0672-4BEB-A572-9FBE9BB03421}" destId="{14355291-2A9E-45A3-904F-DED41813CC7D}" srcOrd="1" destOrd="0" parTransId="{217DFF33-C3DF-450B-893F-7AA7D0F5AFBE}" sibTransId="{52914902-0BF8-411D-A6F4-EA7BC21865B2}"/>
    <dgm:cxn modelId="{91E5128D-8BC3-4A47-93E4-98CDBA4F1E79}" type="presOf" srcId="{DAB3BE5C-0672-4BEB-A572-9FBE9BB03421}" destId="{71B5AEB3-A33D-4FDE-983A-AB08747B218C}" srcOrd="0" destOrd="0" presId="urn:microsoft.com/office/officeart/2005/8/layout/hList1"/>
    <dgm:cxn modelId="{25F31A42-688D-43D6-9F22-3CAB60027EF1}" type="presOf" srcId="{5F2F4C52-372D-4E05-9C0B-08FC687602E2}" destId="{60C99C9A-5A7C-4B37-A357-4FB8EE33B12E}" srcOrd="0" destOrd="0" presId="urn:microsoft.com/office/officeart/2005/8/layout/hList1"/>
    <dgm:cxn modelId="{731F7FBD-F06F-45C5-8193-9B93BE7F0983}" type="presParOf" srcId="{3C776C32-B421-485A-A6D7-452403C202A1}" destId="{2C9B92E5-EBE7-475A-B956-972F36288434}" srcOrd="0" destOrd="0" presId="urn:microsoft.com/office/officeart/2005/8/layout/hList1"/>
    <dgm:cxn modelId="{A5EFD7B6-E416-43F1-9118-69E851C0ADCF}" type="presParOf" srcId="{2C9B92E5-EBE7-475A-B956-972F36288434}" destId="{1F48F003-9331-4664-89DA-FB155B9A8F0D}" srcOrd="0" destOrd="0" presId="urn:microsoft.com/office/officeart/2005/8/layout/hList1"/>
    <dgm:cxn modelId="{AF0F13F0-F37A-4C45-95C8-4E8522013E6F}" type="presParOf" srcId="{2C9B92E5-EBE7-475A-B956-972F36288434}" destId="{90849C9D-4726-41E5-88EE-A6A06DF5F11D}" srcOrd="1" destOrd="0" presId="urn:microsoft.com/office/officeart/2005/8/layout/hList1"/>
    <dgm:cxn modelId="{A11563A7-42B4-4314-B342-13A09A7F3E6E}" type="presParOf" srcId="{3C776C32-B421-485A-A6D7-452403C202A1}" destId="{AA36FAD9-27C5-4FB9-A054-47FCAA7CEDCF}" srcOrd="1" destOrd="0" presId="urn:microsoft.com/office/officeart/2005/8/layout/hList1"/>
    <dgm:cxn modelId="{299ACB15-F86D-47C3-ABA2-5823D1B317B6}" type="presParOf" srcId="{3C776C32-B421-485A-A6D7-452403C202A1}" destId="{3B63F94E-98C2-4DCE-807B-F36DAEF1A9BD}" srcOrd="2" destOrd="0" presId="urn:microsoft.com/office/officeart/2005/8/layout/hList1"/>
    <dgm:cxn modelId="{0FA141CB-EBFE-4A85-A3C9-001859AC53FA}" type="presParOf" srcId="{3B63F94E-98C2-4DCE-807B-F36DAEF1A9BD}" destId="{441A61D2-28C8-4488-86F9-4588768F45F4}" srcOrd="0" destOrd="0" presId="urn:microsoft.com/office/officeart/2005/8/layout/hList1"/>
    <dgm:cxn modelId="{C350864D-0E9F-4B6F-AE59-02C3947EABA7}" type="presParOf" srcId="{3B63F94E-98C2-4DCE-807B-F36DAEF1A9BD}" destId="{2765D4FC-F58C-45B7-AA5F-CF30F1724ED6}" srcOrd="1" destOrd="0" presId="urn:microsoft.com/office/officeart/2005/8/layout/hList1"/>
    <dgm:cxn modelId="{4C9D3AE5-19B3-437E-A958-F0DEFE38C7C7}" type="presParOf" srcId="{3C776C32-B421-485A-A6D7-452403C202A1}" destId="{8F8AAA52-26F0-443B-8CD1-43E0095A02B1}" srcOrd="3" destOrd="0" presId="urn:microsoft.com/office/officeart/2005/8/layout/hList1"/>
    <dgm:cxn modelId="{DFCE7074-0EC6-46AE-8F24-9E5FD8AEB5CD}" type="presParOf" srcId="{3C776C32-B421-485A-A6D7-452403C202A1}" destId="{D647BCBF-3099-42F7-8C53-58995DA0A754}" srcOrd="4" destOrd="0" presId="urn:microsoft.com/office/officeart/2005/8/layout/hList1"/>
    <dgm:cxn modelId="{BC940410-45FD-4996-B7F6-043B3D5030B0}" type="presParOf" srcId="{D647BCBF-3099-42F7-8C53-58995DA0A754}" destId="{4C295AD5-54DD-4B2D-AC97-B00155BBAAFC}" srcOrd="0" destOrd="0" presId="urn:microsoft.com/office/officeart/2005/8/layout/hList1"/>
    <dgm:cxn modelId="{588C2FE4-AC0A-484C-A354-BD8A8955F502}" type="presParOf" srcId="{D647BCBF-3099-42F7-8C53-58995DA0A754}" destId="{20C4AC0D-825B-4519-BD96-D3A88CEA4C5E}" srcOrd="1" destOrd="0" presId="urn:microsoft.com/office/officeart/2005/8/layout/hList1"/>
    <dgm:cxn modelId="{E63F58C9-799B-4FE7-89C7-B8D6A6CAD6B8}" type="presParOf" srcId="{3C776C32-B421-485A-A6D7-452403C202A1}" destId="{909D3F41-6398-4B2E-8DF9-DF27174C9AA9}" srcOrd="5" destOrd="0" presId="urn:microsoft.com/office/officeart/2005/8/layout/hList1"/>
    <dgm:cxn modelId="{DDC9F648-6AA5-4E93-86C3-058352686D08}" type="presParOf" srcId="{3C776C32-B421-485A-A6D7-452403C202A1}" destId="{0A0C75FC-02C6-464B-AE44-D93A153BD8D3}" srcOrd="6" destOrd="0" presId="urn:microsoft.com/office/officeart/2005/8/layout/hList1"/>
    <dgm:cxn modelId="{D9BCFEF1-8540-44FC-9DED-9279135925A1}" type="presParOf" srcId="{0A0C75FC-02C6-464B-AE44-D93A153BD8D3}" destId="{60C99C9A-5A7C-4B37-A357-4FB8EE33B12E}" srcOrd="0" destOrd="0" presId="urn:microsoft.com/office/officeart/2005/8/layout/hList1"/>
    <dgm:cxn modelId="{57BA9BE9-7E68-42C7-9C87-04AA6C1C7824}" type="presParOf" srcId="{0A0C75FC-02C6-464B-AE44-D93A153BD8D3}" destId="{C1A81FC6-4D48-4F65-8E73-D1CD48938852}" srcOrd="1" destOrd="0" presId="urn:microsoft.com/office/officeart/2005/8/layout/hList1"/>
    <dgm:cxn modelId="{25C2D374-FFAC-44B4-9E4E-D931DD2A44EC}" type="presParOf" srcId="{3C776C32-B421-485A-A6D7-452403C202A1}" destId="{C68E1C66-B7C1-4E81-942C-F1E3047A1309}" srcOrd="7" destOrd="0" presId="urn:microsoft.com/office/officeart/2005/8/layout/hList1"/>
    <dgm:cxn modelId="{C16BEFC1-EE01-4EDD-843D-AAEECBDDA655}" type="presParOf" srcId="{3C776C32-B421-485A-A6D7-452403C202A1}" destId="{41BAE1AC-338F-4A40-9519-D381467D04D4}" srcOrd="8" destOrd="0" presId="urn:microsoft.com/office/officeart/2005/8/layout/hList1"/>
    <dgm:cxn modelId="{9F0E975A-B525-476D-AAA4-EFECB5D446E5}" type="presParOf" srcId="{41BAE1AC-338F-4A40-9519-D381467D04D4}" destId="{71B5AEB3-A33D-4FDE-983A-AB08747B218C}" srcOrd="0" destOrd="0" presId="urn:microsoft.com/office/officeart/2005/8/layout/hList1"/>
    <dgm:cxn modelId="{ED2C1A87-E747-46C8-8658-3568C1040572}" type="presParOf" srcId="{41BAE1AC-338F-4A40-9519-D381467D04D4}" destId="{A90AE574-EC23-454C-B97D-618D0154722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32C0868-6D27-42EF-A448-D26402961709}" type="doc">
      <dgm:prSet loTypeId="urn:microsoft.com/office/officeart/2005/8/layout/hProcess9" loCatId="process" qsTypeId="urn:microsoft.com/office/officeart/2005/8/quickstyle/simple1" qsCatId="simple" csTypeId="urn:microsoft.com/office/officeart/2005/8/colors/accent1_5" csCatId="accent1" phldr="1"/>
      <dgm:spPr/>
    </dgm:pt>
    <dgm:pt modelId="{CF0611A4-5621-48D1-A963-946241EA985D}">
      <dgm:prSet phldrT="[Text]"/>
      <dgm:spPr/>
      <dgm:t>
        <a:bodyPr/>
        <a:lstStyle/>
        <a:p>
          <a:r>
            <a:rPr lang="en-GB" dirty="0"/>
            <a:t>Referral directly into MASP from NPS Probation Practitioner</a:t>
          </a:r>
        </a:p>
      </dgm:t>
    </dgm:pt>
    <dgm:pt modelId="{14B795E2-B561-4723-88BE-ECC5C25CCA44}" type="parTrans" cxnId="{0A66FC61-73AB-43E3-A6B7-7CB366850121}">
      <dgm:prSet/>
      <dgm:spPr/>
      <dgm:t>
        <a:bodyPr/>
        <a:lstStyle/>
        <a:p>
          <a:endParaRPr lang="en-GB"/>
        </a:p>
      </dgm:t>
    </dgm:pt>
    <dgm:pt modelId="{B6ED60B5-D4FB-4D0B-AA9F-AFF837655E24}" type="sibTrans" cxnId="{0A66FC61-73AB-43E3-A6B7-7CB366850121}">
      <dgm:prSet/>
      <dgm:spPr/>
      <dgm:t>
        <a:bodyPr/>
        <a:lstStyle/>
        <a:p>
          <a:endParaRPr lang="en-GB"/>
        </a:p>
      </dgm:t>
    </dgm:pt>
    <dgm:pt modelId="{1452DB21-1A0B-4FF0-95DB-BC6DE3F7A40E}">
      <dgm:prSet phldrT="[Text]"/>
      <dgm:spPr/>
      <dgm:t>
        <a:bodyPr/>
        <a:lstStyle/>
        <a:p>
          <a:r>
            <a:rPr lang="en-GB" dirty="0"/>
            <a:t>Discussed in weekly RAP panel &amp; information shared. </a:t>
          </a:r>
        </a:p>
      </dgm:t>
    </dgm:pt>
    <dgm:pt modelId="{2B1DE3D8-F28E-4F7B-B319-E6F9BF54CC88}" type="parTrans" cxnId="{9130DC9A-BFF4-43E1-A0A7-7F2A04732DFB}">
      <dgm:prSet/>
      <dgm:spPr/>
      <dgm:t>
        <a:bodyPr/>
        <a:lstStyle/>
        <a:p>
          <a:endParaRPr lang="en-GB"/>
        </a:p>
      </dgm:t>
    </dgm:pt>
    <dgm:pt modelId="{9F1A7DE2-AE92-485F-BE73-661EDFE91969}" type="sibTrans" cxnId="{9130DC9A-BFF4-43E1-A0A7-7F2A04732DFB}">
      <dgm:prSet/>
      <dgm:spPr/>
      <dgm:t>
        <a:bodyPr/>
        <a:lstStyle/>
        <a:p>
          <a:endParaRPr lang="en-GB"/>
        </a:p>
      </dgm:t>
    </dgm:pt>
    <dgm:pt modelId="{380017E0-7B2E-48A7-8384-99C860E8D57D}">
      <dgm:prSet phldrT="[Text]"/>
      <dgm:spPr/>
      <dgm:t>
        <a:bodyPr/>
        <a:lstStyle/>
        <a:p>
          <a:r>
            <a:rPr lang="en-GB" dirty="0"/>
            <a:t>Taken on by HIOW NHS team for PLSI intensive</a:t>
          </a:r>
        </a:p>
      </dgm:t>
    </dgm:pt>
    <dgm:pt modelId="{6C9C3340-3DAE-4ECA-A638-7D2F948EF575}" type="parTrans" cxnId="{B8107306-9429-48BC-AE8A-3B60DA102608}">
      <dgm:prSet/>
      <dgm:spPr/>
      <dgm:t>
        <a:bodyPr/>
        <a:lstStyle/>
        <a:p>
          <a:endParaRPr lang="en-GB"/>
        </a:p>
      </dgm:t>
    </dgm:pt>
    <dgm:pt modelId="{9D281A26-7033-4CF1-B0D0-6C594C2F911C}" type="sibTrans" cxnId="{B8107306-9429-48BC-AE8A-3B60DA102608}">
      <dgm:prSet/>
      <dgm:spPr/>
      <dgm:t>
        <a:bodyPr/>
        <a:lstStyle/>
        <a:p>
          <a:endParaRPr lang="en-GB"/>
        </a:p>
      </dgm:t>
    </dgm:pt>
    <dgm:pt modelId="{D4CC2C83-AF72-4D44-BC24-62F3A7A812F8}" type="pres">
      <dgm:prSet presAssocID="{F32C0868-6D27-42EF-A448-D26402961709}" presName="CompostProcess" presStyleCnt="0">
        <dgm:presLayoutVars>
          <dgm:dir/>
          <dgm:resizeHandles val="exact"/>
        </dgm:presLayoutVars>
      </dgm:prSet>
      <dgm:spPr/>
    </dgm:pt>
    <dgm:pt modelId="{F16F7BC7-B7FB-48A4-90F2-F72F43E59E26}" type="pres">
      <dgm:prSet presAssocID="{F32C0868-6D27-42EF-A448-D26402961709}" presName="arrow" presStyleLbl="bgShp" presStyleIdx="0" presStyleCnt="1"/>
      <dgm:spPr/>
    </dgm:pt>
    <dgm:pt modelId="{269AAB10-E54E-4D89-9EC4-707072382F15}" type="pres">
      <dgm:prSet presAssocID="{F32C0868-6D27-42EF-A448-D26402961709}" presName="linearProcess" presStyleCnt="0"/>
      <dgm:spPr/>
    </dgm:pt>
    <dgm:pt modelId="{8526A4B5-2071-4CF0-B5B7-4725BC54990A}" type="pres">
      <dgm:prSet presAssocID="{CF0611A4-5621-48D1-A963-946241EA985D}" presName="textNode" presStyleLbl="node1" presStyleIdx="0" presStyleCnt="3">
        <dgm:presLayoutVars>
          <dgm:bulletEnabled val="1"/>
        </dgm:presLayoutVars>
      </dgm:prSet>
      <dgm:spPr/>
      <dgm:t>
        <a:bodyPr/>
        <a:lstStyle/>
        <a:p>
          <a:endParaRPr lang="en-US"/>
        </a:p>
      </dgm:t>
    </dgm:pt>
    <dgm:pt modelId="{17C8A05A-2B41-4F22-B96C-1AA0CE35CF62}" type="pres">
      <dgm:prSet presAssocID="{B6ED60B5-D4FB-4D0B-AA9F-AFF837655E24}" presName="sibTrans" presStyleCnt="0"/>
      <dgm:spPr/>
    </dgm:pt>
    <dgm:pt modelId="{B7ED9A79-72BA-43D3-86AA-4F27B2DD232D}" type="pres">
      <dgm:prSet presAssocID="{1452DB21-1A0B-4FF0-95DB-BC6DE3F7A40E}" presName="textNode" presStyleLbl="node1" presStyleIdx="1" presStyleCnt="3">
        <dgm:presLayoutVars>
          <dgm:bulletEnabled val="1"/>
        </dgm:presLayoutVars>
      </dgm:prSet>
      <dgm:spPr/>
      <dgm:t>
        <a:bodyPr/>
        <a:lstStyle/>
        <a:p>
          <a:endParaRPr lang="en-US"/>
        </a:p>
      </dgm:t>
    </dgm:pt>
    <dgm:pt modelId="{D248C1C3-A5C4-4485-9578-9C175FA9BBAB}" type="pres">
      <dgm:prSet presAssocID="{9F1A7DE2-AE92-485F-BE73-661EDFE91969}" presName="sibTrans" presStyleCnt="0"/>
      <dgm:spPr/>
    </dgm:pt>
    <dgm:pt modelId="{0EB81467-1730-4B66-A505-B8B8577233DC}" type="pres">
      <dgm:prSet presAssocID="{380017E0-7B2E-48A7-8384-99C860E8D57D}" presName="textNode" presStyleLbl="node1" presStyleIdx="2" presStyleCnt="3">
        <dgm:presLayoutVars>
          <dgm:bulletEnabled val="1"/>
        </dgm:presLayoutVars>
      </dgm:prSet>
      <dgm:spPr/>
      <dgm:t>
        <a:bodyPr/>
        <a:lstStyle/>
        <a:p>
          <a:endParaRPr lang="en-US"/>
        </a:p>
      </dgm:t>
    </dgm:pt>
  </dgm:ptLst>
  <dgm:cxnLst>
    <dgm:cxn modelId="{B8107306-9429-48BC-AE8A-3B60DA102608}" srcId="{F32C0868-6D27-42EF-A448-D26402961709}" destId="{380017E0-7B2E-48A7-8384-99C860E8D57D}" srcOrd="2" destOrd="0" parTransId="{6C9C3340-3DAE-4ECA-A638-7D2F948EF575}" sibTransId="{9D281A26-7033-4CF1-B0D0-6C594C2F911C}"/>
    <dgm:cxn modelId="{222707F7-3C95-4D4E-B4BA-5616F7344B08}" type="presOf" srcId="{CF0611A4-5621-48D1-A963-946241EA985D}" destId="{8526A4B5-2071-4CF0-B5B7-4725BC54990A}" srcOrd="0" destOrd="0" presId="urn:microsoft.com/office/officeart/2005/8/layout/hProcess9"/>
    <dgm:cxn modelId="{874A54D2-F86B-4F89-9D65-CE4AC1A9F03B}" type="presOf" srcId="{1452DB21-1A0B-4FF0-95DB-BC6DE3F7A40E}" destId="{B7ED9A79-72BA-43D3-86AA-4F27B2DD232D}" srcOrd="0" destOrd="0" presId="urn:microsoft.com/office/officeart/2005/8/layout/hProcess9"/>
    <dgm:cxn modelId="{4DF0DAD3-52FB-4123-9988-AE4320FC6436}" type="presOf" srcId="{F32C0868-6D27-42EF-A448-D26402961709}" destId="{D4CC2C83-AF72-4D44-BC24-62F3A7A812F8}" srcOrd="0" destOrd="0" presId="urn:microsoft.com/office/officeart/2005/8/layout/hProcess9"/>
    <dgm:cxn modelId="{0A66FC61-73AB-43E3-A6B7-7CB366850121}" srcId="{F32C0868-6D27-42EF-A448-D26402961709}" destId="{CF0611A4-5621-48D1-A963-946241EA985D}" srcOrd="0" destOrd="0" parTransId="{14B795E2-B561-4723-88BE-ECC5C25CCA44}" sibTransId="{B6ED60B5-D4FB-4D0B-AA9F-AFF837655E24}"/>
    <dgm:cxn modelId="{9130DC9A-BFF4-43E1-A0A7-7F2A04732DFB}" srcId="{F32C0868-6D27-42EF-A448-D26402961709}" destId="{1452DB21-1A0B-4FF0-95DB-BC6DE3F7A40E}" srcOrd="1" destOrd="0" parTransId="{2B1DE3D8-F28E-4F7B-B319-E6F9BF54CC88}" sibTransId="{9F1A7DE2-AE92-485F-BE73-661EDFE91969}"/>
    <dgm:cxn modelId="{8C4C011E-322B-480D-A51F-C85B0F044A82}" type="presOf" srcId="{380017E0-7B2E-48A7-8384-99C860E8D57D}" destId="{0EB81467-1730-4B66-A505-B8B8577233DC}" srcOrd="0" destOrd="0" presId="urn:microsoft.com/office/officeart/2005/8/layout/hProcess9"/>
    <dgm:cxn modelId="{45EF2E79-7C60-45B7-B606-D99ACE54C6B3}" type="presParOf" srcId="{D4CC2C83-AF72-4D44-BC24-62F3A7A812F8}" destId="{F16F7BC7-B7FB-48A4-90F2-F72F43E59E26}" srcOrd="0" destOrd="0" presId="urn:microsoft.com/office/officeart/2005/8/layout/hProcess9"/>
    <dgm:cxn modelId="{8A644B9C-33D6-4C93-87DB-37E32866401C}" type="presParOf" srcId="{D4CC2C83-AF72-4D44-BC24-62F3A7A812F8}" destId="{269AAB10-E54E-4D89-9EC4-707072382F15}" srcOrd="1" destOrd="0" presId="urn:microsoft.com/office/officeart/2005/8/layout/hProcess9"/>
    <dgm:cxn modelId="{4CFBF082-A550-446A-AD86-37C41B34E20C}" type="presParOf" srcId="{269AAB10-E54E-4D89-9EC4-707072382F15}" destId="{8526A4B5-2071-4CF0-B5B7-4725BC54990A}" srcOrd="0" destOrd="0" presId="urn:microsoft.com/office/officeart/2005/8/layout/hProcess9"/>
    <dgm:cxn modelId="{43606FE1-8D8E-4958-928E-E17137A10A09}" type="presParOf" srcId="{269AAB10-E54E-4D89-9EC4-707072382F15}" destId="{17C8A05A-2B41-4F22-B96C-1AA0CE35CF62}" srcOrd="1" destOrd="0" presId="urn:microsoft.com/office/officeart/2005/8/layout/hProcess9"/>
    <dgm:cxn modelId="{C468E279-9E82-4874-858A-688D784A83FF}" type="presParOf" srcId="{269AAB10-E54E-4D89-9EC4-707072382F15}" destId="{B7ED9A79-72BA-43D3-86AA-4F27B2DD232D}" srcOrd="2" destOrd="0" presId="urn:microsoft.com/office/officeart/2005/8/layout/hProcess9"/>
    <dgm:cxn modelId="{EA28FAFF-1305-4766-905D-A0A3F754FD4A}" type="presParOf" srcId="{269AAB10-E54E-4D89-9EC4-707072382F15}" destId="{D248C1C3-A5C4-4485-9578-9C175FA9BBAB}" srcOrd="3" destOrd="0" presId="urn:microsoft.com/office/officeart/2005/8/layout/hProcess9"/>
    <dgm:cxn modelId="{6E943E9D-A868-4699-8B44-B8C049C281CD}" type="presParOf" srcId="{269AAB10-E54E-4D89-9EC4-707072382F15}" destId="{0EB81467-1730-4B66-A505-B8B8577233D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98572CD-8E6A-46FE-A000-D95332BD2A81}"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C9C5E393-78CF-4612-BAC3-C966BC0F93F2}">
      <dgm:prSet/>
      <dgm:spPr/>
      <dgm:t>
        <a:bodyPr/>
        <a:lstStyle/>
        <a:p>
          <a:r>
            <a:rPr lang="en-US"/>
            <a:t>Have </a:t>
          </a:r>
          <a:r>
            <a:rPr lang="en-US" b="1" i="1"/>
            <a:t>you</a:t>
          </a:r>
          <a:r>
            <a:rPr lang="en-US"/>
            <a:t> encountered Autistic individuals in your practice?</a:t>
          </a:r>
        </a:p>
      </dgm:t>
    </dgm:pt>
    <dgm:pt modelId="{3459A06A-E470-433B-8D88-0C743F6DC386}" type="parTrans" cxnId="{E15EA83E-6B23-40BF-8A75-5418B736C522}">
      <dgm:prSet/>
      <dgm:spPr/>
      <dgm:t>
        <a:bodyPr/>
        <a:lstStyle/>
        <a:p>
          <a:endParaRPr lang="en-US"/>
        </a:p>
      </dgm:t>
    </dgm:pt>
    <dgm:pt modelId="{F80909A1-ACC1-4B99-8732-84756B4E43A4}" type="sibTrans" cxnId="{E15EA83E-6B23-40BF-8A75-5418B736C522}">
      <dgm:prSet/>
      <dgm:spPr/>
      <dgm:t>
        <a:bodyPr/>
        <a:lstStyle/>
        <a:p>
          <a:endParaRPr lang="en-US"/>
        </a:p>
      </dgm:t>
    </dgm:pt>
    <dgm:pt modelId="{D565B262-ACE4-4F9D-9DD0-7707F43DBA1A}">
      <dgm:prSet/>
      <dgm:spPr/>
      <dgm:t>
        <a:bodyPr/>
        <a:lstStyle/>
        <a:p>
          <a:r>
            <a:rPr lang="en-US"/>
            <a:t>What do </a:t>
          </a:r>
          <a:r>
            <a:rPr lang="en-US" b="1" i="1"/>
            <a:t>you</a:t>
          </a:r>
          <a:r>
            <a:rPr lang="en-US"/>
            <a:t> take away from those experiences?</a:t>
          </a:r>
        </a:p>
      </dgm:t>
    </dgm:pt>
    <dgm:pt modelId="{5F3FC3AF-CFBE-4C07-91B2-82E4DF04B05B}" type="parTrans" cxnId="{1A60CB77-2652-4AA8-B511-DF9D1641DBD5}">
      <dgm:prSet/>
      <dgm:spPr/>
      <dgm:t>
        <a:bodyPr/>
        <a:lstStyle/>
        <a:p>
          <a:endParaRPr lang="en-US"/>
        </a:p>
      </dgm:t>
    </dgm:pt>
    <dgm:pt modelId="{7072B703-5799-42BF-B7E0-FBAB3197246E}" type="sibTrans" cxnId="{1A60CB77-2652-4AA8-B511-DF9D1641DBD5}">
      <dgm:prSet/>
      <dgm:spPr/>
      <dgm:t>
        <a:bodyPr/>
        <a:lstStyle/>
        <a:p>
          <a:endParaRPr lang="en-US"/>
        </a:p>
      </dgm:t>
    </dgm:pt>
    <dgm:pt modelId="{F4D60C5F-095A-496D-87D0-3EEC73490E48}" type="pres">
      <dgm:prSet presAssocID="{998572CD-8E6A-46FE-A000-D95332BD2A81}" presName="diagram" presStyleCnt="0">
        <dgm:presLayoutVars>
          <dgm:dir/>
          <dgm:resizeHandles val="exact"/>
        </dgm:presLayoutVars>
      </dgm:prSet>
      <dgm:spPr/>
      <dgm:t>
        <a:bodyPr/>
        <a:lstStyle/>
        <a:p>
          <a:endParaRPr lang="en-US"/>
        </a:p>
      </dgm:t>
    </dgm:pt>
    <dgm:pt modelId="{A8DFFF60-B3A1-4107-8DA6-E80881D9D05A}" type="pres">
      <dgm:prSet presAssocID="{C9C5E393-78CF-4612-BAC3-C966BC0F93F2}" presName="node" presStyleLbl="node1" presStyleIdx="0" presStyleCnt="2">
        <dgm:presLayoutVars>
          <dgm:bulletEnabled val="1"/>
        </dgm:presLayoutVars>
      </dgm:prSet>
      <dgm:spPr/>
      <dgm:t>
        <a:bodyPr/>
        <a:lstStyle/>
        <a:p>
          <a:endParaRPr lang="en-US"/>
        </a:p>
      </dgm:t>
    </dgm:pt>
    <dgm:pt modelId="{8CFE1F2C-DAD1-424C-B383-414AD06F7CDC}" type="pres">
      <dgm:prSet presAssocID="{F80909A1-ACC1-4B99-8732-84756B4E43A4}" presName="sibTrans" presStyleCnt="0"/>
      <dgm:spPr/>
    </dgm:pt>
    <dgm:pt modelId="{1CA57D52-1631-4BBF-AFF2-3C510B45244E}" type="pres">
      <dgm:prSet presAssocID="{D565B262-ACE4-4F9D-9DD0-7707F43DBA1A}" presName="node" presStyleLbl="node1" presStyleIdx="1" presStyleCnt="2">
        <dgm:presLayoutVars>
          <dgm:bulletEnabled val="1"/>
        </dgm:presLayoutVars>
      </dgm:prSet>
      <dgm:spPr/>
      <dgm:t>
        <a:bodyPr/>
        <a:lstStyle/>
        <a:p>
          <a:endParaRPr lang="en-US"/>
        </a:p>
      </dgm:t>
    </dgm:pt>
  </dgm:ptLst>
  <dgm:cxnLst>
    <dgm:cxn modelId="{3B51214A-B9C8-4793-9921-5D4E5E61A533}" type="presOf" srcId="{D565B262-ACE4-4F9D-9DD0-7707F43DBA1A}" destId="{1CA57D52-1631-4BBF-AFF2-3C510B45244E}" srcOrd="0" destOrd="0" presId="urn:microsoft.com/office/officeart/2005/8/layout/default"/>
    <dgm:cxn modelId="{1A60CB77-2652-4AA8-B511-DF9D1641DBD5}" srcId="{998572CD-8E6A-46FE-A000-D95332BD2A81}" destId="{D565B262-ACE4-4F9D-9DD0-7707F43DBA1A}" srcOrd="1" destOrd="0" parTransId="{5F3FC3AF-CFBE-4C07-91B2-82E4DF04B05B}" sibTransId="{7072B703-5799-42BF-B7E0-FBAB3197246E}"/>
    <dgm:cxn modelId="{E678946D-1768-4BE0-8D0A-4022B466DC24}" type="presOf" srcId="{998572CD-8E6A-46FE-A000-D95332BD2A81}" destId="{F4D60C5F-095A-496D-87D0-3EEC73490E48}" srcOrd="0" destOrd="0" presId="urn:microsoft.com/office/officeart/2005/8/layout/default"/>
    <dgm:cxn modelId="{12D32F8C-842E-4BD2-9405-A6B9B61D564F}" type="presOf" srcId="{C9C5E393-78CF-4612-BAC3-C966BC0F93F2}" destId="{A8DFFF60-B3A1-4107-8DA6-E80881D9D05A}" srcOrd="0" destOrd="0" presId="urn:microsoft.com/office/officeart/2005/8/layout/default"/>
    <dgm:cxn modelId="{E15EA83E-6B23-40BF-8A75-5418B736C522}" srcId="{998572CD-8E6A-46FE-A000-D95332BD2A81}" destId="{C9C5E393-78CF-4612-BAC3-C966BC0F93F2}" srcOrd="0" destOrd="0" parTransId="{3459A06A-E470-433B-8D88-0C743F6DC386}" sibTransId="{F80909A1-ACC1-4B99-8732-84756B4E43A4}"/>
    <dgm:cxn modelId="{9A6CDE97-E6BF-47B1-9BCC-7740F2283CB8}" type="presParOf" srcId="{F4D60C5F-095A-496D-87D0-3EEC73490E48}" destId="{A8DFFF60-B3A1-4107-8DA6-E80881D9D05A}" srcOrd="0" destOrd="0" presId="urn:microsoft.com/office/officeart/2005/8/layout/default"/>
    <dgm:cxn modelId="{96581E72-5FED-4BAC-9092-79C973FEBE4B}" type="presParOf" srcId="{F4D60C5F-095A-496D-87D0-3EEC73490E48}" destId="{8CFE1F2C-DAD1-424C-B383-414AD06F7CDC}" srcOrd="1" destOrd="0" presId="urn:microsoft.com/office/officeart/2005/8/layout/default"/>
    <dgm:cxn modelId="{C577605E-214E-430C-9172-DC633E926537}" type="presParOf" srcId="{F4D60C5F-095A-496D-87D0-3EEC73490E48}" destId="{1CA57D52-1631-4BBF-AFF2-3C510B45244E}"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EC9421A-8E70-4093-A6C2-A48521EB344B}"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265C9ADD-1CB1-4588-A0EF-ED8B149280F8}">
      <dgm:prSet/>
      <dgm:spPr/>
      <dgm:t>
        <a:bodyPr/>
        <a:lstStyle/>
        <a:p>
          <a:pPr rtl="0"/>
          <a:r>
            <a:rPr lang="en-US" dirty="0">
              <a:solidFill>
                <a:schemeClr val="accent1"/>
              </a:solidFill>
            </a:rPr>
            <a:t>Concerning limited evidence to date, is it really the case that there is no link between autism and stalking in </a:t>
          </a:r>
          <a:r>
            <a:rPr lang="en-US" b="1" i="1" dirty="0">
              <a:solidFill>
                <a:schemeClr val="accent1"/>
              </a:solidFill>
            </a:rPr>
            <a:t>your</a:t>
          </a:r>
          <a:r>
            <a:rPr lang="en-US" dirty="0">
              <a:solidFill>
                <a:schemeClr val="accent1"/>
              </a:solidFill>
            </a:rPr>
            <a:t> practice/work fields?</a:t>
          </a:r>
        </a:p>
      </dgm:t>
    </dgm:pt>
    <dgm:pt modelId="{AC36FEB2-375D-4910-BF74-209EC0C35695}" type="parTrans" cxnId="{15910DA9-B310-4497-8FF9-954506948E2A}">
      <dgm:prSet/>
      <dgm:spPr/>
      <dgm:t>
        <a:bodyPr/>
        <a:lstStyle/>
        <a:p>
          <a:endParaRPr lang="en-US"/>
        </a:p>
      </dgm:t>
    </dgm:pt>
    <dgm:pt modelId="{191863FA-ECAC-43D3-A653-8AB99F515610}" type="sibTrans" cxnId="{15910DA9-B310-4497-8FF9-954506948E2A}">
      <dgm:prSet/>
      <dgm:spPr/>
      <dgm:t>
        <a:bodyPr/>
        <a:lstStyle/>
        <a:p>
          <a:endParaRPr lang="en-US"/>
        </a:p>
      </dgm:t>
    </dgm:pt>
    <dgm:pt modelId="{4E3EB819-8510-4B85-B4B0-362BA2C7E3FD}">
      <dgm:prSet/>
      <dgm:spPr/>
      <dgm:t>
        <a:bodyPr/>
        <a:lstStyle/>
        <a:p>
          <a:r>
            <a:rPr lang="en-US" dirty="0">
              <a:solidFill>
                <a:schemeClr val="accent1"/>
              </a:solidFill>
            </a:rPr>
            <a:t>Do </a:t>
          </a:r>
          <a:r>
            <a:rPr lang="en-US" b="1" i="1" dirty="0">
              <a:solidFill>
                <a:schemeClr val="accent1"/>
              </a:solidFill>
            </a:rPr>
            <a:t>you</a:t>
          </a:r>
          <a:r>
            <a:rPr lang="en-US" dirty="0">
              <a:solidFill>
                <a:schemeClr val="accent1"/>
              </a:solidFill>
            </a:rPr>
            <a:t> have experiences or insights that could offer value to this discussion?</a:t>
          </a:r>
        </a:p>
      </dgm:t>
    </dgm:pt>
    <dgm:pt modelId="{BFCF9AC9-4A9C-48CA-A103-9FF3F04EB421}" type="parTrans" cxnId="{8A52F183-5AC9-407A-A8E9-017F0748F6B3}">
      <dgm:prSet/>
      <dgm:spPr/>
      <dgm:t>
        <a:bodyPr/>
        <a:lstStyle/>
        <a:p>
          <a:endParaRPr lang="en-US"/>
        </a:p>
      </dgm:t>
    </dgm:pt>
    <dgm:pt modelId="{2850B6B2-5503-4FFB-9911-8D10294D47C9}" type="sibTrans" cxnId="{8A52F183-5AC9-407A-A8E9-017F0748F6B3}">
      <dgm:prSet/>
      <dgm:spPr/>
      <dgm:t>
        <a:bodyPr/>
        <a:lstStyle/>
        <a:p>
          <a:endParaRPr lang="en-US"/>
        </a:p>
      </dgm:t>
    </dgm:pt>
    <dgm:pt modelId="{0311D9AF-629D-4C86-95A4-20CC05BB3612}" type="pres">
      <dgm:prSet presAssocID="{EEC9421A-8E70-4093-A6C2-A48521EB344B}" presName="hierChild1" presStyleCnt="0">
        <dgm:presLayoutVars>
          <dgm:chPref val="1"/>
          <dgm:dir/>
          <dgm:animOne val="branch"/>
          <dgm:animLvl val="lvl"/>
          <dgm:resizeHandles/>
        </dgm:presLayoutVars>
      </dgm:prSet>
      <dgm:spPr/>
      <dgm:t>
        <a:bodyPr/>
        <a:lstStyle/>
        <a:p>
          <a:endParaRPr lang="en-US"/>
        </a:p>
      </dgm:t>
    </dgm:pt>
    <dgm:pt modelId="{AC572BB4-22CB-449C-B3C2-3F95F83500FB}" type="pres">
      <dgm:prSet presAssocID="{265C9ADD-1CB1-4588-A0EF-ED8B149280F8}" presName="hierRoot1" presStyleCnt="0"/>
      <dgm:spPr/>
    </dgm:pt>
    <dgm:pt modelId="{BF21E3E9-D498-4B02-A19E-33CEA1E2F1C2}" type="pres">
      <dgm:prSet presAssocID="{265C9ADD-1CB1-4588-A0EF-ED8B149280F8}" presName="composite" presStyleCnt="0"/>
      <dgm:spPr/>
    </dgm:pt>
    <dgm:pt modelId="{3C4F3612-9FB5-4FF2-8C35-B4C04E164545}" type="pres">
      <dgm:prSet presAssocID="{265C9ADD-1CB1-4588-A0EF-ED8B149280F8}" presName="background" presStyleLbl="node0" presStyleIdx="0" presStyleCnt="2"/>
      <dgm:spPr/>
    </dgm:pt>
    <dgm:pt modelId="{8E1D50EF-237A-41DE-9C03-CA66E5ACE71D}" type="pres">
      <dgm:prSet presAssocID="{265C9ADD-1CB1-4588-A0EF-ED8B149280F8}" presName="text" presStyleLbl="fgAcc0" presStyleIdx="0" presStyleCnt="2">
        <dgm:presLayoutVars>
          <dgm:chPref val="3"/>
        </dgm:presLayoutVars>
      </dgm:prSet>
      <dgm:spPr/>
      <dgm:t>
        <a:bodyPr/>
        <a:lstStyle/>
        <a:p>
          <a:endParaRPr lang="en-US"/>
        </a:p>
      </dgm:t>
    </dgm:pt>
    <dgm:pt modelId="{5C76E70C-0ACD-4CBF-BD4E-45AFCF51C996}" type="pres">
      <dgm:prSet presAssocID="{265C9ADD-1CB1-4588-A0EF-ED8B149280F8}" presName="hierChild2" presStyleCnt="0"/>
      <dgm:spPr/>
    </dgm:pt>
    <dgm:pt modelId="{D79729C2-19FC-4D9B-89BB-DBF603EDAEB5}" type="pres">
      <dgm:prSet presAssocID="{4E3EB819-8510-4B85-B4B0-362BA2C7E3FD}" presName="hierRoot1" presStyleCnt="0"/>
      <dgm:spPr/>
    </dgm:pt>
    <dgm:pt modelId="{52C94592-2AE8-470F-A51F-FC7C75258D57}" type="pres">
      <dgm:prSet presAssocID="{4E3EB819-8510-4B85-B4B0-362BA2C7E3FD}" presName="composite" presStyleCnt="0"/>
      <dgm:spPr/>
    </dgm:pt>
    <dgm:pt modelId="{74C50BC8-726B-4191-8BD1-A105A3355379}" type="pres">
      <dgm:prSet presAssocID="{4E3EB819-8510-4B85-B4B0-362BA2C7E3FD}" presName="background" presStyleLbl="node0" presStyleIdx="1" presStyleCnt="2"/>
      <dgm:spPr/>
    </dgm:pt>
    <dgm:pt modelId="{E9D1E964-E5AD-42F7-B01E-0C0FCCAF3537}" type="pres">
      <dgm:prSet presAssocID="{4E3EB819-8510-4B85-B4B0-362BA2C7E3FD}" presName="text" presStyleLbl="fgAcc0" presStyleIdx="1" presStyleCnt="2">
        <dgm:presLayoutVars>
          <dgm:chPref val="3"/>
        </dgm:presLayoutVars>
      </dgm:prSet>
      <dgm:spPr/>
      <dgm:t>
        <a:bodyPr/>
        <a:lstStyle/>
        <a:p>
          <a:endParaRPr lang="en-US"/>
        </a:p>
      </dgm:t>
    </dgm:pt>
    <dgm:pt modelId="{185A0E46-9580-40CF-868F-F43C3DDD675A}" type="pres">
      <dgm:prSet presAssocID="{4E3EB819-8510-4B85-B4B0-362BA2C7E3FD}" presName="hierChild2" presStyleCnt="0"/>
      <dgm:spPr/>
    </dgm:pt>
  </dgm:ptLst>
  <dgm:cxnLst>
    <dgm:cxn modelId="{77E66E2F-16E9-4EE2-9984-9EE3D942CCB2}" type="presOf" srcId="{265C9ADD-1CB1-4588-A0EF-ED8B149280F8}" destId="{8E1D50EF-237A-41DE-9C03-CA66E5ACE71D}" srcOrd="0" destOrd="0" presId="urn:microsoft.com/office/officeart/2005/8/layout/hierarchy1"/>
    <dgm:cxn modelId="{15910DA9-B310-4497-8FF9-954506948E2A}" srcId="{EEC9421A-8E70-4093-A6C2-A48521EB344B}" destId="{265C9ADD-1CB1-4588-A0EF-ED8B149280F8}" srcOrd="0" destOrd="0" parTransId="{AC36FEB2-375D-4910-BF74-209EC0C35695}" sibTransId="{191863FA-ECAC-43D3-A653-8AB99F515610}"/>
    <dgm:cxn modelId="{D7736D02-E6A9-42B9-92FD-983584B43B11}" type="presOf" srcId="{EEC9421A-8E70-4093-A6C2-A48521EB344B}" destId="{0311D9AF-629D-4C86-95A4-20CC05BB3612}" srcOrd="0" destOrd="0" presId="urn:microsoft.com/office/officeart/2005/8/layout/hierarchy1"/>
    <dgm:cxn modelId="{4E428607-2E19-4F1E-9E74-95E23BFA9A5C}" type="presOf" srcId="{4E3EB819-8510-4B85-B4B0-362BA2C7E3FD}" destId="{E9D1E964-E5AD-42F7-B01E-0C0FCCAF3537}" srcOrd="0" destOrd="0" presId="urn:microsoft.com/office/officeart/2005/8/layout/hierarchy1"/>
    <dgm:cxn modelId="{8A52F183-5AC9-407A-A8E9-017F0748F6B3}" srcId="{EEC9421A-8E70-4093-A6C2-A48521EB344B}" destId="{4E3EB819-8510-4B85-B4B0-362BA2C7E3FD}" srcOrd="1" destOrd="0" parTransId="{BFCF9AC9-4A9C-48CA-A103-9FF3F04EB421}" sibTransId="{2850B6B2-5503-4FFB-9911-8D10294D47C9}"/>
    <dgm:cxn modelId="{EC41CD67-9B69-4370-957B-CB064FE575C3}" type="presParOf" srcId="{0311D9AF-629D-4C86-95A4-20CC05BB3612}" destId="{AC572BB4-22CB-449C-B3C2-3F95F83500FB}" srcOrd="0" destOrd="0" presId="urn:microsoft.com/office/officeart/2005/8/layout/hierarchy1"/>
    <dgm:cxn modelId="{2C9308D6-C844-42AA-B84B-69DE67B40746}" type="presParOf" srcId="{AC572BB4-22CB-449C-B3C2-3F95F83500FB}" destId="{BF21E3E9-D498-4B02-A19E-33CEA1E2F1C2}" srcOrd="0" destOrd="0" presId="urn:microsoft.com/office/officeart/2005/8/layout/hierarchy1"/>
    <dgm:cxn modelId="{3F51774E-FFA6-424B-8BA3-CBF09BBF8EF0}" type="presParOf" srcId="{BF21E3E9-D498-4B02-A19E-33CEA1E2F1C2}" destId="{3C4F3612-9FB5-4FF2-8C35-B4C04E164545}" srcOrd="0" destOrd="0" presId="urn:microsoft.com/office/officeart/2005/8/layout/hierarchy1"/>
    <dgm:cxn modelId="{32831360-59FE-48F7-B49A-10CC0A28708B}" type="presParOf" srcId="{BF21E3E9-D498-4B02-A19E-33CEA1E2F1C2}" destId="{8E1D50EF-237A-41DE-9C03-CA66E5ACE71D}" srcOrd="1" destOrd="0" presId="urn:microsoft.com/office/officeart/2005/8/layout/hierarchy1"/>
    <dgm:cxn modelId="{938D6AEF-D8BD-447E-9106-C390A8FA8205}" type="presParOf" srcId="{AC572BB4-22CB-449C-B3C2-3F95F83500FB}" destId="{5C76E70C-0ACD-4CBF-BD4E-45AFCF51C996}" srcOrd="1" destOrd="0" presId="urn:microsoft.com/office/officeart/2005/8/layout/hierarchy1"/>
    <dgm:cxn modelId="{9C922C42-86C6-41CC-9A38-15C787221C4A}" type="presParOf" srcId="{0311D9AF-629D-4C86-95A4-20CC05BB3612}" destId="{D79729C2-19FC-4D9B-89BB-DBF603EDAEB5}" srcOrd="1" destOrd="0" presId="urn:microsoft.com/office/officeart/2005/8/layout/hierarchy1"/>
    <dgm:cxn modelId="{1739A047-030A-4353-9A19-8F1AA6B0E5C9}" type="presParOf" srcId="{D79729C2-19FC-4D9B-89BB-DBF603EDAEB5}" destId="{52C94592-2AE8-470F-A51F-FC7C75258D57}" srcOrd="0" destOrd="0" presId="urn:microsoft.com/office/officeart/2005/8/layout/hierarchy1"/>
    <dgm:cxn modelId="{FE7B4E27-2B12-4F7E-99DF-1360C01BC4B1}" type="presParOf" srcId="{52C94592-2AE8-470F-A51F-FC7C75258D57}" destId="{74C50BC8-726B-4191-8BD1-A105A3355379}" srcOrd="0" destOrd="0" presId="urn:microsoft.com/office/officeart/2005/8/layout/hierarchy1"/>
    <dgm:cxn modelId="{AC088584-F5E7-4A70-BAA8-7E1B3E1DDB27}" type="presParOf" srcId="{52C94592-2AE8-470F-A51F-FC7C75258D57}" destId="{E9D1E964-E5AD-42F7-B01E-0C0FCCAF3537}" srcOrd="1" destOrd="0" presId="urn:microsoft.com/office/officeart/2005/8/layout/hierarchy1"/>
    <dgm:cxn modelId="{B5274960-0551-4E21-9752-3D51EBA1E7D2}" type="presParOf" srcId="{D79729C2-19FC-4D9B-89BB-DBF603EDAEB5}" destId="{185A0E46-9580-40CF-868F-F43C3DDD675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93C7454-B582-448E-A478-F21DEC47AAD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A0C60EAC-83E4-4190-A976-52C5CB5475E3}">
      <dgm:prSet/>
      <dgm:spPr/>
      <dgm:t>
        <a:bodyPr/>
        <a:lstStyle/>
        <a:p>
          <a:r>
            <a:rPr lang="en-US"/>
            <a:t>Undiagnosed autism spectrum disorder is identified as an influential factor that led myself closer to stalking behaviours between the ages of 14 to 16 years of age. </a:t>
          </a:r>
        </a:p>
      </dgm:t>
    </dgm:pt>
    <dgm:pt modelId="{573983D9-FAD1-4A1A-94CA-45D095C11E67}" type="parTrans" cxnId="{CBC06FE0-5EC0-4369-8B77-E01069A1CCAE}">
      <dgm:prSet/>
      <dgm:spPr/>
      <dgm:t>
        <a:bodyPr/>
        <a:lstStyle/>
        <a:p>
          <a:endParaRPr lang="en-US"/>
        </a:p>
      </dgm:t>
    </dgm:pt>
    <dgm:pt modelId="{D2C6448C-72D9-4A29-8EED-9B1C53A8FE3C}" type="sibTrans" cxnId="{CBC06FE0-5EC0-4369-8B77-E01069A1CCAE}">
      <dgm:prSet/>
      <dgm:spPr/>
      <dgm:t>
        <a:bodyPr/>
        <a:lstStyle/>
        <a:p>
          <a:endParaRPr lang="en-US"/>
        </a:p>
      </dgm:t>
    </dgm:pt>
    <dgm:pt modelId="{C5B07B92-5E21-4CC4-B757-41079D8DACFC}">
      <dgm:prSet/>
      <dgm:spPr/>
      <dgm:t>
        <a:bodyPr/>
        <a:lstStyle/>
        <a:p>
          <a:r>
            <a:rPr lang="en-US"/>
            <a:t>A cognitive style with a preference for systematic thinking led to an inability for me to understand the nuances of socio-sexual relationships. </a:t>
          </a:r>
        </a:p>
      </dgm:t>
    </dgm:pt>
    <dgm:pt modelId="{FBC67857-E638-452F-884A-2A328041F60C}" type="parTrans" cxnId="{03DB2973-39FB-4802-AB65-B30853DD7207}">
      <dgm:prSet/>
      <dgm:spPr/>
      <dgm:t>
        <a:bodyPr/>
        <a:lstStyle/>
        <a:p>
          <a:endParaRPr lang="en-US"/>
        </a:p>
      </dgm:t>
    </dgm:pt>
    <dgm:pt modelId="{D2C4DE38-5297-415D-A1E1-8EAABA3EF198}" type="sibTrans" cxnId="{03DB2973-39FB-4802-AB65-B30853DD7207}">
      <dgm:prSet/>
      <dgm:spPr/>
      <dgm:t>
        <a:bodyPr/>
        <a:lstStyle/>
        <a:p>
          <a:endParaRPr lang="en-US"/>
        </a:p>
      </dgm:t>
    </dgm:pt>
    <dgm:pt modelId="{15892B3B-8550-4BEC-B648-A8B0C64A2962}">
      <dgm:prSet/>
      <dgm:spPr/>
      <dgm:t>
        <a:bodyPr/>
        <a:lstStyle/>
        <a:p>
          <a:r>
            <a:rPr lang="en-US"/>
            <a:t>A hypervigilance was developed towards individuals who may have rejected my displays of traits of autism. </a:t>
          </a:r>
        </a:p>
      </dgm:t>
    </dgm:pt>
    <dgm:pt modelId="{14DA9F09-E9E3-4F70-86C9-55038A903669}" type="parTrans" cxnId="{A9498F42-C699-4297-AC8A-423EACBEBEA6}">
      <dgm:prSet/>
      <dgm:spPr/>
      <dgm:t>
        <a:bodyPr/>
        <a:lstStyle/>
        <a:p>
          <a:endParaRPr lang="en-US"/>
        </a:p>
      </dgm:t>
    </dgm:pt>
    <dgm:pt modelId="{EEC3B54E-DE12-4EEB-8B85-7F340A9C0552}" type="sibTrans" cxnId="{A9498F42-C699-4297-AC8A-423EACBEBEA6}">
      <dgm:prSet/>
      <dgm:spPr/>
      <dgm:t>
        <a:bodyPr/>
        <a:lstStyle/>
        <a:p>
          <a:endParaRPr lang="en-US"/>
        </a:p>
      </dgm:t>
    </dgm:pt>
    <dgm:pt modelId="{08D80706-D273-47ED-B0B2-5027F56E0CAB}">
      <dgm:prSet/>
      <dgm:spPr/>
      <dgm:t>
        <a:bodyPr/>
        <a:lstStyle/>
        <a:p>
          <a:r>
            <a:rPr lang="en-US"/>
            <a:t>The warmth of a kind person submerged underlying self-esteem issues (partly because of poor reactions to displays of autistic traits in non-autistic-majority settings), psychological discomforts and social difficulties I experienced. </a:t>
          </a:r>
        </a:p>
      </dgm:t>
    </dgm:pt>
    <dgm:pt modelId="{4AEB94FC-B6A6-422A-A4BE-7F89C4CBA6A6}" type="parTrans" cxnId="{2FD9E027-E451-429B-A293-B8BB22EDD86B}">
      <dgm:prSet/>
      <dgm:spPr/>
      <dgm:t>
        <a:bodyPr/>
        <a:lstStyle/>
        <a:p>
          <a:endParaRPr lang="en-US"/>
        </a:p>
      </dgm:t>
    </dgm:pt>
    <dgm:pt modelId="{B7C71107-9000-488D-9EAB-EC236B5339E1}" type="sibTrans" cxnId="{2FD9E027-E451-429B-A293-B8BB22EDD86B}">
      <dgm:prSet/>
      <dgm:spPr/>
      <dgm:t>
        <a:bodyPr/>
        <a:lstStyle/>
        <a:p>
          <a:endParaRPr lang="en-US"/>
        </a:p>
      </dgm:t>
    </dgm:pt>
    <dgm:pt modelId="{732F5408-17F1-4F58-B040-A46805B33380}">
      <dgm:prSet/>
      <dgm:spPr/>
      <dgm:t>
        <a:bodyPr/>
        <a:lstStyle/>
        <a:p>
          <a:r>
            <a:rPr lang="en-US"/>
            <a:t>Hyperfocus on a person's warmth led to an unhealthy and problematic hyper-fixation and obsession in the relationship with the person. </a:t>
          </a:r>
        </a:p>
      </dgm:t>
    </dgm:pt>
    <dgm:pt modelId="{FE4B0FFD-EB66-4C88-BBBB-ED809395AC81}" type="parTrans" cxnId="{C1F163C8-3602-4057-9623-9DF51A660444}">
      <dgm:prSet/>
      <dgm:spPr/>
      <dgm:t>
        <a:bodyPr/>
        <a:lstStyle/>
        <a:p>
          <a:endParaRPr lang="en-US"/>
        </a:p>
      </dgm:t>
    </dgm:pt>
    <dgm:pt modelId="{6A02FACC-84A7-4EA0-BFAE-D3F28ADDF8BA}" type="sibTrans" cxnId="{C1F163C8-3602-4057-9623-9DF51A660444}">
      <dgm:prSet/>
      <dgm:spPr/>
      <dgm:t>
        <a:bodyPr/>
        <a:lstStyle/>
        <a:p>
          <a:endParaRPr lang="en-US"/>
        </a:p>
      </dgm:t>
    </dgm:pt>
    <dgm:pt modelId="{2EFFBAB1-63DE-4443-9EDD-458CC5F5F028}">
      <dgm:prSet/>
      <dgm:spPr/>
      <dgm:t>
        <a:bodyPr/>
        <a:lstStyle/>
        <a:p>
          <a:r>
            <a:rPr lang="en-US"/>
            <a:t>Social and interpersonal deficits relating to autism traits led to the eventual end of the relationship and experiences of rejection. </a:t>
          </a:r>
        </a:p>
      </dgm:t>
    </dgm:pt>
    <dgm:pt modelId="{AB3335F5-A6C8-47F5-8D4D-4AD19E91B919}" type="parTrans" cxnId="{0569867B-7272-4AAA-A69B-B18A361209F3}">
      <dgm:prSet/>
      <dgm:spPr/>
      <dgm:t>
        <a:bodyPr/>
        <a:lstStyle/>
        <a:p>
          <a:endParaRPr lang="en-US"/>
        </a:p>
      </dgm:t>
    </dgm:pt>
    <dgm:pt modelId="{D1822D0F-48B0-470F-8C96-B71F5F5361E5}" type="sibTrans" cxnId="{0569867B-7272-4AAA-A69B-B18A361209F3}">
      <dgm:prSet/>
      <dgm:spPr/>
      <dgm:t>
        <a:bodyPr/>
        <a:lstStyle/>
        <a:p>
          <a:endParaRPr lang="en-US"/>
        </a:p>
      </dgm:t>
    </dgm:pt>
    <dgm:pt modelId="{71A0DB6E-9BAF-442C-AFCE-4FC1C26BE2E6}">
      <dgm:prSet/>
      <dgm:spPr/>
      <dgm:t>
        <a:bodyPr/>
        <a:lstStyle/>
        <a:p>
          <a:r>
            <a:rPr lang="en-US"/>
            <a:t>This rejection exacerbated secondary symptoms of depression and developed into a cyclical pattern of attempting to regain and maintain the routines established in the now-ended relationship. </a:t>
          </a:r>
        </a:p>
      </dgm:t>
    </dgm:pt>
    <dgm:pt modelId="{109494FC-2D11-46BF-B970-7E2290A34E45}" type="parTrans" cxnId="{3768726B-D020-4871-AA59-40428659D28E}">
      <dgm:prSet/>
      <dgm:spPr/>
      <dgm:t>
        <a:bodyPr/>
        <a:lstStyle/>
        <a:p>
          <a:endParaRPr lang="en-US"/>
        </a:p>
      </dgm:t>
    </dgm:pt>
    <dgm:pt modelId="{C6241F19-CFF2-4A17-8075-FE5A3A8E2E26}" type="sibTrans" cxnId="{3768726B-D020-4871-AA59-40428659D28E}">
      <dgm:prSet/>
      <dgm:spPr/>
      <dgm:t>
        <a:bodyPr/>
        <a:lstStyle/>
        <a:p>
          <a:endParaRPr lang="en-US"/>
        </a:p>
      </dgm:t>
    </dgm:pt>
    <dgm:pt modelId="{4E2A077F-292C-4282-933A-7545D410F5EF}">
      <dgm:prSet/>
      <dgm:spPr/>
      <dgm:t>
        <a:bodyPr/>
        <a:lstStyle/>
        <a:p>
          <a:r>
            <a:rPr lang="en-US"/>
            <a:t>Drivers to reconcile the outcome of the failed relationship were strong and active but unachievable, thus leading to further depressive symptoms and stalking behaviours. </a:t>
          </a:r>
        </a:p>
      </dgm:t>
    </dgm:pt>
    <dgm:pt modelId="{C6283D55-830C-46EB-89E8-1FF62E3B4735}" type="parTrans" cxnId="{F5D519B3-26C8-412E-944C-B06C12089996}">
      <dgm:prSet/>
      <dgm:spPr/>
      <dgm:t>
        <a:bodyPr/>
        <a:lstStyle/>
        <a:p>
          <a:endParaRPr lang="en-US"/>
        </a:p>
      </dgm:t>
    </dgm:pt>
    <dgm:pt modelId="{2B590DBE-AC9B-4B72-AB53-6CC72D84EF24}" type="sibTrans" cxnId="{F5D519B3-26C8-412E-944C-B06C12089996}">
      <dgm:prSet/>
      <dgm:spPr/>
      <dgm:t>
        <a:bodyPr/>
        <a:lstStyle/>
        <a:p>
          <a:endParaRPr lang="en-US"/>
        </a:p>
      </dgm:t>
    </dgm:pt>
    <dgm:pt modelId="{DC0D7FBC-46A5-4F55-BDB7-9386224C7143}" type="pres">
      <dgm:prSet presAssocID="{F93C7454-B582-448E-A478-F21DEC47AAD0}" presName="diagram" presStyleCnt="0">
        <dgm:presLayoutVars>
          <dgm:dir/>
          <dgm:resizeHandles val="exact"/>
        </dgm:presLayoutVars>
      </dgm:prSet>
      <dgm:spPr/>
      <dgm:t>
        <a:bodyPr/>
        <a:lstStyle/>
        <a:p>
          <a:endParaRPr lang="en-US"/>
        </a:p>
      </dgm:t>
    </dgm:pt>
    <dgm:pt modelId="{58D47766-676C-4BD2-BD6B-084608896419}" type="pres">
      <dgm:prSet presAssocID="{A0C60EAC-83E4-4190-A976-52C5CB5475E3}" presName="node" presStyleLbl="node1" presStyleIdx="0" presStyleCnt="8">
        <dgm:presLayoutVars>
          <dgm:bulletEnabled val="1"/>
        </dgm:presLayoutVars>
      </dgm:prSet>
      <dgm:spPr/>
      <dgm:t>
        <a:bodyPr/>
        <a:lstStyle/>
        <a:p>
          <a:endParaRPr lang="en-US"/>
        </a:p>
      </dgm:t>
    </dgm:pt>
    <dgm:pt modelId="{2C7EC1ED-2B84-4A02-8F7B-62983BD47F3F}" type="pres">
      <dgm:prSet presAssocID="{D2C6448C-72D9-4A29-8EED-9B1C53A8FE3C}" presName="sibTrans" presStyleCnt="0"/>
      <dgm:spPr/>
    </dgm:pt>
    <dgm:pt modelId="{77C8FF4C-65E4-4CE4-8F27-30C05D9BB7E3}" type="pres">
      <dgm:prSet presAssocID="{C5B07B92-5E21-4CC4-B757-41079D8DACFC}" presName="node" presStyleLbl="node1" presStyleIdx="1" presStyleCnt="8">
        <dgm:presLayoutVars>
          <dgm:bulletEnabled val="1"/>
        </dgm:presLayoutVars>
      </dgm:prSet>
      <dgm:spPr/>
      <dgm:t>
        <a:bodyPr/>
        <a:lstStyle/>
        <a:p>
          <a:endParaRPr lang="en-US"/>
        </a:p>
      </dgm:t>
    </dgm:pt>
    <dgm:pt modelId="{CBE466E2-2819-4A28-A34C-719FAACE16C0}" type="pres">
      <dgm:prSet presAssocID="{D2C4DE38-5297-415D-A1E1-8EAABA3EF198}" presName="sibTrans" presStyleCnt="0"/>
      <dgm:spPr/>
    </dgm:pt>
    <dgm:pt modelId="{A4309A80-DC92-48CA-8C23-5F43E9F036AD}" type="pres">
      <dgm:prSet presAssocID="{15892B3B-8550-4BEC-B648-A8B0C64A2962}" presName="node" presStyleLbl="node1" presStyleIdx="2" presStyleCnt="8">
        <dgm:presLayoutVars>
          <dgm:bulletEnabled val="1"/>
        </dgm:presLayoutVars>
      </dgm:prSet>
      <dgm:spPr/>
      <dgm:t>
        <a:bodyPr/>
        <a:lstStyle/>
        <a:p>
          <a:endParaRPr lang="en-US"/>
        </a:p>
      </dgm:t>
    </dgm:pt>
    <dgm:pt modelId="{D099B4C5-39C1-46E5-84D8-556EB04FDA9F}" type="pres">
      <dgm:prSet presAssocID="{EEC3B54E-DE12-4EEB-8B85-7F340A9C0552}" presName="sibTrans" presStyleCnt="0"/>
      <dgm:spPr/>
    </dgm:pt>
    <dgm:pt modelId="{65467B40-BA70-45AD-965F-3A87FA1E1750}" type="pres">
      <dgm:prSet presAssocID="{08D80706-D273-47ED-B0B2-5027F56E0CAB}" presName="node" presStyleLbl="node1" presStyleIdx="3" presStyleCnt="8">
        <dgm:presLayoutVars>
          <dgm:bulletEnabled val="1"/>
        </dgm:presLayoutVars>
      </dgm:prSet>
      <dgm:spPr/>
      <dgm:t>
        <a:bodyPr/>
        <a:lstStyle/>
        <a:p>
          <a:endParaRPr lang="en-US"/>
        </a:p>
      </dgm:t>
    </dgm:pt>
    <dgm:pt modelId="{9F2DCD20-2760-47D8-9D6D-85BEB260422F}" type="pres">
      <dgm:prSet presAssocID="{B7C71107-9000-488D-9EAB-EC236B5339E1}" presName="sibTrans" presStyleCnt="0"/>
      <dgm:spPr/>
    </dgm:pt>
    <dgm:pt modelId="{1310B4CC-6D01-4883-ADCE-28E1CF6056D0}" type="pres">
      <dgm:prSet presAssocID="{732F5408-17F1-4F58-B040-A46805B33380}" presName="node" presStyleLbl="node1" presStyleIdx="4" presStyleCnt="8">
        <dgm:presLayoutVars>
          <dgm:bulletEnabled val="1"/>
        </dgm:presLayoutVars>
      </dgm:prSet>
      <dgm:spPr/>
      <dgm:t>
        <a:bodyPr/>
        <a:lstStyle/>
        <a:p>
          <a:endParaRPr lang="en-US"/>
        </a:p>
      </dgm:t>
    </dgm:pt>
    <dgm:pt modelId="{D42A2BCC-FFAC-4C09-99E1-249F5CF37639}" type="pres">
      <dgm:prSet presAssocID="{6A02FACC-84A7-4EA0-BFAE-D3F28ADDF8BA}" presName="sibTrans" presStyleCnt="0"/>
      <dgm:spPr/>
    </dgm:pt>
    <dgm:pt modelId="{8F8853E8-0368-4B2B-97AA-8428524819D3}" type="pres">
      <dgm:prSet presAssocID="{2EFFBAB1-63DE-4443-9EDD-458CC5F5F028}" presName="node" presStyleLbl="node1" presStyleIdx="5" presStyleCnt="8">
        <dgm:presLayoutVars>
          <dgm:bulletEnabled val="1"/>
        </dgm:presLayoutVars>
      </dgm:prSet>
      <dgm:spPr/>
      <dgm:t>
        <a:bodyPr/>
        <a:lstStyle/>
        <a:p>
          <a:endParaRPr lang="en-US"/>
        </a:p>
      </dgm:t>
    </dgm:pt>
    <dgm:pt modelId="{2006238B-0B32-4D45-B11A-A9C18FF280C7}" type="pres">
      <dgm:prSet presAssocID="{D1822D0F-48B0-470F-8C96-B71F5F5361E5}" presName="sibTrans" presStyleCnt="0"/>
      <dgm:spPr/>
    </dgm:pt>
    <dgm:pt modelId="{980608CB-A7D7-439B-92B9-4A7D92842B43}" type="pres">
      <dgm:prSet presAssocID="{71A0DB6E-9BAF-442C-AFCE-4FC1C26BE2E6}" presName="node" presStyleLbl="node1" presStyleIdx="6" presStyleCnt="8">
        <dgm:presLayoutVars>
          <dgm:bulletEnabled val="1"/>
        </dgm:presLayoutVars>
      </dgm:prSet>
      <dgm:spPr/>
      <dgm:t>
        <a:bodyPr/>
        <a:lstStyle/>
        <a:p>
          <a:endParaRPr lang="en-US"/>
        </a:p>
      </dgm:t>
    </dgm:pt>
    <dgm:pt modelId="{1FA5F600-79E5-4C6D-A0BD-0EEA5AA35CD8}" type="pres">
      <dgm:prSet presAssocID="{C6241F19-CFF2-4A17-8075-FE5A3A8E2E26}" presName="sibTrans" presStyleCnt="0"/>
      <dgm:spPr/>
    </dgm:pt>
    <dgm:pt modelId="{3ED6E6E1-3C4C-4942-B202-7BA5DB60EBCA}" type="pres">
      <dgm:prSet presAssocID="{4E2A077F-292C-4282-933A-7545D410F5EF}" presName="node" presStyleLbl="node1" presStyleIdx="7" presStyleCnt="8">
        <dgm:presLayoutVars>
          <dgm:bulletEnabled val="1"/>
        </dgm:presLayoutVars>
      </dgm:prSet>
      <dgm:spPr/>
      <dgm:t>
        <a:bodyPr/>
        <a:lstStyle/>
        <a:p>
          <a:endParaRPr lang="en-US"/>
        </a:p>
      </dgm:t>
    </dgm:pt>
  </dgm:ptLst>
  <dgm:cxnLst>
    <dgm:cxn modelId="{37E78EE8-D402-4ADC-8BAB-2188287406E1}" type="presOf" srcId="{71A0DB6E-9BAF-442C-AFCE-4FC1C26BE2E6}" destId="{980608CB-A7D7-439B-92B9-4A7D92842B43}" srcOrd="0" destOrd="0" presId="urn:microsoft.com/office/officeart/2005/8/layout/default"/>
    <dgm:cxn modelId="{CBC06FE0-5EC0-4369-8B77-E01069A1CCAE}" srcId="{F93C7454-B582-448E-A478-F21DEC47AAD0}" destId="{A0C60EAC-83E4-4190-A976-52C5CB5475E3}" srcOrd="0" destOrd="0" parTransId="{573983D9-FAD1-4A1A-94CA-45D095C11E67}" sibTransId="{D2C6448C-72D9-4A29-8EED-9B1C53A8FE3C}"/>
    <dgm:cxn modelId="{A9498F42-C699-4297-AC8A-423EACBEBEA6}" srcId="{F93C7454-B582-448E-A478-F21DEC47AAD0}" destId="{15892B3B-8550-4BEC-B648-A8B0C64A2962}" srcOrd="2" destOrd="0" parTransId="{14DA9F09-E9E3-4F70-86C9-55038A903669}" sibTransId="{EEC3B54E-DE12-4EEB-8B85-7F340A9C0552}"/>
    <dgm:cxn modelId="{F5D519B3-26C8-412E-944C-B06C12089996}" srcId="{F93C7454-B582-448E-A478-F21DEC47AAD0}" destId="{4E2A077F-292C-4282-933A-7545D410F5EF}" srcOrd="7" destOrd="0" parTransId="{C6283D55-830C-46EB-89E8-1FF62E3B4735}" sibTransId="{2B590DBE-AC9B-4B72-AB53-6CC72D84EF24}"/>
    <dgm:cxn modelId="{DC3428E0-F125-494E-BFCC-6D342D49E6CD}" type="presOf" srcId="{732F5408-17F1-4F58-B040-A46805B33380}" destId="{1310B4CC-6D01-4883-ADCE-28E1CF6056D0}" srcOrd="0" destOrd="0" presId="urn:microsoft.com/office/officeart/2005/8/layout/default"/>
    <dgm:cxn modelId="{764E6219-A0F0-4E5C-9D13-D377F96B51EA}" type="presOf" srcId="{A0C60EAC-83E4-4190-A976-52C5CB5475E3}" destId="{58D47766-676C-4BD2-BD6B-084608896419}" srcOrd="0" destOrd="0" presId="urn:microsoft.com/office/officeart/2005/8/layout/default"/>
    <dgm:cxn modelId="{265CEAF8-0822-4918-AD62-60A0FB06C18F}" type="presOf" srcId="{F93C7454-B582-448E-A478-F21DEC47AAD0}" destId="{DC0D7FBC-46A5-4F55-BDB7-9386224C7143}" srcOrd="0" destOrd="0" presId="urn:microsoft.com/office/officeart/2005/8/layout/default"/>
    <dgm:cxn modelId="{184B88B4-1E24-40A7-93E0-97D1D37E401B}" type="presOf" srcId="{4E2A077F-292C-4282-933A-7545D410F5EF}" destId="{3ED6E6E1-3C4C-4942-B202-7BA5DB60EBCA}" srcOrd="0" destOrd="0" presId="urn:microsoft.com/office/officeart/2005/8/layout/default"/>
    <dgm:cxn modelId="{BAA0E7FC-C9FD-467D-AC9E-1409AF00530E}" type="presOf" srcId="{2EFFBAB1-63DE-4443-9EDD-458CC5F5F028}" destId="{8F8853E8-0368-4B2B-97AA-8428524819D3}" srcOrd="0" destOrd="0" presId="urn:microsoft.com/office/officeart/2005/8/layout/default"/>
    <dgm:cxn modelId="{0569867B-7272-4AAA-A69B-B18A361209F3}" srcId="{F93C7454-B582-448E-A478-F21DEC47AAD0}" destId="{2EFFBAB1-63DE-4443-9EDD-458CC5F5F028}" srcOrd="5" destOrd="0" parTransId="{AB3335F5-A6C8-47F5-8D4D-4AD19E91B919}" sibTransId="{D1822D0F-48B0-470F-8C96-B71F5F5361E5}"/>
    <dgm:cxn modelId="{197AB082-EE47-41B5-BB4B-F2B335B11FA7}" type="presOf" srcId="{08D80706-D273-47ED-B0B2-5027F56E0CAB}" destId="{65467B40-BA70-45AD-965F-3A87FA1E1750}" srcOrd="0" destOrd="0" presId="urn:microsoft.com/office/officeart/2005/8/layout/default"/>
    <dgm:cxn modelId="{E01A04D6-DDB3-4701-BF1B-8719E1F1C7E3}" type="presOf" srcId="{15892B3B-8550-4BEC-B648-A8B0C64A2962}" destId="{A4309A80-DC92-48CA-8C23-5F43E9F036AD}" srcOrd="0" destOrd="0" presId="urn:microsoft.com/office/officeart/2005/8/layout/default"/>
    <dgm:cxn modelId="{C1F163C8-3602-4057-9623-9DF51A660444}" srcId="{F93C7454-B582-448E-A478-F21DEC47AAD0}" destId="{732F5408-17F1-4F58-B040-A46805B33380}" srcOrd="4" destOrd="0" parTransId="{FE4B0FFD-EB66-4C88-BBBB-ED809395AC81}" sibTransId="{6A02FACC-84A7-4EA0-BFAE-D3F28ADDF8BA}"/>
    <dgm:cxn modelId="{03DB2973-39FB-4802-AB65-B30853DD7207}" srcId="{F93C7454-B582-448E-A478-F21DEC47AAD0}" destId="{C5B07B92-5E21-4CC4-B757-41079D8DACFC}" srcOrd="1" destOrd="0" parTransId="{FBC67857-E638-452F-884A-2A328041F60C}" sibTransId="{D2C4DE38-5297-415D-A1E1-8EAABA3EF198}"/>
    <dgm:cxn modelId="{3768726B-D020-4871-AA59-40428659D28E}" srcId="{F93C7454-B582-448E-A478-F21DEC47AAD0}" destId="{71A0DB6E-9BAF-442C-AFCE-4FC1C26BE2E6}" srcOrd="6" destOrd="0" parTransId="{109494FC-2D11-46BF-B970-7E2290A34E45}" sibTransId="{C6241F19-CFF2-4A17-8075-FE5A3A8E2E26}"/>
    <dgm:cxn modelId="{89F2656B-8FC0-4284-8A03-0DEA3EACAA81}" type="presOf" srcId="{C5B07B92-5E21-4CC4-B757-41079D8DACFC}" destId="{77C8FF4C-65E4-4CE4-8F27-30C05D9BB7E3}" srcOrd="0" destOrd="0" presId="urn:microsoft.com/office/officeart/2005/8/layout/default"/>
    <dgm:cxn modelId="{2FD9E027-E451-429B-A293-B8BB22EDD86B}" srcId="{F93C7454-B582-448E-A478-F21DEC47AAD0}" destId="{08D80706-D273-47ED-B0B2-5027F56E0CAB}" srcOrd="3" destOrd="0" parTransId="{4AEB94FC-B6A6-422A-A4BE-7F89C4CBA6A6}" sibTransId="{B7C71107-9000-488D-9EAB-EC236B5339E1}"/>
    <dgm:cxn modelId="{024943C5-F2AC-42DA-90C2-4E9799F680A8}" type="presParOf" srcId="{DC0D7FBC-46A5-4F55-BDB7-9386224C7143}" destId="{58D47766-676C-4BD2-BD6B-084608896419}" srcOrd="0" destOrd="0" presId="urn:microsoft.com/office/officeart/2005/8/layout/default"/>
    <dgm:cxn modelId="{8ECD2E50-49D5-4288-AEBB-FA424A4A19C2}" type="presParOf" srcId="{DC0D7FBC-46A5-4F55-BDB7-9386224C7143}" destId="{2C7EC1ED-2B84-4A02-8F7B-62983BD47F3F}" srcOrd="1" destOrd="0" presId="urn:microsoft.com/office/officeart/2005/8/layout/default"/>
    <dgm:cxn modelId="{3BF041E9-7FB6-4C36-A9B3-67C7C378C47C}" type="presParOf" srcId="{DC0D7FBC-46A5-4F55-BDB7-9386224C7143}" destId="{77C8FF4C-65E4-4CE4-8F27-30C05D9BB7E3}" srcOrd="2" destOrd="0" presId="urn:microsoft.com/office/officeart/2005/8/layout/default"/>
    <dgm:cxn modelId="{075EAC91-C2DE-417C-959A-57F26A7CA7BD}" type="presParOf" srcId="{DC0D7FBC-46A5-4F55-BDB7-9386224C7143}" destId="{CBE466E2-2819-4A28-A34C-719FAACE16C0}" srcOrd="3" destOrd="0" presId="urn:microsoft.com/office/officeart/2005/8/layout/default"/>
    <dgm:cxn modelId="{DD882327-4529-4239-8793-9B878EACFBEF}" type="presParOf" srcId="{DC0D7FBC-46A5-4F55-BDB7-9386224C7143}" destId="{A4309A80-DC92-48CA-8C23-5F43E9F036AD}" srcOrd="4" destOrd="0" presId="urn:microsoft.com/office/officeart/2005/8/layout/default"/>
    <dgm:cxn modelId="{332748A0-0E54-4604-A3C8-7B2B372F2569}" type="presParOf" srcId="{DC0D7FBC-46A5-4F55-BDB7-9386224C7143}" destId="{D099B4C5-39C1-46E5-84D8-556EB04FDA9F}" srcOrd="5" destOrd="0" presId="urn:microsoft.com/office/officeart/2005/8/layout/default"/>
    <dgm:cxn modelId="{7D21F648-7E9C-41A7-B28E-44CFFB983371}" type="presParOf" srcId="{DC0D7FBC-46A5-4F55-BDB7-9386224C7143}" destId="{65467B40-BA70-45AD-965F-3A87FA1E1750}" srcOrd="6" destOrd="0" presId="urn:microsoft.com/office/officeart/2005/8/layout/default"/>
    <dgm:cxn modelId="{A4AD8C1A-7555-47C7-B3B2-74392374050F}" type="presParOf" srcId="{DC0D7FBC-46A5-4F55-BDB7-9386224C7143}" destId="{9F2DCD20-2760-47D8-9D6D-85BEB260422F}" srcOrd="7" destOrd="0" presId="urn:microsoft.com/office/officeart/2005/8/layout/default"/>
    <dgm:cxn modelId="{C5FD484A-2ABD-4142-BA66-06A7C6899B23}" type="presParOf" srcId="{DC0D7FBC-46A5-4F55-BDB7-9386224C7143}" destId="{1310B4CC-6D01-4883-ADCE-28E1CF6056D0}" srcOrd="8" destOrd="0" presId="urn:microsoft.com/office/officeart/2005/8/layout/default"/>
    <dgm:cxn modelId="{A193DCD2-CFD1-4F81-AAA7-21B211AB954F}" type="presParOf" srcId="{DC0D7FBC-46A5-4F55-BDB7-9386224C7143}" destId="{D42A2BCC-FFAC-4C09-99E1-249F5CF37639}" srcOrd="9" destOrd="0" presId="urn:microsoft.com/office/officeart/2005/8/layout/default"/>
    <dgm:cxn modelId="{BD1F4B09-56AF-4E93-89D1-617D52890D1B}" type="presParOf" srcId="{DC0D7FBC-46A5-4F55-BDB7-9386224C7143}" destId="{8F8853E8-0368-4B2B-97AA-8428524819D3}" srcOrd="10" destOrd="0" presId="urn:microsoft.com/office/officeart/2005/8/layout/default"/>
    <dgm:cxn modelId="{60308813-827A-4C94-BE19-C59D55EDAF78}" type="presParOf" srcId="{DC0D7FBC-46A5-4F55-BDB7-9386224C7143}" destId="{2006238B-0B32-4D45-B11A-A9C18FF280C7}" srcOrd="11" destOrd="0" presId="urn:microsoft.com/office/officeart/2005/8/layout/default"/>
    <dgm:cxn modelId="{1447AB93-4A1C-4BDE-B13A-59FEE697B197}" type="presParOf" srcId="{DC0D7FBC-46A5-4F55-BDB7-9386224C7143}" destId="{980608CB-A7D7-439B-92B9-4A7D92842B43}" srcOrd="12" destOrd="0" presId="urn:microsoft.com/office/officeart/2005/8/layout/default"/>
    <dgm:cxn modelId="{0E1227A1-AE41-43AD-AD60-282337FD2BF0}" type="presParOf" srcId="{DC0D7FBC-46A5-4F55-BDB7-9386224C7143}" destId="{1FA5F600-79E5-4C6D-A0BD-0EEA5AA35CD8}" srcOrd="13" destOrd="0" presId="urn:microsoft.com/office/officeart/2005/8/layout/default"/>
    <dgm:cxn modelId="{E1F99503-75CE-4545-8090-CF98445994CF}" type="presParOf" srcId="{DC0D7FBC-46A5-4F55-BDB7-9386224C7143}" destId="{3ED6E6E1-3C4C-4942-B202-7BA5DB60EBCA}"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5745C0C-BED2-4FDF-8DF5-D28D02E3A7DA}"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0B9B6C2F-FB2B-409B-A1C1-BAC35377BA2D}">
      <dgm:prSet/>
      <dgm:spPr/>
      <dgm:t>
        <a:bodyPr/>
        <a:lstStyle/>
        <a:p>
          <a:r>
            <a:rPr lang="en-US"/>
            <a:t>Stalking behaviours led to intervention from surrounding adults and resulted in therapeutic support. </a:t>
          </a:r>
        </a:p>
      </dgm:t>
    </dgm:pt>
    <dgm:pt modelId="{CEBA3794-5CD3-4D3A-8E88-386FB4210016}" type="parTrans" cxnId="{413BE311-2DD4-40B4-9D46-A2EFD16C0EFA}">
      <dgm:prSet/>
      <dgm:spPr/>
      <dgm:t>
        <a:bodyPr/>
        <a:lstStyle/>
        <a:p>
          <a:endParaRPr lang="en-US"/>
        </a:p>
      </dgm:t>
    </dgm:pt>
    <dgm:pt modelId="{E899C53E-9266-42CD-9155-D65E3CE0E801}" type="sibTrans" cxnId="{413BE311-2DD4-40B4-9D46-A2EFD16C0EFA}">
      <dgm:prSet/>
      <dgm:spPr/>
      <dgm:t>
        <a:bodyPr/>
        <a:lstStyle/>
        <a:p>
          <a:endParaRPr lang="en-US"/>
        </a:p>
      </dgm:t>
    </dgm:pt>
    <dgm:pt modelId="{A2DC71C0-47C6-4AF7-BD62-4B5DAD4EDB84}">
      <dgm:prSet/>
      <dgm:spPr/>
      <dgm:t>
        <a:bodyPr/>
        <a:lstStyle/>
        <a:p>
          <a:r>
            <a:rPr lang="en-US"/>
            <a:t>Support eventually led to a diagnosis of autism spectrum disorder and Asperger's syndrome. </a:t>
          </a:r>
        </a:p>
      </dgm:t>
    </dgm:pt>
    <dgm:pt modelId="{B846B520-0008-414F-8088-F2E0BBAD44C7}" type="parTrans" cxnId="{1760C2B8-37B1-46FC-AE62-893300267574}">
      <dgm:prSet/>
      <dgm:spPr/>
      <dgm:t>
        <a:bodyPr/>
        <a:lstStyle/>
        <a:p>
          <a:endParaRPr lang="en-US"/>
        </a:p>
      </dgm:t>
    </dgm:pt>
    <dgm:pt modelId="{4D702532-5142-4E28-828D-1CEBE4B87CC0}" type="sibTrans" cxnId="{1760C2B8-37B1-46FC-AE62-893300267574}">
      <dgm:prSet/>
      <dgm:spPr/>
      <dgm:t>
        <a:bodyPr/>
        <a:lstStyle/>
        <a:p>
          <a:endParaRPr lang="en-US"/>
        </a:p>
      </dgm:t>
    </dgm:pt>
    <dgm:pt modelId="{88716625-C6E2-4B01-AAE6-FC9FFB302DA3}">
      <dgm:prSet/>
      <dgm:spPr/>
      <dgm:t>
        <a:bodyPr/>
        <a:lstStyle/>
        <a:p>
          <a:r>
            <a:rPr lang="en-US"/>
            <a:t>Holistic autism-informed treatment allowed me to develop cognitive empathy for other individuals. </a:t>
          </a:r>
        </a:p>
      </dgm:t>
    </dgm:pt>
    <dgm:pt modelId="{2C3D5B4E-2FF0-44A9-98C6-BEE04D4738F8}" type="parTrans" cxnId="{2F4BC0FF-D3D1-481F-9220-81030E41B1E9}">
      <dgm:prSet/>
      <dgm:spPr/>
      <dgm:t>
        <a:bodyPr/>
        <a:lstStyle/>
        <a:p>
          <a:endParaRPr lang="en-US"/>
        </a:p>
      </dgm:t>
    </dgm:pt>
    <dgm:pt modelId="{360E731C-AFCD-4251-A5DA-98A24FEA485B}" type="sibTrans" cxnId="{2F4BC0FF-D3D1-481F-9220-81030E41B1E9}">
      <dgm:prSet/>
      <dgm:spPr/>
      <dgm:t>
        <a:bodyPr/>
        <a:lstStyle/>
        <a:p>
          <a:endParaRPr lang="en-US"/>
        </a:p>
      </dgm:t>
    </dgm:pt>
    <dgm:pt modelId="{ABE60F2D-411A-4A82-8706-84E1C0A3AAE5}">
      <dgm:prSet/>
      <dgm:spPr/>
      <dgm:t>
        <a:bodyPr/>
        <a:lstStyle/>
        <a:p>
          <a:r>
            <a:rPr lang="en-US"/>
            <a:t>Cognitive behavioural therapy allowed for support with how to think about and manage socio-sexual relationships. </a:t>
          </a:r>
        </a:p>
      </dgm:t>
    </dgm:pt>
    <dgm:pt modelId="{F2E093D7-5FAD-414C-A125-50F6F5DC0642}" type="parTrans" cxnId="{B5CF6BBC-CC53-4D67-82C5-CE3392B544C9}">
      <dgm:prSet/>
      <dgm:spPr/>
      <dgm:t>
        <a:bodyPr/>
        <a:lstStyle/>
        <a:p>
          <a:endParaRPr lang="en-US"/>
        </a:p>
      </dgm:t>
    </dgm:pt>
    <dgm:pt modelId="{CAD9905C-DE4C-43A1-A953-744765333CF1}" type="sibTrans" cxnId="{B5CF6BBC-CC53-4D67-82C5-CE3392B544C9}">
      <dgm:prSet/>
      <dgm:spPr/>
      <dgm:t>
        <a:bodyPr/>
        <a:lstStyle/>
        <a:p>
          <a:endParaRPr lang="en-US"/>
        </a:p>
      </dgm:t>
    </dgm:pt>
    <dgm:pt modelId="{932E1FB9-0FEE-44AA-BE02-3FF42C99D2CB}">
      <dgm:prSet/>
      <dgm:spPr/>
      <dgm:t>
        <a:bodyPr/>
        <a:lstStyle/>
        <a:p>
          <a:r>
            <a:rPr lang="en-US"/>
            <a:t>Confidence was developed through understanding how autism can affect the way I perceived and experienced the world and social relationships. </a:t>
          </a:r>
        </a:p>
      </dgm:t>
    </dgm:pt>
    <dgm:pt modelId="{6C8CA496-AD25-4BD5-99CC-6D5BA92C6785}" type="parTrans" cxnId="{5BA4DD23-55F7-4D8F-B44B-F47501EA3B79}">
      <dgm:prSet/>
      <dgm:spPr/>
      <dgm:t>
        <a:bodyPr/>
        <a:lstStyle/>
        <a:p>
          <a:endParaRPr lang="en-US"/>
        </a:p>
      </dgm:t>
    </dgm:pt>
    <dgm:pt modelId="{2D7C6C38-E33D-46C4-BAE3-DAC31A471D8D}" type="sibTrans" cxnId="{5BA4DD23-55F7-4D8F-B44B-F47501EA3B79}">
      <dgm:prSet/>
      <dgm:spPr/>
      <dgm:t>
        <a:bodyPr/>
        <a:lstStyle/>
        <a:p>
          <a:endParaRPr lang="en-US"/>
        </a:p>
      </dgm:t>
    </dgm:pt>
    <dgm:pt modelId="{7566DA12-05B7-4F04-8AB1-C45444FB6CF0}">
      <dgm:prSet/>
      <dgm:spPr/>
      <dgm:t>
        <a:bodyPr/>
        <a:lstStyle/>
        <a:p>
          <a:r>
            <a:rPr lang="en-US"/>
            <a:t>Social skills were developed, and education on socio-sexual relationships and autism allowed for therapeutic conversations on how to manage future relationships. </a:t>
          </a:r>
        </a:p>
      </dgm:t>
    </dgm:pt>
    <dgm:pt modelId="{F619D2D6-F747-4BA6-BFEB-F3D22C30CD11}" type="parTrans" cxnId="{E1AEA9AD-B7F5-4440-9EEC-C8DFF0E5E333}">
      <dgm:prSet/>
      <dgm:spPr/>
      <dgm:t>
        <a:bodyPr/>
        <a:lstStyle/>
        <a:p>
          <a:endParaRPr lang="en-US"/>
        </a:p>
      </dgm:t>
    </dgm:pt>
    <dgm:pt modelId="{34ACAEC3-D560-4581-998E-DD0A5B4E6580}" type="sibTrans" cxnId="{E1AEA9AD-B7F5-4440-9EEC-C8DFF0E5E333}">
      <dgm:prSet/>
      <dgm:spPr/>
      <dgm:t>
        <a:bodyPr/>
        <a:lstStyle/>
        <a:p>
          <a:endParaRPr lang="en-US"/>
        </a:p>
      </dgm:t>
    </dgm:pt>
    <dgm:pt modelId="{63252921-97A3-4442-B5C3-6AADC34B65C4}">
      <dgm:prSet/>
      <dgm:spPr/>
      <dgm:t>
        <a:bodyPr/>
        <a:lstStyle/>
        <a:p>
          <a:r>
            <a:rPr lang="en-US"/>
            <a:t>Support has been ongoing throughout my life course to maintain and enjoy positive relationships and manage boundaries. Gratefully, this has been a successful approach for me.</a:t>
          </a:r>
        </a:p>
      </dgm:t>
    </dgm:pt>
    <dgm:pt modelId="{811D34FF-7F30-4A7D-A025-C0A43FAB3932}" type="parTrans" cxnId="{977C915B-AC1C-454B-925E-A4C5B03B7389}">
      <dgm:prSet/>
      <dgm:spPr/>
      <dgm:t>
        <a:bodyPr/>
        <a:lstStyle/>
        <a:p>
          <a:endParaRPr lang="en-US"/>
        </a:p>
      </dgm:t>
    </dgm:pt>
    <dgm:pt modelId="{00D513CF-8BEA-40A1-B956-E8942AE81B0B}" type="sibTrans" cxnId="{977C915B-AC1C-454B-925E-A4C5B03B7389}">
      <dgm:prSet/>
      <dgm:spPr/>
      <dgm:t>
        <a:bodyPr/>
        <a:lstStyle/>
        <a:p>
          <a:endParaRPr lang="en-US"/>
        </a:p>
      </dgm:t>
    </dgm:pt>
    <dgm:pt modelId="{61D5F249-4AC1-48AE-A670-B8360C148C56}">
      <dgm:prSet/>
      <dgm:spPr/>
      <dgm:t>
        <a:bodyPr/>
        <a:lstStyle/>
        <a:p>
          <a:r>
            <a:rPr lang="en-US"/>
            <a:t>My experiences are discussed in far greater detail in a paper currently in peer review titled: Lodge, D. &amp; Wheatley, R. (2025). Psychological routes towards and away from stalking behaviour: An autistic individual's reflections. </a:t>
          </a:r>
          <a:r>
            <a:rPr lang="en-US" i="1"/>
            <a:t>Forensic Update</a:t>
          </a:r>
          <a:r>
            <a:rPr lang="en-US"/>
            <a:t>. Under review.</a:t>
          </a:r>
        </a:p>
      </dgm:t>
    </dgm:pt>
    <dgm:pt modelId="{3F852028-9D8D-42E3-90D2-32FD0589CF62}" type="parTrans" cxnId="{AB2DA76E-5B4D-46B1-9C0A-8389B50C3C64}">
      <dgm:prSet/>
      <dgm:spPr/>
      <dgm:t>
        <a:bodyPr/>
        <a:lstStyle/>
        <a:p>
          <a:endParaRPr lang="en-US"/>
        </a:p>
      </dgm:t>
    </dgm:pt>
    <dgm:pt modelId="{D149FEBA-1F5F-4256-948E-0095348C47E5}" type="sibTrans" cxnId="{AB2DA76E-5B4D-46B1-9C0A-8389B50C3C64}">
      <dgm:prSet/>
      <dgm:spPr/>
      <dgm:t>
        <a:bodyPr/>
        <a:lstStyle/>
        <a:p>
          <a:endParaRPr lang="en-US"/>
        </a:p>
      </dgm:t>
    </dgm:pt>
    <dgm:pt modelId="{209139B3-85ED-438F-B406-F0E97E3CBFE4}" type="pres">
      <dgm:prSet presAssocID="{C5745C0C-BED2-4FDF-8DF5-D28D02E3A7DA}" presName="diagram" presStyleCnt="0">
        <dgm:presLayoutVars>
          <dgm:dir/>
          <dgm:resizeHandles val="exact"/>
        </dgm:presLayoutVars>
      </dgm:prSet>
      <dgm:spPr/>
      <dgm:t>
        <a:bodyPr/>
        <a:lstStyle/>
        <a:p>
          <a:endParaRPr lang="en-US"/>
        </a:p>
      </dgm:t>
    </dgm:pt>
    <dgm:pt modelId="{431C7EFF-6176-46DD-9A10-F729F67880C5}" type="pres">
      <dgm:prSet presAssocID="{0B9B6C2F-FB2B-409B-A1C1-BAC35377BA2D}" presName="node" presStyleLbl="node1" presStyleIdx="0" presStyleCnt="8">
        <dgm:presLayoutVars>
          <dgm:bulletEnabled val="1"/>
        </dgm:presLayoutVars>
      </dgm:prSet>
      <dgm:spPr/>
      <dgm:t>
        <a:bodyPr/>
        <a:lstStyle/>
        <a:p>
          <a:endParaRPr lang="en-US"/>
        </a:p>
      </dgm:t>
    </dgm:pt>
    <dgm:pt modelId="{D366CC13-F07C-4AA2-910B-CEFD6FBCAD76}" type="pres">
      <dgm:prSet presAssocID="{E899C53E-9266-42CD-9155-D65E3CE0E801}" presName="sibTrans" presStyleCnt="0"/>
      <dgm:spPr/>
    </dgm:pt>
    <dgm:pt modelId="{0C128401-DB2B-40FA-AE91-F00F70213991}" type="pres">
      <dgm:prSet presAssocID="{A2DC71C0-47C6-4AF7-BD62-4B5DAD4EDB84}" presName="node" presStyleLbl="node1" presStyleIdx="1" presStyleCnt="8">
        <dgm:presLayoutVars>
          <dgm:bulletEnabled val="1"/>
        </dgm:presLayoutVars>
      </dgm:prSet>
      <dgm:spPr/>
      <dgm:t>
        <a:bodyPr/>
        <a:lstStyle/>
        <a:p>
          <a:endParaRPr lang="en-US"/>
        </a:p>
      </dgm:t>
    </dgm:pt>
    <dgm:pt modelId="{ADCC13DF-62AC-430E-82E5-893E519BC5A3}" type="pres">
      <dgm:prSet presAssocID="{4D702532-5142-4E28-828D-1CEBE4B87CC0}" presName="sibTrans" presStyleCnt="0"/>
      <dgm:spPr/>
    </dgm:pt>
    <dgm:pt modelId="{66A39E6A-1C6E-402B-8C9D-328BD9151E84}" type="pres">
      <dgm:prSet presAssocID="{88716625-C6E2-4B01-AAE6-FC9FFB302DA3}" presName="node" presStyleLbl="node1" presStyleIdx="2" presStyleCnt="8">
        <dgm:presLayoutVars>
          <dgm:bulletEnabled val="1"/>
        </dgm:presLayoutVars>
      </dgm:prSet>
      <dgm:spPr/>
      <dgm:t>
        <a:bodyPr/>
        <a:lstStyle/>
        <a:p>
          <a:endParaRPr lang="en-US"/>
        </a:p>
      </dgm:t>
    </dgm:pt>
    <dgm:pt modelId="{EA213125-57E6-4F58-99F7-B4265AA75B8B}" type="pres">
      <dgm:prSet presAssocID="{360E731C-AFCD-4251-A5DA-98A24FEA485B}" presName="sibTrans" presStyleCnt="0"/>
      <dgm:spPr/>
    </dgm:pt>
    <dgm:pt modelId="{2C4F0762-1804-472B-A5EB-561F131142FF}" type="pres">
      <dgm:prSet presAssocID="{ABE60F2D-411A-4A82-8706-84E1C0A3AAE5}" presName="node" presStyleLbl="node1" presStyleIdx="3" presStyleCnt="8">
        <dgm:presLayoutVars>
          <dgm:bulletEnabled val="1"/>
        </dgm:presLayoutVars>
      </dgm:prSet>
      <dgm:spPr/>
      <dgm:t>
        <a:bodyPr/>
        <a:lstStyle/>
        <a:p>
          <a:endParaRPr lang="en-US"/>
        </a:p>
      </dgm:t>
    </dgm:pt>
    <dgm:pt modelId="{E77D5C9A-1DAE-46EB-8B14-14318C05DC2B}" type="pres">
      <dgm:prSet presAssocID="{CAD9905C-DE4C-43A1-A953-744765333CF1}" presName="sibTrans" presStyleCnt="0"/>
      <dgm:spPr/>
    </dgm:pt>
    <dgm:pt modelId="{C550F457-1E0F-4227-A236-73FAA01A7F21}" type="pres">
      <dgm:prSet presAssocID="{932E1FB9-0FEE-44AA-BE02-3FF42C99D2CB}" presName="node" presStyleLbl="node1" presStyleIdx="4" presStyleCnt="8">
        <dgm:presLayoutVars>
          <dgm:bulletEnabled val="1"/>
        </dgm:presLayoutVars>
      </dgm:prSet>
      <dgm:spPr/>
      <dgm:t>
        <a:bodyPr/>
        <a:lstStyle/>
        <a:p>
          <a:endParaRPr lang="en-US"/>
        </a:p>
      </dgm:t>
    </dgm:pt>
    <dgm:pt modelId="{43792349-8BD0-49F4-A2A3-EA25E6AD1776}" type="pres">
      <dgm:prSet presAssocID="{2D7C6C38-E33D-46C4-BAE3-DAC31A471D8D}" presName="sibTrans" presStyleCnt="0"/>
      <dgm:spPr/>
    </dgm:pt>
    <dgm:pt modelId="{AC9EA6A0-34DD-4DFF-B02B-590C22BFE198}" type="pres">
      <dgm:prSet presAssocID="{7566DA12-05B7-4F04-8AB1-C45444FB6CF0}" presName="node" presStyleLbl="node1" presStyleIdx="5" presStyleCnt="8">
        <dgm:presLayoutVars>
          <dgm:bulletEnabled val="1"/>
        </dgm:presLayoutVars>
      </dgm:prSet>
      <dgm:spPr/>
      <dgm:t>
        <a:bodyPr/>
        <a:lstStyle/>
        <a:p>
          <a:endParaRPr lang="en-US"/>
        </a:p>
      </dgm:t>
    </dgm:pt>
    <dgm:pt modelId="{6ACA467B-1146-4D28-B71D-9FC03EA708CC}" type="pres">
      <dgm:prSet presAssocID="{34ACAEC3-D560-4581-998E-DD0A5B4E6580}" presName="sibTrans" presStyleCnt="0"/>
      <dgm:spPr/>
    </dgm:pt>
    <dgm:pt modelId="{8809C4A8-13E4-49DD-A66B-07093E11C810}" type="pres">
      <dgm:prSet presAssocID="{63252921-97A3-4442-B5C3-6AADC34B65C4}" presName="node" presStyleLbl="node1" presStyleIdx="6" presStyleCnt="8">
        <dgm:presLayoutVars>
          <dgm:bulletEnabled val="1"/>
        </dgm:presLayoutVars>
      </dgm:prSet>
      <dgm:spPr/>
      <dgm:t>
        <a:bodyPr/>
        <a:lstStyle/>
        <a:p>
          <a:endParaRPr lang="en-US"/>
        </a:p>
      </dgm:t>
    </dgm:pt>
    <dgm:pt modelId="{0297F57E-C476-4580-BEE8-D4B7C4973432}" type="pres">
      <dgm:prSet presAssocID="{00D513CF-8BEA-40A1-B956-E8942AE81B0B}" presName="sibTrans" presStyleCnt="0"/>
      <dgm:spPr/>
    </dgm:pt>
    <dgm:pt modelId="{082BCEAD-2E5C-40C0-A0E8-155948F7E5D2}" type="pres">
      <dgm:prSet presAssocID="{61D5F249-4AC1-48AE-A670-B8360C148C56}" presName="node" presStyleLbl="node1" presStyleIdx="7" presStyleCnt="8">
        <dgm:presLayoutVars>
          <dgm:bulletEnabled val="1"/>
        </dgm:presLayoutVars>
      </dgm:prSet>
      <dgm:spPr/>
      <dgm:t>
        <a:bodyPr/>
        <a:lstStyle/>
        <a:p>
          <a:endParaRPr lang="en-US"/>
        </a:p>
      </dgm:t>
    </dgm:pt>
  </dgm:ptLst>
  <dgm:cxnLst>
    <dgm:cxn modelId="{0A179823-DEED-41EA-9161-88079855A6B5}" type="presOf" srcId="{A2DC71C0-47C6-4AF7-BD62-4B5DAD4EDB84}" destId="{0C128401-DB2B-40FA-AE91-F00F70213991}" srcOrd="0" destOrd="0" presId="urn:microsoft.com/office/officeart/2005/8/layout/default"/>
    <dgm:cxn modelId="{3DB4A794-F024-4504-B316-FE0453FA5D90}" type="presOf" srcId="{61D5F249-4AC1-48AE-A670-B8360C148C56}" destId="{082BCEAD-2E5C-40C0-A0E8-155948F7E5D2}" srcOrd="0" destOrd="0" presId="urn:microsoft.com/office/officeart/2005/8/layout/default"/>
    <dgm:cxn modelId="{3208E566-D5A1-428C-B1CF-0D2418FEA7F0}" type="presOf" srcId="{C5745C0C-BED2-4FDF-8DF5-D28D02E3A7DA}" destId="{209139B3-85ED-438F-B406-F0E97E3CBFE4}" srcOrd="0" destOrd="0" presId="urn:microsoft.com/office/officeart/2005/8/layout/default"/>
    <dgm:cxn modelId="{AB2DA76E-5B4D-46B1-9C0A-8389B50C3C64}" srcId="{C5745C0C-BED2-4FDF-8DF5-D28D02E3A7DA}" destId="{61D5F249-4AC1-48AE-A670-B8360C148C56}" srcOrd="7" destOrd="0" parTransId="{3F852028-9D8D-42E3-90D2-32FD0589CF62}" sibTransId="{D149FEBA-1F5F-4256-948E-0095348C47E5}"/>
    <dgm:cxn modelId="{DEC65150-CDDE-43A4-8239-2AE48086E971}" type="presOf" srcId="{7566DA12-05B7-4F04-8AB1-C45444FB6CF0}" destId="{AC9EA6A0-34DD-4DFF-B02B-590C22BFE198}" srcOrd="0" destOrd="0" presId="urn:microsoft.com/office/officeart/2005/8/layout/default"/>
    <dgm:cxn modelId="{413BE311-2DD4-40B4-9D46-A2EFD16C0EFA}" srcId="{C5745C0C-BED2-4FDF-8DF5-D28D02E3A7DA}" destId="{0B9B6C2F-FB2B-409B-A1C1-BAC35377BA2D}" srcOrd="0" destOrd="0" parTransId="{CEBA3794-5CD3-4D3A-8E88-386FB4210016}" sibTransId="{E899C53E-9266-42CD-9155-D65E3CE0E801}"/>
    <dgm:cxn modelId="{2F4BC0FF-D3D1-481F-9220-81030E41B1E9}" srcId="{C5745C0C-BED2-4FDF-8DF5-D28D02E3A7DA}" destId="{88716625-C6E2-4B01-AAE6-FC9FFB302DA3}" srcOrd="2" destOrd="0" parTransId="{2C3D5B4E-2FF0-44A9-98C6-BEE04D4738F8}" sibTransId="{360E731C-AFCD-4251-A5DA-98A24FEA485B}"/>
    <dgm:cxn modelId="{5C9223EC-19A2-43F4-93EB-F3DCA47D8F49}" type="presOf" srcId="{932E1FB9-0FEE-44AA-BE02-3FF42C99D2CB}" destId="{C550F457-1E0F-4227-A236-73FAA01A7F21}" srcOrd="0" destOrd="0" presId="urn:microsoft.com/office/officeart/2005/8/layout/default"/>
    <dgm:cxn modelId="{E1AEA9AD-B7F5-4440-9EEC-C8DFF0E5E333}" srcId="{C5745C0C-BED2-4FDF-8DF5-D28D02E3A7DA}" destId="{7566DA12-05B7-4F04-8AB1-C45444FB6CF0}" srcOrd="5" destOrd="0" parTransId="{F619D2D6-F747-4BA6-BFEB-F3D22C30CD11}" sibTransId="{34ACAEC3-D560-4581-998E-DD0A5B4E6580}"/>
    <dgm:cxn modelId="{6CE91A86-4761-44CA-B47F-ED777A40A38B}" type="presOf" srcId="{63252921-97A3-4442-B5C3-6AADC34B65C4}" destId="{8809C4A8-13E4-49DD-A66B-07093E11C810}" srcOrd="0" destOrd="0" presId="urn:microsoft.com/office/officeart/2005/8/layout/default"/>
    <dgm:cxn modelId="{562A5D2D-7488-43EA-BC35-1CE2709DE26B}" type="presOf" srcId="{ABE60F2D-411A-4A82-8706-84E1C0A3AAE5}" destId="{2C4F0762-1804-472B-A5EB-561F131142FF}" srcOrd="0" destOrd="0" presId="urn:microsoft.com/office/officeart/2005/8/layout/default"/>
    <dgm:cxn modelId="{3F1B17DA-A582-4EEC-8A7B-D5FF0DDBFD9D}" type="presOf" srcId="{0B9B6C2F-FB2B-409B-A1C1-BAC35377BA2D}" destId="{431C7EFF-6176-46DD-9A10-F729F67880C5}" srcOrd="0" destOrd="0" presId="urn:microsoft.com/office/officeart/2005/8/layout/default"/>
    <dgm:cxn modelId="{EA31F9E6-63EF-4534-A47A-C4F46ED7F2AC}" type="presOf" srcId="{88716625-C6E2-4B01-AAE6-FC9FFB302DA3}" destId="{66A39E6A-1C6E-402B-8C9D-328BD9151E84}" srcOrd="0" destOrd="0" presId="urn:microsoft.com/office/officeart/2005/8/layout/default"/>
    <dgm:cxn modelId="{977C915B-AC1C-454B-925E-A4C5B03B7389}" srcId="{C5745C0C-BED2-4FDF-8DF5-D28D02E3A7DA}" destId="{63252921-97A3-4442-B5C3-6AADC34B65C4}" srcOrd="6" destOrd="0" parTransId="{811D34FF-7F30-4A7D-A025-C0A43FAB3932}" sibTransId="{00D513CF-8BEA-40A1-B956-E8942AE81B0B}"/>
    <dgm:cxn modelId="{5BA4DD23-55F7-4D8F-B44B-F47501EA3B79}" srcId="{C5745C0C-BED2-4FDF-8DF5-D28D02E3A7DA}" destId="{932E1FB9-0FEE-44AA-BE02-3FF42C99D2CB}" srcOrd="4" destOrd="0" parTransId="{6C8CA496-AD25-4BD5-99CC-6D5BA92C6785}" sibTransId="{2D7C6C38-E33D-46C4-BAE3-DAC31A471D8D}"/>
    <dgm:cxn modelId="{1760C2B8-37B1-46FC-AE62-893300267574}" srcId="{C5745C0C-BED2-4FDF-8DF5-D28D02E3A7DA}" destId="{A2DC71C0-47C6-4AF7-BD62-4B5DAD4EDB84}" srcOrd="1" destOrd="0" parTransId="{B846B520-0008-414F-8088-F2E0BBAD44C7}" sibTransId="{4D702532-5142-4E28-828D-1CEBE4B87CC0}"/>
    <dgm:cxn modelId="{B5CF6BBC-CC53-4D67-82C5-CE3392B544C9}" srcId="{C5745C0C-BED2-4FDF-8DF5-D28D02E3A7DA}" destId="{ABE60F2D-411A-4A82-8706-84E1C0A3AAE5}" srcOrd="3" destOrd="0" parTransId="{F2E093D7-5FAD-414C-A125-50F6F5DC0642}" sibTransId="{CAD9905C-DE4C-43A1-A953-744765333CF1}"/>
    <dgm:cxn modelId="{59C6AC2F-2354-4BF3-B75E-7CDA415608FD}" type="presParOf" srcId="{209139B3-85ED-438F-B406-F0E97E3CBFE4}" destId="{431C7EFF-6176-46DD-9A10-F729F67880C5}" srcOrd="0" destOrd="0" presId="urn:microsoft.com/office/officeart/2005/8/layout/default"/>
    <dgm:cxn modelId="{B42B3B7C-065F-492D-893D-B4F9757E5C9B}" type="presParOf" srcId="{209139B3-85ED-438F-B406-F0E97E3CBFE4}" destId="{D366CC13-F07C-4AA2-910B-CEFD6FBCAD76}" srcOrd="1" destOrd="0" presId="urn:microsoft.com/office/officeart/2005/8/layout/default"/>
    <dgm:cxn modelId="{D67E8A9C-0C7B-4229-A344-670A9339799D}" type="presParOf" srcId="{209139B3-85ED-438F-B406-F0E97E3CBFE4}" destId="{0C128401-DB2B-40FA-AE91-F00F70213991}" srcOrd="2" destOrd="0" presId="urn:microsoft.com/office/officeart/2005/8/layout/default"/>
    <dgm:cxn modelId="{D001C667-62C0-4A46-AF45-9B20C7FF542F}" type="presParOf" srcId="{209139B3-85ED-438F-B406-F0E97E3CBFE4}" destId="{ADCC13DF-62AC-430E-82E5-893E519BC5A3}" srcOrd="3" destOrd="0" presId="urn:microsoft.com/office/officeart/2005/8/layout/default"/>
    <dgm:cxn modelId="{965F845B-4CFD-4580-B742-B8D76AC6B55F}" type="presParOf" srcId="{209139B3-85ED-438F-B406-F0E97E3CBFE4}" destId="{66A39E6A-1C6E-402B-8C9D-328BD9151E84}" srcOrd="4" destOrd="0" presId="urn:microsoft.com/office/officeart/2005/8/layout/default"/>
    <dgm:cxn modelId="{4F9A5A13-5B69-43E8-9F60-E24D89517A35}" type="presParOf" srcId="{209139B3-85ED-438F-B406-F0E97E3CBFE4}" destId="{EA213125-57E6-4F58-99F7-B4265AA75B8B}" srcOrd="5" destOrd="0" presId="urn:microsoft.com/office/officeart/2005/8/layout/default"/>
    <dgm:cxn modelId="{FAC6AC98-DEA5-4E5F-97E6-FCD9E8CAB264}" type="presParOf" srcId="{209139B3-85ED-438F-B406-F0E97E3CBFE4}" destId="{2C4F0762-1804-472B-A5EB-561F131142FF}" srcOrd="6" destOrd="0" presId="urn:microsoft.com/office/officeart/2005/8/layout/default"/>
    <dgm:cxn modelId="{6319DC1C-9C50-4DEB-BD64-C39994A57AE1}" type="presParOf" srcId="{209139B3-85ED-438F-B406-F0E97E3CBFE4}" destId="{E77D5C9A-1DAE-46EB-8B14-14318C05DC2B}" srcOrd="7" destOrd="0" presId="urn:microsoft.com/office/officeart/2005/8/layout/default"/>
    <dgm:cxn modelId="{0BD27AED-4746-4C1D-914A-ACE686960A06}" type="presParOf" srcId="{209139B3-85ED-438F-B406-F0E97E3CBFE4}" destId="{C550F457-1E0F-4227-A236-73FAA01A7F21}" srcOrd="8" destOrd="0" presId="urn:microsoft.com/office/officeart/2005/8/layout/default"/>
    <dgm:cxn modelId="{71F69FDF-63A6-4789-9941-215B74EF8AB0}" type="presParOf" srcId="{209139B3-85ED-438F-B406-F0E97E3CBFE4}" destId="{43792349-8BD0-49F4-A2A3-EA25E6AD1776}" srcOrd="9" destOrd="0" presId="urn:microsoft.com/office/officeart/2005/8/layout/default"/>
    <dgm:cxn modelId="{916668A3-6389-4268-96E8-F178ECD07BA9}" type="presParOf" srcId="{209139B3-85ED-438F-B406-F0E97E3CBFE4}" destId="{AC9EA6A0-34DD-4DFF-B02B-590C22BFE198}" srcOrd="10" destOrd="0" presId="urn:microsoft.com/office/officeart/2005/8/layout/default"/>
    <dgm:cxn modelId="{8DF43D81-71C1-496A-8B0B-1A90A822AB5C}" type="presParOf" srcId="{209139B3-85ED-438F-B406-F0E97E3CBFE4}" destId="{6ACA467B-1146-4D28-B71D-9FC03EA708CC}" srcOrd="11" destOrd="0" presId="urn:microsoft.com/office/officeart/2005/8/layout/default"/>
    <dgm:cxn modelId="{525374F0-ADB7-430E-9E02-1DDA7937A2D9}" type="presParOf" srcId="{209139B3-85ED-438F-B406-F0E97E3CBFE4}" destId="{8809C4A8-13E4-49DD-A66B-07093E11C810}" srcOrd="12" destOrd="0" presId="urn:microsoft.com/office/officeart/2005/8/layout/default"/>
    <dgm:cxn modelId="{468AE177-8DA3-4DF9-8517-01E5AB74813A}" type="presParOf" srcId="{209139B3-85ED-438F-B406-F0E97E3CBFE4}" destId="{0297F57E-C476-4580-BEE8-D4B7C4973432}" srcOrd="13" destOrd="0" presId="urn:microsoft.com/office/officeart/2005/8/layout/default"/>
    <dgm:cxn modelId="{18095A72-3E0A-4ED6-8198-79335A985A3C}" type="presParOf" srcId="{209139B3-85ED-438F-B406-F0E97E3CBFE4}" destId="{082BCEAD-2E5C-40C0-A0E8-155948F7E5D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1D9B33-BA1D-4E19-BE4C-1C137C65E036}" type="doc">
      <dgm:prSet loTypeId="urn:microsoft.com/office/officeart/2005/8/layout/default" loCatId="list" qsTypeId="urn:microsoft.com/office/officeart/2005/8/quickstyle/3d1" qsCatId="3D" csTypeId="urn:microsoft.com/office/officeart/2005/8/colors/colorful5" csCatId="colorful" phldr="1"/>
      <dgm:spPr/>
      <dgm:t>
        <a:bodyPr/>
        <a:lstStyle/>
        <a:p>
          <a:endParaRPr lang="en-US"/>
        </a:p>
      </dgm:t>
    </dgm:pt>
    <dgm:pt modelId="{64D5DF61-C5DB-4CB8-A71B-427DB4D9A7C1}">
      <dgm:prSet/>
      <dgm:spPr/>
      <dgm:t>
        <a:bodyPr/>
        <a:lstStyle/>
        <a:p>
          <a:r>
            <a:rPr lang="en-GB" dirty="0"/>
            <a:t>Poor empathy</a:t>
          </a:r>
          <a:endParaRPr lang="en-US" dirty="0"/>
        </a:p>
      </dgm:t>
    </dgm:pt>
    <dgm:pt modelId="{4D798B07-4D92-429E-8E35-95C492A87C51}" type="parTrans" cxnId="{5E31BE0F-862E-40E1-8FF8-CDF23ED858B8}">
      <dgm:prSet/>
      <dgm:spPr/>
      <dgm:t>
        <a:bodyPr/>
        <a:lstStyle/>
        <a:p>
          <a:endParaRPr lang="en-US"/>
        </a:p>
      </dgm:t>
    </dgm:pt>
    <dgm:pt modelId="{17E4D7AF-39D0-49E2-B6A1-EA262DEE36F8}" type="sibTrans" cxnId="{5E31BE0F-862E-40E1-8FF8-CDF23ED858B8}">
      <dgm:prSet/>
      <dgm:spPr/>
      <dgm:t>
        <a:bodyPr/>
        <a:lstStyle/>
        <a:p>
          <a:endParaRPr lang="en-US"/>
        </a:p>
      </dgm:t>
    </dgm:pt>
    <dgm:pt modelId="{50BFAEF8-DCAC-47C4-9356-3C96B7CE1923}">
      <dgm:prSet/>
      <dgm:spPr/>
      <dgm:t>
        <a:bodyPr/>
        <a:lstStyle/>
        <a:p>
          <a:r>
            <a:rPr lang="en-GB" dirty="0"/>
            <a:t>Sense of entitlement</a:t>
          </a:r>
        </a:p>
      </dgm:t>
    </dgm:pt>
    <dgm:pt modelId="{8C7FC9CC-374F-40D5-BA98-3F397476C50E}" type="parTrans" cxnId="{767824C5-94A8-4A63-B35A-8F787D7BD374}">
      <dgm:prSet/>
      <dgm:spPr/>
      <dgm:t>
        <a:bodyPr/>
        <a:lstStyle/>
        <a:p>
          <a:endParaRPr lang="en-GB"/>
        </a:p>
      </dgm:t>
    </dgm:pt>
    <dgm:pt modelId="{6D86FD8A-968A-4D5E-B0F9-D6267026E5BA}" type="sibTrans" cxnId="{767824C5-94A8-4A63-B35A-8F787D7BD374}">
      <dgm:prSet/>
      <dgm:spPr/>
      <dgm:t>
        <a:bodyPr/>
        <a:lstStyle/>
        <a:p>
          <a:endParaRPr lang="en-GB"/>
        </a:p>
      </dgm:t>
    </dgm:pt>
    <dgm:pt modelId="{707A626D-EA51-49C5-809D-443B25330D2B}">
      <dgm:prSet/>
      <dgm:spPr/>
      <dgm:t>
        <a:bodyPr/>
        <a:lstStyle/>
        <a:p>
          <a:r>
            <a:rPr lang="en-GB" dirty="0"/>
            <a:t>Impulsivity</a:t>
          </a:r>
        </a:p>
      </dgm:t>
    </dgm:pt>
    <dgm:pt modelId="{4A623563-2852-4F80-A0F9-03EDCE6E0864}" type="parTrans" cxnId="{C8D127F8-A43C-4D0A-B7E9-87A9BCA087F7}">
      <dgm:prSet/>
      <dgm:spPr/>
      <dgm:t>
        <a:bodyPr/>
        <a:lstStyle/>
        <a:p>
          <a:endParaRPr lang="en-GB"/>
        </a:p>
      </dgm:t>
    </dgm:pt>
    <dgm:pt modelId="{DCE14647-6B2C-4A20-8896-24A5B4635BBB}" type="sibTrans" cxnId="{C8D127F8-A43C-4D0A-B7E9-87A9BCA087F7}">
      <dgm:prSet/>
      <dgm:spPr/>
      <dgm:t>
        <a:bodyPr/>
        <a:lstStyle/>
        <a:p>
          <a:endParaRPr lang="en-GB"/>
        </a:p>
      </dgm:t>
    </dgm:pt>
    <dgm:pt modelId="{97EF0AFB-6DC5-437D-895E-687FC0623D47}">
      <dgm:prSet/>
      <dgm:spPr/>
      <dgm:t>
        <a:bodyPr/>
        <a:lstStyle/>
        <a:p>
          <a:r>
            <a:rPr lang="en-GB" dirty="0"/>
            <a:t>Poor emotional control (inc over/under controlled anger)</a:t>
          </a:r>
        </a:p>
      </dgm:t>
    </dgm:pt>
    <dgm:pt modelId="{A1EAE6D9-DF84-41AD-96F8-2FC8BC0FAD6C}" type="parTrans" cxnId="{A531885C-3CFE-438D-A08A-A7D188088711}">
      <dgm:prSet/>
      <dgm:spPr/>
      <dgm:t>
        <a:bodyPr/>
        <a:lstStyle/>
        <a:p>
          <a:endParaRPr lang="en-GB"/>
        </a:p>
      </dgm:t>
    </dgm:pt>
    <dgm:pt modelId="{EA6FC313-3410-4302-9B6F-1771DE6F56EF}" type="sibTrans" cxnId="{A531885C-3CFE-438D-A08A-A7D188088711}">
      <dgm:prSet/>
      <dgm:spPr/>
      <dgm:t>
        <a:bodyPr/>
        <a:lstStyle/>
        <a:p>
          <a:endParaRPr lang="en-GB"/>
        </a:p>
      </dgm:t>
    </dgm:pt>
    <dgm:pt modelId="{EA8D03C3-3F4A-46A6-8617-109DDE3D1DA3}">
      <dgm:prSet/>
      <dgm:spPr/>
      <dgm:t>
        <a:bodyPr/>
        <a:lstStyle/>
        <a:p>
          <a:r>
            <a:rPr lang="en-GB" dirty="0"/>
            <a:t>Poor social functioning</a:t>
          </a:r>
        </a:p>
      </dgm:t>
    </dgm:pt>
    <dgm:pt modelId="{3D7221A2-70F1-4604-B340-E70E5F64A144}" type="parTrans" cxnId="{2F309381-B214-4BA3-8A68-89AB8A63CBFE}">
      <dgm:prSet/>
      <dgm:spPr/>
      <dgm:t>
        <a:bodyPr/>
        <a:lstStyle/>
        <a:p>
          <a:endParaRPr lang="en-GB"/>
        </a:p>
      </dgm:t>
    </dgm:pt>
    <dgm:pt modelId="{E79C9639-4C10-45CA-885A-09C4E87C5925}" type="sibTrans" cxnId="{2F309381-B214-4BA3-8A68-89AB8A63CBFE}">
      <dgm:prSet/>
      <dgm:spPr/>
      <dgm:t>
        <a:bodyPr/>
        <a:lstStyle/>
        <a:p>
          <a:endParaRPr lang="en-GB"/>
        </a:p>
      </dgm:t>
    </dgm:pt>
    <dgm:pt modelId="{CCDB0D6D-0403-4C66-8336-FE4FAD8715E2}">
      <dgm:prSet/>
      <dgm:spPr/>
      <dgm:t>
        <a:bodyPr/>
        <a:lstStyle/>
        <a:p>
          <a:r>
            <a:rPr lang="en-GB" dirty="0"/>
            <a:t>Cognitive limitations</a:t>
          </a:r>
        </a:p>
      </dgm:t>
    </dgm:pt>
    <dgm:pt modelId="{F9FBD13D-FAA6-4495-B2BE-CB5E2F407F68}" type="parTrans" cxnId="{3F57B685-982D-42EB-8FA6-D7940A9B505C}">
      <dgm:prSet/>
      <dgm:spPr/>
      <dgm:t>
        <a:bodyPr/>
        <a:lstStyle/>
        <a:p>
          <a:endParaRPr lang="en-GB"/>
        </a:p>
      </dgm:t>
    </dgm:pt>
    <dgm:pt modelId="{DF6D23F3-D7E4-4EF2-893B-28479F0419A4}" type="sibTrans" cxnId="{3F57B685-982D-42EB-8FA6-D7940A9B505C}">
      <dgm:prSet/>
      <dgm:spPr/>
      <dgm:t>
        <a:bodyPr/>
        <a:lstStyle/>
        <a:p>
          <a:endParaRPr lang="en-GB"/>
        </a:p>
      </dgm:t>
    </dgm:pt>
    <dgm:pt modelId="{0BD77C9E-4B74-4116-9CFC-15612E2E002A}">
      <dgm:prSet/>
      <dgm:spPr/>
      <dgm:t>
        <a:bodyPr/>
        <a:lstStyle/>
        <a:p>
          <a:r>
            <a:rPr lang="en-GB" dirty="0"/>
            <a:t>Sexual deviance</a:t>
          </a:r>
        </a:p>
      </dgm:t>
    </dgm:pt>
    <dgm:pt modelId="{7D3EBEC3-B99F-47A8-B28D-6BA2B493CB25}" type="parTrans" cxnId="{9A2471B5-F0E6-44FA-8E9F-41265EB8B411}">
      <dgm:prSet/>
      <dgm:spPr/>
      <dgm:t>
        <a:bodyPr/>
        <a:lstStyle/>
        <a:p>
          <a:endParaRPr lang="en-GB"/>
        </a:p>
      </dgm:t>
    </dgm:pt>
    <dgm:pt modelId="{6B14221A-2007-4980-BC61-125B5E87A033}" type="sibTrans" cxnId="{9A2471B5-F0E6-44FA-8E9F-41265EB8B411}">
      <dgm:prSet/>
      <dgm:spPr/>
      <dgm:t>
        <a:bodyPr/>
        <a:lstStyle/>
        <a:p>
          <a:endParaRPr lang="en-GB"/>
        </a:p>
      </dgm:t>
    </dgm:pt>
    <dgm:pt modelId="{86C0A528-893B-4985-A7B6-D87E5F5EEA06}">
      <dgm:prSet/>
      <dgm:spPr/>
      <dgm:t>
        <a:bodyPr/>
        <a:lstStyle/>
        <a:p>
          <a:r>
            <a:rPr lang="en-GB" dirty="0"/>
            <a:t>Difficulties with rumination</a:t>
          </a:r>
        </a:p>
      </dgm:t>
    </dgm:pt>
    <dgm:pt modelId="{9180DCE1-DE92-4808-A888-83540987488C}" type="parTrans" cxnId="{BDE54B20-D0A3-400F-A7FE-4581B0002468}">
      <dgm:prSet/>
      <dgm:spPr/>
      <dgm:t>
        <a:bodyPr/>
        <a:lstStyle/>
        <a:p>
          <a:endParaRPr lang="en-GB"/>
        </a:p>
      </dgm:t>
    </dgm:pt>
    <dgm:pt modelId="{9E0BCF16-108C-4987-AEEE-33381ED62BE2}" type="sibTrans" cxnId="{BDE54B20-D0A3-400F-A7FE-4581B0002468}">
      <dgm:prSet/>
      <dgm:spPr/>
      <dgm:t>
        <a:bodyPr/>
        <a:lstStyle/>
        <a:p>
          <a:endParaRPr lang="en-GB"/>
        </a:p>
      </dgm:t>
    </dgm:pt>
    <dgm:pt modelId="{2A22235C-D096-4446-837F-D815B3C53C66}">
      <dgm:prSet/>
      <dgm:spPr/>
      <dgm:t>
        <a:bodyPr/>
        <a:lstStyle/>
        <a:p>
          <a:r>
            <a:rPr lang="en-GB" dirty="0"/>
            <a:t>Attachment issues</a:t>
          </a:r>
        </a:p>
      </dgm:t>
    </dgm:pt>
    <dgm:pt modelId="{CBCEDE81-3D51-49EF-96C6-005323F5FFF2}" type="parTrans" cxnId="{7D842B04-550D-4D3F-AE76-C2CE415AEFDA}">
      <dgm:prSet/>
      <dgm:spPr/>
      <dgm:t>
        <a:bodyPr/>
        <a:lstStyle/>
        <a:p>
          <a:endParaRPr lang="en-GB"/>
        </a:p>
      </dgm:t>
    </dgm:pt>
    <dgm:pt modelId="{B179D9E1-F242-4430-B3AE-4A3F4002C6A2}" type="sibTrans" cxnId="{7D842B04-550D-4D3F-AE76-C2CE415AEFDA}">
      <dgm:prSet/>
      <dgm:spPr/>
      <dgm:t>
        <a:bodyPr/>
        <a:lstStyle/>
        <a:p>
          <a:endParaRPr lang="en-GB"/>
        </a:p>
      </dgm:t>
    </dgm:pt>
    <dgm:pt modelId="{F3BA395D-CF80-44F0-A929-AB14B33D71F8}" type="pres">
      <dgm:prSet presAssocID="{A11D9B33-BA1D-4E19-BE4C-1C137C65E036}" presName="diagram" presStyleCnt="0">
        <dgm:presLayoutVars>
          <dgm:dir/>
          <dgm:resizeHandles val="exact"/>
        </dgm:presLayoutVars>
      </dgm:prSet>
      <dgm:spPr/>
      <dgm:t>
        <a:bodyPr/>
        <a:lstStyle/>
        <a:p>
          <a:endParaRPr lang="en-US"/>
        </a:p>
      </dgm:t>
    </dgm:pt>
    <dgm:pt modelId="{2C7097D0-279E-409A-829F-16580D79DD94}" type="pres">
      <dgm:prSet presAssocID="{64D5DF61-C5DB-4CB8-A71B-427DB4D9A7C1}" presName="node" presStyleLbl="node1" presStyleIdx="0" presStyleCnt="9">
        <dgm:presLayoutVars>
          <dgm:bulletEnabled val="1"/>
        </dgm:presLayoutVars>
      </dgm:prSet>
      <dgm:spPr/>
      <dgm:t>
        <a:bodyPr/>
        <a:lstStyle/>
        <a:p>
          <a:endParaRPr lang="en-US"/>
        </a:p>
      </dgm:t>
    </dgm:pt>
    <dgm:pt modelId="{1897D608-2235-4C17-B643-EB982AC0B4FE}" type="pres">
      <dgm:prSet presAssocID="{17E4D7AF-39D0-49E2-B6A1-EA262DEE36F8}" presName="sibTrans" presStyleCnt="0"/>
      <dgm:spPr/>
    </dgm:pt>
    <dgm:pt modelId="{D9CEA389-DDC6-493E-8CCC-68EB41927D8A}" type="pres">
      <dgm:prSet presAssocID="{50BFAEF8-DCAC-47C4-9356-3C96B7CE1923}" presName="node" presStyleLbl="node1" presStyleIdx="1" presStyleCnt="9">
        <dgm:presLayoutVars>
          <dgm:bulletEnabled val="1"/>
        </dgm:presLayoutVars>
      </dgm:prSet>
      <dgm:spPr/>
      <dgm:t>
        <a:bodyPr/>
        <a:lstStyle/>
        <a:p>
          <a:endParaRPr lang="en-US"/>
        </a:p>
      </dgm:t>
    </dgm:pt>
    <dgm:pt modelId="{91083037-8EDD-4D0D-A469-CD3FCEC88725}" type="pres">
      <dgm:prSet presAssocID="{6D86FD8A-968A-4D5E-B0F9-D6267026E5BA}" presName="sibTrans" presStyleCnt="0"/>
      <dgm:spPr/>
    </dgm:pt>
    <dgm:pt modelId="{15599E49-C7B1-4E2B-91DD-4593F54E3805}" type="pres">
      <dgm:prSet presAssocID="{707A626D-EA51-49C5-809D-443B25330D2B}" presName="node" presStyleLbl="node1" presStyleIdx="2" presStyleCnt="9" custLinFactNeighborX="1685" custLinFactNeighborY="936">
        <dgm:presLayoutVars>
          <dgm:bulletEnabled val="1"/>
        </dgm:presLayoutVars>
      </dgm:prSet>
      <dgm:spPr/>
      <dgm:t>
        <a:bodyPr/>
        <a:lstStyle/>
        <a:p>
          <a:endParaRPr lang="en-US"/>
        </a:p>
      </dgm:t>
    </dgm:pt>
    <dgm:pt modelId="{86FD93A3-718D-4042-B897-CC9A3617C80A}" type="pres">
      <dgm:prSet presAssocID="{DCE14647-6B2C-4A20-8896-24A5B4635BBB}" presName="sibTrans" presStyleCnt="0"/>
      <dgm:spPr/>
    </dgm:pt>
    <dgm:pt modelId="{DF0A83AA-B2BD-49C4-A840-084A3534FC8E}" type="pres">
      <dgm:prSet presAssocID="{97EF0AFB-6DC5-437D-895E-687FC0623D47}" presName="node" presStyleLbl="node1" presStyleIdx="3" presStyleCnt="9">
        <dgm:presLayoutVars>
          <dgm:bulletEnabled val="1"/>
        </dgm:presLayoutVars>
      </dgm:prSet>
      <dgm:spPr/>
      <dgm:t>
        <a:bodyPr/>
        <a:lstStyle/>
        <a:p>
          <a:endParaRPr lang="en-US"/>
        </a:p>
      </dgm:t>
    </dgm:pt>
    <dgm:pt modelId="{184C88DE-E62C-47EF-9222-112625C83552}" type="pres">
      <dgm:prSet presAssocID="{EA6FC313-3410-4302-9B6F-1771DE6F56EF}" presName="sibTrans" presStyleCnt="0"/>
      <dgm:spPr/>
    </dgm:pt>
    <dgm:pt modelId="{6AA6C246-D9F0-41F8-ABC6-F8DCE8E858FE}" type="pres">
      <dgm:prSet presAssocID="{86C0A528-893B-4985-A7B6-D87E5F5EEA06}" presName="node" presStyleLbl="node1" presStyleIdx="4" presStyleCnt="9">
        <dgm:presLayoutVars>
          <dgm:bulletEnabled val="1"/>
        </dgm:presLayoutVars>
      </dgm:prSet>
      <dgm:spPr/>
      <dgm:t>
        <a:bodyPr/>
        <a:lstStyle/>
        <a:p>
          <a:endParaRPr lang="en-US"/>
        </a:p>
      </dgm:t>
    </dgm:pt>
    <dgm:pt modelId="{2A4FD14C-BD12-4354-90A3-333A2298A565}" type="pres">
      <dgm:prSet presAssocID="{9E0BCF16-108C-4987-AEEE-33381ED62BE2}" presName="sibTrans" presStyleCnt="0"/>
      <dgm:spPr/>
    </dgm:pt>
    <dgm:pt modelId="{4E583148-3D65-4D4A-AA64-C0E01B2C3DD8}" type="pres">
      <dgm:prSet presAssocID="{EA8D03C3-3F4A-46A6-8617-109DDE3D1DA3}" presName="node" presStyleLbl="node1" presStyleIdx="5" presStyleCnt="9">
        <dgm:presLayoutVars>
          <dgm:bulletEnabled val="1"/>
        </dgm:presLayoutVars>
      </dgm:prSet>
      <dgm:spPr/>
      <dgm:t>
        <a:bodyPr/>
        <a:lstStyle/>
        <a:p>
          <a:endParaRPr lang="en-US"/>
        </a:p>
      </dgm:t>
    </dgm:pt>
    <dgm:pt modelId="{81BA179E-17A2-4683-BC0C-1982FC5528FB}" type="pres">
      <dgm:prSet presAssocID="{E79C9639-4C10-45CA-885A-09C4E87C5925}" presName="sibTrans" presStyleCnt="0"/>
      <dgm:spPr/>
    </dgm:pt>
    <dgm:pt modelId="{3E1B7816-A508-40DF-83D0-7950FF4A1C16}" type="pres">
      <dgm:prSet presAssocID="{CCDB0D6D-0403-4C66-8336-FE4FAD8715E2}" presName="node" presStyleLbl="node1" presStyleIdx="6" presStyleCnt="9">
        <dgm:presLayoutVars>
          <dgm:bulletEnabled val="1"/>
        </dgm:presLayoutVars>
      </dgm:prSet>
      <dgm:spPr/>
      <dgm:t>
        <a:bodyPr/>
        <a:lstStyle/>
        <a:p>
          <a:endParaRPr lang="en-US"/>
        </a:p>
      </dgm:t>
    </dgm:pt>
    <dgm:pt modelId="{1D675E14-655B-47FB-99E2-17F0A3B7C001}" type="pres">
      <dgm:prSet presAssocID="{DF6D23F3-D7E4-4EF2-893B-28479F0419A4}" presName="sibTrans" presStyleCnt="0"/>
      <dgm:spPr/>
    </dgm:pt>
    <dgm:pt modelId="{49B229D2-3B9C-4EDA-A501-8839901B1276}" type="pres">
      <dgm:prSet presAssocID="{0BD77C9E-4B74-4116-9CFC-15612E2E002A}" presName="node" presStyleLbl="node1" presStyleIdx="7" presStyleCnt="9">
        <dgm:presLayoutVars>
          <dgm:bulletEnabled val="1"/>
        </dgm:presLayoutVars>
      </dgm:prSet>
      <dgm:spPr/>
      <dgm:t>
        <a:bodyPr/>
        <a:lstStyle/>
        <a:p>
          <a:endParaRPr lang="en-US"/>
        </a:p>
      </dgm:t>
    </dgm:pt>
    <dgm:pt modelId="{D2765569-8C8A-409A-9FA8-83558402E9AA}" type="pres">
      <dgm:prSet presAssocID="{6B14221A-2007-4980-BC61-125B5E87A033}" presName="sibTrans" presStyleCnt="0"/>
      <dgm:spPr/>
    </dgm:pt>
    <dgm:pt modelId="{068128B1-071E-419F-B018-0372C598354B}" type="pres">
      <dgm:prSet presAssocID="{2A22235C-D096-4446-837F-D815B3C53C66}" presName="node" presStyleLbl="node1" presStyleIdx="8" presStyleCnt="9">
        <dgm:presLayoutVars>
          <dgm:bulletEnabled val="1"/>
        </dgm:presLayoutVars>
      </dgm:prSet>
      <dgm:spPr/>
      <dgm:t>
        <a:bodyPr/>
        <a:lstStyle/>
        <a:p>
          <a:endParaRPr lang="en-US"/>
        </a:p>
      </dgm:t>
    </dgm:pt>
  </dgm:ptLst>
  <dgm:cxnLst>
    <dgm:cxn modelId="{A531885C-3CFE-438D-A08A-A7D188088711}" srcId="{A11D9B33-BA1D-4E19-BE4C-1C137C65E036}" destId="{97EF0AFB-6DC5-437D-895E-687FC0623D47}" srcOrd="3" destOrd="0" parTransId="{A1EAE6D9-DF84-41AD-96F8-2FC8BC0FAD6C}" sibTransId="{EA6FC313-3410-4302-9B6F-1771DE6F56EF}"/>
    <dgm:cxn modelId="{9A2471B5-F0E6-44FA-8E9F-41265EB8B411}" srcId="{A11D9B33-BA1D-4E19-BE4C-1C137C65E036}" destId="{0BD77C9E-4B74-4116-9CFC-15612E2E002A}" srcOrd="7" destOrd="0" parTransId="{7D3EBEC3-B99F-47A8-B28D-6BA2B493CB25}" sibTransId="{6B14221A-2007-4980-BC61-125B5E87A033}"/>
    <dgm:cxn modelId="{3F57B685-982D-42EB-8FA6-D7940A9B505C}" srcId="{A11D9B33-BA1D-4E19-BE4C-1C137C65E036}" destId="{CCDB0D6D-0403-4C66-8336-FE4FAD8715E2}" srcOrd="6" destOrd="0" parTransId="{F9FBD13D-FAA6-4495-B2BE-CB5E2F407F68}" sibTransId="{DF6D23F3-D7E4-4EF2-893B-28479F0419A4}"/>
    <dgm:cxn modelId="{71771538-71E6-48D2-9894-6CE766C51057}" type="presOf" srcId="{CCDB0D6D-0403-4C66-8336-FE4FAD8715E2}" destId="{3E1B7816-A508-40DF-83D0-7950FF4A1C16}" srcOrd="0" destOrd="0" presId="urn:microsoft.com/office/officeart/2005/8/layout/default"/>
    <dgm:cxn modelId="{7D842B04-550D-4D3F-AE76-C2CE415AEFDA}" srcId="{A11D9B33-BA1D-4E19-BE4C-1C137C65E036}" destId="{2A22235C-D096-4446-837F-D815B3C53C66}" srcOrd="8" destOrd="0" parTransId="{CBCEDE81-3D51-49EF-96C6-005323F5FFF2}" sibTransId="{B179D9E1-F242-4430-B3AE-4A3F4002C6A2}"/>
    <dgm:cxn modelId="{BDE54B20-D0A3-400F-A7FE-4581B0002468}" srcId="{A11D9B33-BA1D-4E19-BE4C-1C137C65E036}" destId="{86C0A528-893B-4985-A7B6-D87E5F5EEA06}" srcOrd="4" destOrd="0" parTransId="{9180DCE1-DE92-4808-A888-83540987488C}" sibTransId="{9E0BCF16-108C-4987-AEEE-33381ED62BE2}"/>
    <dgm:cxn modelId="{6762E6E1-2922-4AE0-A4BA-44F26ED7C4B1}" type="presOf" srcId="{50BFAEF8-DCAC-47C4-9356-3C96B7CE1923}" destId="{D9CEA389-DDC6-493E-8CCC-68EB41927D8A}" srcOrd="0" destOrd="0" presId="urn:microsoft.com/office/officeart/2005/8/layout/default"/>
    <dgm:cxn modelId="{E140A5AD-D932-48F4-A638-F74292B667D2}" type="presOf" srcId="{EA8D03C3-3F4A-46A6-8617-109DDE3D1DA3}" destId="{4E583148-3D65-4D4A-AA64-C0E01B2C3DD8}" srcOrd="0" destOrd="0" presId="urn:microsoft.com/office/officeart/2005/8/layout/default"/>
    <dgm:cxn modelId="{DFDFA2E3-6A48-47B5-8513-343EABDD49E5}" type="presOf" srcId="{97EF0AFB-6DC5-437D-895E-687FC0623D47}" destId="{DF0A83AA-B2BD-49C4-A840-084A3534FC8E}" srcOrd="0" destOrd="0" presId="urn:microsoft.com/office/officeart/2005/8/layout/default"/>
    <dgm:cxn modelId="{2F309381-B214-4BA3-8A68-89AB8A63CBFE}" srcId="{A11D9B33-BA1D-4E19-BE4C-1C137C65E036}" destId="{EA8D03C3-3F4A-46A6-8617-109DDE3D1DA3}" srcOrd="5" destOrd="0" parTransId="{3D7221A2-70F1-4604-B340-E70E5F64A144}" sibTransId="{E79C9639-4C10-45CA-885A-09C4E87C5925}"/>
    <dgm:cxn modelId="{21CCFCEB-CFA3-45C2-90A5-377A8C83FE90}" type="presOf" srcId="{0BD77C9E-4B74-4116-9CFC-15612E2E002A}" destId="{49B229D2-3B9C-4EDA-A501-8839901B1276}" srcOrd="0" destOrd="0" presId="urn:microsoft.com/office/officeart/2005/8/layout/default"/>
    <dgm:cxn modelId="{C8D127F8-A43C-4D0A-B7E9-87A9BCA087F7}" srcId="{A11D9B33-BA1D-4E19-BE4C-1C137C65E036}" destId="{707A626D-EA51-49C5-809D-443B25330D2B}" srcOrd="2" destOrd="0" parTransId="{4A623563-2852-4F80-A0F9-03EDCE6E0864}" sibTransId="{DCE14647-6B2C-4A20-8896-24A5B4635BBB}"/>
    <dgm:cxn modelId="{B89136D6-8084-40BF-8D1C-2643E1801483}" type="presOf" srcId="{86C0A528-893B-4985-A7B6-D87E5F5EEA06}" destId="{6AA6C246-D9F0-41F8-ABC6-F8DCE8E858FE}" srcOrd="0" destOrd="0" presId="urn:microsoft.com/office/officeart/2005/8/layout/default"/>
    <dgm:cxn modelId="{A8D6A7FD-A713-4122-BF4E-DF381AEF54A9}" type="presOf" srcId="{64D5DF61-C5DB-4CB8-A71B-427DB4D9A7C1}" destId="{2C7097D0-279E-409A-829F-16580D79DD94}" srcOrd="0" destOrd="0" presId="urn:microsoft.com/office/officeart/2005/8/layout/default"/>
    <dgm:cxn modelId="{D8E567E0-1E99-4236-9310-B6D5D8A23155}" type="presOf" srcId="{707A626D-EA51-49C5-809D-443B25330D2B}" destId="{15599E49-C7B1-4E2B-91DD-4593F54E3805}" srcOrd="0" destOrd="0" presId="urn:microsoft.com/office/officeart/2005/8/layout/default"/>
    <dgm:cxn modelId="{2ABBBF3E-F233-469F-A9D2-4A59E240B962}" type="presOf" srcId="{2A22235C-D096-4446-837F-D815B3C53C66}" destId="{068128B1-071E-419F-B018-0372C598354B}" srcOrd="0" destOrd="0" presId="urn:microsoft.com/office/officeart/2005/8/layout/default"/>
    <dgm:cxn modelId="{767824C5-94A8-4A63-B35A-8F787D7BD374}" srcId="{A11D9B33-BA1D-4E19-BE4C-1C137C65E036}" destId="{50BFAEF8-DCAC-47C4-9356-3C96B7CE1923}" srcOrd="1" destOrd="0" parTransId="{8C7FC9CC-374F-40D5-BA98-3F397476C50E}" sibTransId="{6D86FD8A-968A-4D5E-B0F9-D6267026E5BA}"/>
    <dgm:cxn modelId="{096F3505-0A80-4DB9-A75E-28A8AFDBCA85}" type="presOf" srcId="{A11D9B33-BA1D-4E19-BE4C-1C137C65E036}" destId="{F3BA395D-CF80-44F0-A929-AB14B33D71F8}" srcOrd="0" destOrd="0" presId="urn:microsoft.com/office/officeart/2005/8/layout/default"/>
    <dgm:cxn modelId="{5E31BE0F-862E-40E1-8FF8-CDF23ED858B8}" srcId="{A11D9B33-BA1D-4E19-BE4C-1C137C65E036}" destId="{64D5DF61-C5DB-4CB8-A71B-427DB4D9A7C1}" srcOrd="0" destOrd="0" parTransId="{4D798B07-4D92-429E-8E35-95C492A87C51}" sibTransId="{17E4D7AF-39D0-49E2-B6A1-EA262DEE36F8}"/>
    <dgm:cxn modelId="{EC8FAD4D-A17D-4748-AD07-6895D610B397}" type="presParOf" srcId="{F3BA395D-CF80-44F0-A929-AB14B33D71F8}" destId="{2C7097D0-279E-409A-829F-16580D79DD94}" srcOrd="0" destOrd="0" presId="urn:microsoft.com/office/officeart/2005/8/layout/default"/>
    <dgm:cxn modelId="{295DBE3C-AC4A-46C6-BA38-1C74ABCE799C}" type="presParOf" srcId="{F3BA395D-CF80-44F0-A929-AB14B33D71F8}" destId="{1897D608-2235-4C17-B643-EB982AC0B4FE}" srcOrd="1" destOrd="0" presId="urn:microsoft.com/office/officeart/2005/8/layout/default"/>
    <dgm:cxn modelId="{60889DFE-0745-4A4E-93BF-FFA7C124D7F0}" type="presParOf" srcId="{F3BA395D-CF80-44F0-A929-AB14B33D71F8}" destId="{D9CEA389-DDC6-493E-8CCC-68EB41927D8A}" srcOrd="2" destOrd="0" presId="urn:microsoft.com/office/officeart/2005/8/layout/default"/>
    <dgm:cxn modelId="{721F7E41-0D41-4DCF-8BA4-4E9239D5E1D3}" type="presParOf" srcId="{F3BA395D-CF80-44F0-A929-AB14B33D71F8}" destId="{91083037-8EDD-4D0D-A469-CD3FCEC88725}" srcOrd="3" destOrd="0" presId="urn:microsoft.com/office/officeart/2005/8/layout/default"/>
    <dgm:cxn modelId="{B7AAB2C5-BF20-4F34-B31C-AD51790E786F}" type="presParOf" srcId="{F3BA395D-CF80-44F0-A929-AB14B33D71F8}" destId="{15599E49-C7B1-4E2B-91DD-4593F54E3805}" srcOrd="4" destOrd="0" presId="urn:microsoft.com/office/officeart/2005/8/layout/default"/>
    <dgm:cxn modelId="{D34EDFA4-B4CB-4B86-9189-43BCEA4BC309}" type="presParOf" srcId="{F3BA395D-CF80-44F0-A929-AB14B33D71F8}" destId="{86FD93A3-718D-4042-B897-CC9A3617C80A}" srcOrd="5" destOrd="0" presId="urn:microsoft.com/office/officeart/2005/8/layout/default"/>
    <dgm:cxn modelId="{C758A0FE-E5D5-41C0-93D3-B45F9034E58A}" type="presParOf" srcId="{F3BA395D-CF80-44F0-A929-AB14B33D71F8}" destId="{DF0A83AA-B2BD-49C4-A840-084A3534FC8E}" srcOrd="6" destOrd="0" presId="urn:microsoft.com/office/officeart/2005/8/layout/default"/>
    <dgm:cxn modelId="{2C596B6C-BB65-44EE-B4F6-FD7FC4AEA450}" type="presParOf" srcId="{F3BA395D-CF80-44F0-A929-AB14B33D71F8}" destId="{184C88DE-E62C-47EF-9222-112625C83552}" srcOrd="7" destOrd="0" presId="urn:microsoft.com/office/officeart/2005/8/layout/default"/>
    <dgm:cxn modelId="{67B33818-ACB0-419D-B6FF-244CE20FBA6D}" type="presParOf" srcId="{F3BA395D-CF80-44F0-A929-AB14B33D71F8}" destId="{6AA6C246-D9F0-41F8-ABC6-F8DCE8E858FE}" srcOrd="8" destOrd="0" presId="urn:microsoft.com/office/officeart/2005/8/layout/default"/>
    <dgm:cxn modelId="{388FA815-62A0-43F4-A40D-968A05C03435}" type="presParOf" srcId="{F3BA395D-CF80-44F0-A929-AB14B33D71F8}" destId="{2A4FD14C-BD12-4354-90A3-333A2298A565}" srcOrd="9" destOrd="0" presId="urn:microsoft.com/office/officeart/2005/8/layout/default"/>
    <dgm:cxn modelId="{2AAE5C9C-0FB9-4BB8-9C99-0589C2455E41}" type="presParOf" srcId="{F3BA395D-CF80-44F0-A929-AB14B33D71F8}" destId="{4E583148-3D65-4D4A-AA64-C0E01B2C3DD8}" srcOrd="10" destOrd="0" presId="urn:microsoft.com/office/officeart/2005/8/layout/default"/>
    <dgm:cxn modelId="{03344E77-765B-4481-8608-23A401B1D78A}" type="presParOf" srcId="{F3BA395D-CF80-44F0-A929-AB14B33D71F8}" destId="{81BA179E-17A2-4683-BC0C-1982FC5528FB}" srcOrd="11" destOrd="0" presId="urn:microsoft.com/office/officeart/2005/8/layout/default"/>
    <dgm:cxn modelId="{4CB19703-3DC6-45EF-A587-7BF52C0A9443}" type="presParOf" srcId="{F3BA395D-CF80-44F0-A929-AB14B33D71F8}" destId="{3E1B7816-A508-40DF-83D0-7950FF4A1C16}" srcOrd="12" destOrd="0" presId="urn:microsoft.com/office/officeart/2005/8/layout/default"/>
    <dgm:cxn modelId="{B2DB6810-F055-4E80-BD6B-4B8887B75F90}" type="presParOf" srcId="{F3BA395D-CF80-44F0-A929-AB14B33D71F8}" destId="{1D675E14-655B-47FB-99E2-17F0A3B7C001}" srcOrd="13" destOrd="0" presId="urn:microsoft.com/office/officeart/2005/8/layout/default"/>
    <dgm:cxn modelId="{3C30CF34-6115-453C-97A7-B324949FF43F}" type="presParOf" srcId="{F3BA395D-CF80-44F0-A929-AB14B33D71F8}" destId="{49B229D2-3B9C-4EDA-A501-8839901B1276}" srcOrd="14" destOrd="0" presId="urn:microsoft.com/office/officeart/2005/8/layout/default"/>
    <dgm:cxn modelId="{95D55A7F-835A-4556-B009-14F8FCBA2B39}" type="presParOf" srcId="{F3BA395D-CF80-44F0-A929-AB14B33D71F8}" destId="{D2765569-8C8A-409A-9FA8-83558402E9AA}" srcOrd="15" destOrd="0" presId="urn:microsoft.com/office/officeart/2005/8/layout/default"/>
    <dgm:cxn modelId="{79D2FA75-6961-43C6-93B1-F8F2EC178FAC}" type="presParOf" srcId="{F3BA395D-CF80-44F0-A929-AB14B33D71F8}" destId="{068128B1-071E-419F-B018-0372C598354B}"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46AD034-2FAF-4579-B822-D4535937E834}" type="doc">
      <dgm:prSet loTypeId="urn:microsoft.com/office/officeart/2005/8/layout/venn1" loCatId="relationship" qsTypeId="urn:microsoft.com/office/officeart/2005/8/quickstyle/simple5" qsCatId="simple" csTypeId="urn:microsoft.com/office/officeart/2005/8/colors/colorful4" csCatId="colorful" phldr="1"/>
      <dgm:spPr/>
    </dgm:pt>
    <dgm:pt modelId="{EE906170-2A9E-4EAB-A81D-5C0D400EF7C7}">
      <dgm:prSet phldrT="[Text]"/>
      <dgm:spPr/>
      <dgm:t>
        <a:bodyPr/>
        <a:lstStyle/>
        <a:p>
          <a:r>
            <a:rPr lang="en-GB" dirty="0"/>
            <a:t>Stalking</a:t>
          </a:r>
        </a:p>
      </dgm:t>
    </dgm:pt>
    <dgm:pt modelId="{64141C6E-0B9A-4524-B039-FADE86547FE9}" type="parTrans" cxnId="{B5178568-941D-41BB-A626-8F733948BCEC}">
      <dgm:prSet/>
      <dgm:spPr/>
      <dgm:t>
        <a:bodyPr/>
        <a:lstStyle/>
        <a:p>
          <a:endParaRPr lang="en-GB"/>
        </a:p>
      </dgm:t>
    </dgm:pt>
    <dgm:pt modelId="{AAFCCCBC-7216-4080-85F2-A48FD6C0B226}" type="sibTrans" cxnId="{B5178568-941D-41BB-A626-8F733948BCEC}">
      <dgm:prSet/>
      <dgm:spPr/>
      <dgm:t>
        <a:bodyPr/>
        <a:lstStyle/>
        <a:p>
          <a:endParaRPr lang="en-GB"/>
        </a:p>
      </dgm:t>
    </dgm:pt>
    <dgm:pt modelId="{4D74281F-13AF-4F84-8CAE-45774494B65B}">
      <dgm:prSet phldrT="[Text]"/>
      <dgm:spPr/>
      <dgm:t>
        <a:bodyPr/>
        <a:lstStyle/>
        <a:p>
          <a:r>
            <a:rPr lang="en-GB" dirty="0"/>
            <a:t>Harassment</a:t>
          </a:r>
        </a:p>
      </dgm:t>
    </dgm:pt>
    <dgm:pt modelId="{7A90B98F-74B1-4990-87B3-9AD93906B86D}" type="parTrans" cxnId="{72A66661-514F-484A-8894-11E863D56E7B}">
      <dgm:prSet/>
      <dgm:spPr/>
      <dgm:t>
        <a:bodyPr/>
        <a:lstStyle/>
        <a:p>
          <a:endParaRPr lang="en-GB"/>
        </a:p>
      </dgm:t>
    </dgm:pt>
    <dgm:pt modelId="{140697CF-B749-4066-BAA0-D3BB5D451CF1}" type="sibTrans" cxnId="{72A66661-514F-484A-8894-11E863D56E7B}">
      <dgm:prSet/>
      <dgm:spPr/>
      <dgm:t>
        <a:bodyPr/>
        <a:lstStyle/>
        <a:p>
          <a:endParaRPr lang="en-GB"/>
        </a:p>
      </dgm:t>
    </dgm:pt>
    <dgm:pt modelId="{D379A7CF-0D5A-46BF-A572-5A29576C3716}">
      <dgm:prSet phldrT="[Text]"/>
      <dgm:spPr/>
      <dgm:t>
        <a:bodyPr/>
        <a:lstStyle/>
        <a:p>
          <a:r>
            <a:rPr lang="en-GB" dirty="0"/>
            <a:t>Controlling or Coercive Behaviour </a:t>
          </a:r>
        </a:p>
      </dgm:t>
    </dgm:pt>
    <dgm:pt modelId="{AC918053-E232-4553-96A5-C35ABD0F62BC}" type="parTrans" cxnId="{9C0303B8-FC3A-417B-8819-34198771FDEB}">
      <dgm:prSet/>
      <dgm:spPr/>
      <dgm:t>
        <a:bodyPr/>
        <a:lstStyle/>
        <a:p>
          <a:endParaRPr lang="en-GB"/>
        </a:p>
      </dgm:t>
    </dgm:pt>
    <dgm:pt modelId="{7DA25480-2B85-4261-AC20-0950AF6A8868}" type="sibTrans" cxnId="{9C0303B8-FC3A-417B-8819-34198771FDEB}">
      <dgm:prSet/>
      <dgm:spPr/>
      <dgm:t>
        <a:bodyPr/>
        <a:lstStyle/>
        <a:p>
          <a:endParaRPr lang="en-GB"/>
        </a:p>
      </dgm:t>
    </dgm:pt>
    <dgm:pt modelId="{D8D378D6-B807-41A0-849C-1DBF6F6E877C}" type="pres">
      <dgm:prSet presAssocID="{946AD034-2FAF-4579-B822-D4535937E834}" presName="compositeShape" presStyleCnt="0">
        <dgm:presLayoutVars>
          <dgm:chMax val="7"/>
          <dgm:dir/>
          <dgm:resizeHandles val="exact"/>
        </dgm:presLayoutVars>
      </dgm:prSet>
      <dgm:spPr/>
    </dgm:pt>
    <dgm:pt modelId="{954229DA-9BBC-4239-8041-450950AAEB47}" type="pres">
      <dgm:prSet presAssocID="{EE906170-2A9E-4EAB-A81D-5C0D400EF7C7}" presName="circ1" presStyleLbl="vennNode1" presStyleIdx="0" presStyleCnt="3"/>
      <dgm:spPr/>
      <dgm:t>
        <a:bodyPr/>
        <a:lstStyle/>
        <a:p>
          <a:endParaRPr lang="en-US"/>
        </a:p>
      </dgm:t>
    </dgm:pt>
    <dgm:pt modelId="{A6BE0A0D-3693-4EB4-B013-8A386B7C02BF}" type="pres">
      <dgm:prSet presAssocID="{EE906170-2A9E-4EAB-A81D-5C0D400EF7C7}" presName="circ1Tx" presStyleLbl="revTx" presStyleIdx="0" presStyleCnt="0">
        <dgm:presLayoutVars>
          <dgm:chMax val="0"/>
          <dgm:chPref val="0"/>
          <dgm:bulletEnabled val="1"/>
        </dgm:presLayoutVars>
      </dgm:prSet>
      <dgm:spPr/>
      <dgm:t>
        <a:bodyPr/>
        <a:lstStyle/>
        <a:p>
          <a:endParaRPr lang="en-US"/>
        </a:p>
      </dgm:t>
    </dgm:pt>
    <dgm:pt modelId="{3DFF5A3E-7B67-400C-8A5D-3409290C02B6}" type="pres">
      <dgm:prSet presAssocID="{4D74281F-13AF-4F84-8CAE-45774494B65B}" presName="circ2" presStyleLbl="vennNode1" presStyleIdx="1" presStyleCnt="3"/>
      <dgm:spPr/>
      <dgm:t>
        <a:bodyPr/>
        <a:lstStyle/>
        <a:p>
          <a:endParaRPr lang="en-US"/>
        </a:p>
      </dgm:t>
    </dgm:pt>
    <dgm:pt modelId="{8492B509-C834-4A80-9607-CF67EEBED56E}" type="pres">
      <dgm:prSet presAssocID="{4D74281F-13AF-4F84-8CAE-45774494B65B}" presName="circ2Tx" presStyleLbl="revTx" presStyleIdx="0" presStyleCnt="0">
        <dgm:presLayoutVars>
          <dgm:chMax val="0"/>
          <dgm:chPref val="0"/>
          <dgm:bulletEnabled val="1"/>
        </dgm:presLayoutVars>
      </dgm:prSet>
      <dgm:spPr/>
      <dgm:t>
        <a:bodyPr/>
        <a:lstStyle/>
        <a:p>
          <a:endParaRPr lang="en-US"/>
        </a:p>
      </dgm:t>
    </dgm:pt>
    <dgm:pt modelId="{01A65D02-99C0-4313-A5D3-7E50868AF36A}" type="pres">
      <dgm:prSet presAssocID="{D379A7CF-0D5A-46BF-A572-5A29576C3716}" presName="circ3" presStyleLbl="vennNode1" presStyleIdx="2" presStyleCnt="3"/>
      <dgm:spPr/>
      <dgm:t>
        <a:bodyPr/>
        <a:lstStyle/>
        <a:p>
          <a:endParaRPr lang="en-US"/>
        </a:p>
      </dgm:t>
    </dgm:pt>
    <dgm:pt modelId="{A8FA27D2-96C3-4921-98CF-4F412D2575FF}" type="pres">
      <dgm:prSet presAssocID="{D379A7CF-0D5A-46BF-A572-5A29576C3716}" presName="circ3Tx" presStyleLbl="revTx" presStyleIdx="0" presStyleCnt="0">
        <dgm:presLayoutVars>
          <dgm:chMax val="0"/>
          <dgm:chPref val="0"/>
          <dgm:bulletEnabled val="1"/>
        </dgm:presLayoutVars>
      </dgm:prSet>
      <dgm:spPr/>
      <dgm:t>
        <a:bodyPr/>
        <a:lstStyle/>
        <a:p>
          <a:endParaRPr lang="en-US"/>
        </a:p>
      </dgm:t>
    </dgm:pt>
  </dgm:ptLst>
  <dgm:cxnLst>
    <dgm:cxn modelId="{A4AAA8C7-86D1-49A6-8823-D34117BC4AA4}" type="presOf" srcId="{EE906170-2A9E-4EAB-A81D-5C0D400EF7C7}" destId="{954229DA-9BBC-4239-8041-450950AAEB47}" srcOrd="0" destOrd="0" presId="urn:microsoft.com/office/officeart/2005/8/layout/venn1"/>
    <dgm:cxn modelId="{48134B94-CDBA-444B-9A20-63B3EB28101C}" type="presOf" srcId="{946AD034-2FAF-4579-B822-D4535937E834}" destId="{D8D378D6-B807-41A0-849C-1DBF6F6E877C}" srcOrd="0" destOrd="0" presId="urn:microsoft.com/office/officeart/2005/8/layout/venn1"/>
    <dgm:cxn modelId="{6C850791-7574-4CC4-AFD4-D8AABBBD8F2C}" type="presOf" srcId="{D379A7CF-0D5A-46BF-A572-5A29576C3716}" destId="{01A65D02-99C0-4313-A5D3-7E50868AF36A}" srcOrd="0" destOrd="0" presId="urn:microsoft.com/office/officeart/2005/8/layout/venn1"/>
    <dgm:cxn modelId="{9C0303B8-FC3A-417B-8819-34198771FDEB}" srcId="{946AD034-2FAF-4579-B822-D4535937E834}" destId="{D379A7CF-0D5A-46BF-A572-5A29576C3716}" srcOrd="2" destOrd="0" parTransId="{AC918053-E232-4553-96A5-C35ABD0F62BC}" sibTransId="{7DA25480-2B85-4261-AC20-0950AF6A8868}"/>
    <dgm:cxn modelId="{4D4FBBDC-CA04-4416-8171-ACF334C6CD76}" type="presOf" srcId="{EE906170-2A9E-4EAB-A81D-5C0D400EF7C7}" destId="{A6BE0A0D-3693-4EB4-B013-8A386B7C02BF}" srcOrd="1" destOrd="0" presId="urn:microsoft.com/office/officeart/2005/8/layout/venn1"/>
    <dgm:cxn modelId="{D0A5613A-8DF8-4DE4-B769-E936019AB10B}" type="presOf" srcId="{4D74281F-13AF-4F84-8CAE-45774494B65B}" destId="{3DFF5A3E-7B67-400C-8A5D-3409290C02B6}" srcOrd="0" destOrd="0" presId="urn:microsoft.com/office/officeart/2005/8/layout/venn1"/>
    <dgm:cxn modelId="{53897347-0843-45D6-B527-326F5B411777}" type="presOf" srcId="{D379A7CF-0D5A-46BF-A572-5A29576C3716}" destId="{A8FA27D2-96C3-4921-98CF-4F412D2575FF}" srcOrd="1" destOrd="0" presId="urn:microsoft.com/office/officeart/2005/8/layout/venn1"/>
    <dgm:cxn modelId="{B5178568-941D-41BB-A626-8F733948BCEC}" srcId="{946AD034-2FAF-4579-B822-D4535937E834}" destId="{EE906170-2A9E-4EAB-A81D-5C0D400EF7C7}" srcOrd="0" destOrd="0" parTransId="{64141C6E-0B9A-4524-B039-FADE86547FE9}" sibTransId="{AAFCCCBC-7216-4080-85F2-A48FD6C0B226}"/>
    <dgm:cxn modelId="{72A66661-514F-484A-8894-11E863D56E7B}" srcId="{946AD034-2FAF-4579-B822-D4535937E834}" destId="{4D74281F-13AF-4F84-8CAE-45774494B65B}" srcOrd="1" destOrd="0" parTransId="{7A90B98F-74B1-4990-87B3-9AD93906B86D}" sibTransId="{140697CF-B749-4066-BAA0-D3BB5D451CF1}"/>
    <dgm:cxn modelId="{36D55806-867C-46C1-93DD-B74981D7C4D7}" type="presOf" srcId="{4D74281F-13AF-4F84-8CAE-45774494B65B}" destId="{8492B509-C834-4A80-9607-CF67EEBED56E}" srcOrd="1" destOrd="0" presId="urn:microsoft.com/office/officeart/2005/8/layout/venn1"/>
    <dgm:cxn modelId="{14D5DD4A-BFD2-48D4-9631-A41102FFDEEF}" type="presParOf" srcId="{D8D378D6-B807-41A0-849C-1DBF6F6E877C}" destId="{954229DA-9BBC-4239-8041-450950AAEB47}" srcOrd="0" destOrd="0" presId="urn:microsoft.com/office/officeart/2005/8/layout/venn1"/>
    <dgm:cxn modelId="{A8F87347-8BAD-47CD-988A-4D8C96F7B728}" type="presParOf" srcId="{D8D378D6-B807-41A0-849C-1DBF6F6E877C}" destId="{A6BE0A0D-3693-4EB4-B013-8A386B7C02BF}" srcOrd="1" destOrd="0" presId="urn:microsoft.com/office/officeart/2005/8/layout/venn1"/>
    <dgm:cxn modelId="{7F92C389-5570-4822-91F7-F6E0AB923DC7}" type="presParOf" srcId="{D8D378D6-B807-41A0-849C-1DBF6F6E877C}" destId="{3DFF5A3E-7B67-400C-8A5D-3409290C02B6}" srcOrd="2" destOrd="0" presId="urn:microsoft.com/office/officeart/2005/8/layout/venn1"/>
    <dgm:cxn modelId="{6331DE93-1278-4D20-B9C1-A0E49F4B1DB9}" type="presParOf" srcId="{D8D378D6-B807-41A0-849C-1DBF6F6E877C}" destId="{8492B509-C834-4A80-9607-CF67EEBED56E}" srcOrd="3" destOrd="0" presId="urn:microsoft.com/office/officeart/2005/8/layout/venn1"/>
    <dgm:cxn modelId="{2788BE20-5892-4E79-B16E-F6B47F047BC2}" type="presParOf" srcId="{D8D378D6-B807-41A0-849C-1DBF6F6E877C}" destId="{01A65D02-99C0-4313-A5D3-7E50868AF36A}" srcOrd="4" destOrd="0" presId="urn:microsoft.com/office/officeart/2005/8/layout/venn1"/>
    <dgm:cxn modelId="{01DCDC8E-3398-4C7E-A93F-84F29BE5AC2A}" type="presParOf" srcId="{D8D378D6-B807-41A0-849C-1DBF6F6E877C}" destId="{A8FA27D2-96C3-4921-98CF-4F412D2575F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CA11455-346C-4CA9-A202-1AF751AFB6F7}" type="doc">
      <dgm:prSet loTypeId="urn:microsoft.com/office/officeart/2005/8/layout/radial1" loCatId="cycle" qsTypeId="urn:microsoft.com/office/officeart/2005/8/quickstyle/simple5" qsCatId="simple" csTypeId="urn:microsoft.com/office/officeart/2005/8/colors/colorful4" csCatId="colorful" phldr="1"/>
      <dgm:spPr/>
      <dgm:t>
        <a:bodyPr/>
        <a:lstStyle/>
        <a:p>
          <a:endParaRPr lang="en-GB"/>
        </a:p>
      </dgm:t>
    </dgm:pt>
    <dgm:pt modelId="{D69DDE0C-84AF-4B1B-9AC6-CFDEA55447DE}">
      <dgm:prSet phldrT="[Text]"/>
      <dgm:spPr/>
      <dgm:t>
        <a:bodyPr/>
        <a:lstStyle/>
        <a:p>
          <a:r>
            <a:rPr lang="en-GB" dirty="0"/>
            <a:t>The bigger picture</a:t>
          </a:r>
        </a:p>
      </dgm:t>
    </dgm:pt>
    <dgm:pt modelId="{2F4C77C5-40EC-4DCF-A8D2-1C25CE19AFB2}" type="parTrans" cxnId="{4EF287F5-ED75-4E49-89AC-FB10BCDB4E6E}">
      <dgm:prSet/>
      <dgm:spPr/>
      <dgm:t>
        <a:bodyPr/>
        <a:lstStyle/>
        <a:p>
          <a:endParaRPr lang="en-GB"/>
        </a:p>
      </dgm:t>
    </dgm:pt>
    <dgm:pt modelId="{983302A1-9D39-4F22-BD7F-561685CF7905}" type="sibTrans" cxnId="{4EF287F5-ED75-4E49-89AC-FB10BCDB4E6E}">
      <dgm:prSet/>
      <dgm:spPr/>
      <dgm:t>
        <a:bodyPr/>
        <a:lstStyle/>
        <a:p>
          <a:endParaRPr lang="en-GB"/>
        </a:p>
      </dgm:t>
    </dgm:pt>
    <dgm:pt modelId="{37C1BA10-6E5B-4382-A0F0-80D05B5C39B6}">
      <dgm:prSet phldrT="[Text]"/>
      <dgm:spPr/>
      <dgm:t>
        <a:bodyPr/>
        <a:lstStyle/>
        <a:p>
          <a:r>
            <a:rPr lang="en-GB" dirty="0"/>
            <a:t>Witness statements</a:t>
          </a:r>
        </a:p>
      </dgm:t>
    </dgm:pt>
    <dgm:pt modelId="{E3D2A68C-0653-45FB-B5B9-A1C3DA733751}" type="parTrans" cxnId="{0E6D097F-4CAD-4802-A724-524F947838A4}">
      <dgm:prSet/>
      <dgm:spPr/>
      <dgm:t>
        <a:bodyPr/>
        <a:lstStyle/>
        <a:p>
          <a:endParaRPr lang="en-GB"/>
        </a:p>
      </dgm:t>
    </dgm:pt>
    <dgm:pt modelId="{E077C7C0-7033-417D-9594-63C6844026C6}" type="sibTrans" cxnId="{0E6D097F-4CAD-4802-A724-524F947838A4}">
      <dgm:prSet/>
      <dgm:spPr/>
      <dgm:t>
        <a:bodyPr/>
        <a:lstStyle/>
        <a:p>
          <a:endParaRPr lang="en-GB"/>
        </a:p>
      </dgm:t>
    </dgm:pt>
    <dgm:pt modelId="{29CA4C79-9078-4ABE-95B5-CFE7E40983C3}">
      <dgm:prSet phldrT="[Text]"/>
      <dgm:spPr/>
      <dgm:t>
        <a:bodyPr/>
        <a:lstStyle/>
        <a:p>
          <a:r>
            <a:rPr lang="en-GB" dirty="0" err="1"/>
            <a:t>Interrogatiing</a:t>
          </a:r>
          <a:r>
            <a:rPr lang="en-GB" dirty="0"/>
            <a:t> all systems</a:t>
          </a:r>
        </a:p>
      </dgm:t>
    </dgm:pt>
    <dgm:pt modelId="{F8F72533-831F-4241-A4D6-D7419F7B7BAC}" type="parTrans" cxnId="{72EEB98C-6E68-4C30-B429-013A0490B9E1}">
      <dgm:prSet/>
      <dgm:spPr/>
      <dgm:t>
        <a:bodyPr/>
        <a:lstStyle/>
        <a:p>
          <a:endParaRPr lang="en-GB"/>
        </a:p>
      </dgm:t>
    </dgm:pt>
    <dgm:pt modelId="{30EB662D-C38C-4373-85F1-5D38DBF96D52}" type="sibTrans" cxnId="{72EEB98C-6E68-4C30-B429-013A0490B9E1}">
      <dgm:prSet/>
      <dgm:spPr/>
      <dgm:t>
        <a:bodyPr/>
        <a:lstStyle/>
        <a:p>
          <a:endParaRPr lang="en-GB"/>
        </a:p>
      </dgm:t>
    </dgm:pt>
    <dgm:pt modelId="{AE18F10F-D32F-4C72-88BA-29D4A9929BFC}">
      <dgm:prSet phldrT="[Text]"/>
      <dgm:spPr/>
      <dgm:t>
        <a:bodyPr/>
        <a:lstStyle/>
        <a:p>
          <a:r>
            <a:rPr lang="en-GB" dirty="0"/>
            <a:t>Evidence from all sources</a:t>
          </a:r>
        </a:p>
      </dgm:t>
    </dgm:pt>
    <dgm:pt modelId="{986C76DA-BC74-4B1B-9435-44E954568F5A}" type="parTrans" cxnId="{1993026D-F19D-4067-91F1-24B5978A3D48}">
      <dgm:prSet/>
      <dgm:spPr/>
      <dgm:t>
        <a:bodyPr/>
        <a:lstStyle/>
        <a:p>
          <a:endParaRPr lang="en-GB"/>
        </a:p>
      </dgm:t>
    </dgm:pt>
    <dgm:pt modelId="{0553641C-ABBB-4E0E-B7AB-F6118931BD1F}" type="sibTrans" cxnId="{1993026D-F19D-4067-91F1-24B5978A3D48}">
      <dgm:prSet/>
      <dgm:spPr/>
      <dgm:t>
        <a:bodyPr/>
        <a:lstStyle/>
        <a:p>
          <a:endParaRPr lang="en-GB"/>
        </a:p>
      </dgm:t>
    </dgm:pt>
    <dgm:pt modelId="{4B521D2C-BAAE-487F-9B6F-278D28361AF6}">
      <dgm:prSet phldrT="[Text]"/>
      <dgm:spPr/>
      <dgm:t>
        <a:bodyPr/>
        <a:lstStyle/>
        <a:p>
          <a:r>
            <a:rPr lang="en-GB" dirty="0"/>
            <a:t>Defence </a:t>
          </a:r>
        </a:p>
      </dgm:t>
    </dgm:pt>
    <dgm:pt modelId="{DD97EA3A-B183-41AB-9913-3BBBEAEB6520}" type="parTrans" cxnId="{710CC775-26D6-4121-8E88-817CC712FDEF}">
      <dgm:prSet/>
      <dgm:spPr/>
      <dgm:t>
        <a:bodyPr/>
        <a:lstStyle/>
        <a:p>
          <a:endParaRPr lang="en-GB"/>
        </a:p>
      </dgm:t>
    </dgm:pt>
    <dgm:pt modelId="{5776D4CE-4F95-436E-A8BF-F6AE1CEDCC13}" type="sibTrans" cxnId="{710CC775-26D6-4121-8E88-817CC712FDEF}">
      <dgm:prSet/>
      <dgm:spPr/>
      <dgm:t>
        <a:bodyPr/>
        <a:lstStyle/>
        <a:p>
          <a:endParaRPr lang="en-GB"/>
        </a:p>
      </dgm:t>
    </dgm:pt>
    <dgm:pt modelId="{7A281711-354D-46D1-9C4E-7BBC9648EE65}" type="pres">
      <dgm:prSet presAssocID="{6CA11455-346C-4CA9-A202-1AF751AFB6F7}" presName="cycle" presStyleCnt="0">
        <dgm:presLayoutVars>
          <dgm:chMax val="1"/>
          <dgm:dir/>
          <dgm:animLvl val="ctr"/>
          <dgm:resizeHandles val="exact"/>
        </dgm:presLayoutVars>
      </dgm:prSet>
      <dgm:spPr/>
      <dgm:t>
        <a:bodyPr/>
        <a:lstStyle/>
        <a:p>
          <a:endParaRPr lang="en-US"/>
        </a:p>
      </dgm:t>
    </dgm:pt>
    <dgm:pt modelId="{2853690D-6EE8-450E-9DEE-E1CE49204A8E}" type="pres">
      <dgm:prSet presAssocID="{D69DDE0C-84AF-4B1B-9AC6-CFDEA55447DE}" presName="centerShape" presStyleLbl="node0" presStyleIdx="0" presStyleCnt="1"/>
      <dgm:spPr/>
      <dgm:t>
        <a:bodyPr/>
        <a:lstStyle/>
        <a:p>
          <a:endParaRPr lang="en-US"/>
        </a:p>
      </dgm:t>
    </dgm:pt>
    <dgm:pt modelId="{ED14A263-5669-4713-A4E4-6584BC7C731A}" type="pres">
      <dgm:prSet presAssocID="{E3D2A68C-0653-45FB-B5B9-A1C3DA733751}" presName="Name9" presStyleLbl="parChTrans1D2" presStyleIdx="0" presStyleCnt="4"/>
      <dgm:spPr/>
      <dgm:t>
        <a:bodyPr/>
        <a:lstStyle/>
        <a:p>
          <a:endParaRPr lang="en-US"/>
        </a:p>
      </dgm:t>
    </dgm:pt>
    <dgm:pt modelId="{B18A8F7A-08AC-4C75-9F22-06D4C17084E6}" type="pres">
      <dgm:prSet presAssocID="{E3D2A68C-0653-45FB-B5B9-A1C3DA733751}" presName="connTx" presStyleLbl="parChTrans1D2" presStyleIdx="0" presStyleCnt="4"/>
      <dgm:spPr/>
      <dgm:t>
        <a:bodyPr/>
        <a:lstStyle/>
        <a:p>
          <a:endParaRPr lang="en-US"/>
        </a:p>
      </dgm:t>
    </dgm:pt>
    <dgm:pt modelId="{63F37546-E4D1-4F2D-9AF4-A35F21028172}" type="pres">
      <dgm:prSet presAssocID="{37C1BA10-6E5B-4382-A0F0-80D05B5C39B6}" presName="node" presStyleLbl="node1" presStyleIdx="0" presStyleCnt="4">
        <dgm:presLayoutVars>
          <dgm:bulletEnabled val="1"/>
        </dgm:presLayoutVars>
      </dgm:prSet>
      <dgm:spPr/>
      <dgm:t>
        <a:bodyPr/>
        <a:lstStyle/>
        <a:p>
          <a:endParaRPr lang="en-US"/>
        </a:p>
      </dgm:t>
    </dgm:pt>
    <dgm:pt modelId="{E3B0D2C0-E424-428B-B6E3-B41C080B4523}" type="pres">
      <dgm:prSet presAssocID="{F8F72533-831F-4241-A4D6-D7419F7B7BAC}" presName="Name9" presStyleLbl="parChTrans1D2" presStyleIdx="1" presStyleCnt="4"/>
      <dgm:spPr/>
      <dgm:t>
        <a:bodyPr/>
        <a:lstStyle/>
        <a:p>
          <a:endParaRPr lang="en-US"/>
        </a:p>
      </dgm:t>
    </dgm:pt>
    <dgm:pt modelId="{6DB0EBB8-05F2-473C-97F7-7CE1C54F097F}" type="pres">
      <dgm:prSet presAssocID="{F8F72533-831F-4241-A4D6-D7419F7B7BAC}" presName="connTx" presStyleLbl="parChTrans1D2" presStyleIdx="1" presStyleCnt="4"/>
      <dgm:spPr/>
      <dgm:t>
        <a:bodyPr/>
        <a:lstStyle/>
        <a:p>
          <a:endParaRPr lang="en-US"/>
        </a:p>
      </dgm:t>
    </dgm:pt>
    <dgm:pt modelId="{1C41405F-6B48-4870-8B31-A68C1507CDD9}" type="pres">
      <dgm:prSet presAssocID="{29CA4C79-9078-4ABE-95B5-CFE7E40983C3}" presName="node" presStyleLbl="node1" presStyleIdx="1" presStyleCnt="4">
        <dgm:presLayoutVars>
          <dgm:bulletEnabled val="1"/>
        </dgm:presLayoutVars>
      </dgm:prSet>
      <dgm:spPr/>
      <dgm:t>
        <a:bodyPr/>
        <a:lstStyle/>
        <a:p>
          <a:endParaRPr lang="en-US"/>
        </a:p>
      </dgm:t>
    </dgm:pt>
    <dgm:pt modelId="{FEFD77E6-947E-4964-A2C4-B3A9015A707F}" type="pres">
      <dgm:prSet presAssocID="{986C76DA-BC74-4B1B-9435-44E954568F5A}" presName="Name9" presStyleLbl="parChTrans1D2" presStyleIdx="2" presStyleCnt="4"/>
      <dgm:spPr/>
      <dgm:t>
        <a:bodyPr/>
        <a:lstStyle/>
        <a:p>
          <a:endParaRPr lang="en-US"/>
        </a:p>
      </dgm:t>
    </dgm:pt>
    <dgm:pt modelId="{DFDE3B8C-568F-4D52-B7E9-021B37CADA16}" type="pres">
      <dgm:prSet presAssocID="{986C76DA-BC74-4B1B-9435-44E954568F5A}" presName="connTx" presStyleLbl="parChTrans1D2" presStyleIdx="2" presStyleCnt="4"/>
      <dgm:spPr/>
      <dgm:t>
        <a:bodyPr/>
        <a:lstStyle/>
        <a:p>
          <a:endParaRPr lang="en-US"/>
        </a:p>
      </dgm:t>
    </dgm:pt>
    <dgm:pt modelId="{82443BF1-5655-4375-A077-46EDEE61A9AE}" type="pres">
      <dgm:prSet presAssocID="{AE18F10F-D32F-4C72-88BA-29D4A9929BFC}" presName="node" presStyleLbl="node1" presStyleIdx="2" presStyleCnt="4">
        <dgm:presLayoutVars>
          <dgm:bulletEnabled val="1"/>
        </dgm:presLayoutVars>
      </dgm:prSet>
      <dgm:spPr/>
      <dgm:t>
        <a:bodyPr/>
        <a:lstStyle/>
        <a:p>
          <a:endParaRPr lang="en-US"/>
        </a:p>
      </dgm:t>
    </dgm:pt>
    <dgm:pt modelId="{7F0AF9E9-FE3F-4277-87F7-9697386B2C97}" type="pres">
      <dgm:prSet presAssocID="{DD97EA3A-B183-41AB-9913-3BBBEAEB6520}" presName="Name9" presStyleLbl="parChTrans1D2" presStyleIdx="3" presStyleCnt="4"/>
      <dgm:spPr/>
      <dgm:t>
        <a:bodyPr/>
        <a:lstStyle/>
        <a:p>
          <a:endParaRPr lang="en-US"/>
        </a:p>
      </dgm:t>
    </dgm:pt>
    <dgm:pt modelId="{46EEF120-B4D9-4056-9626-3E80CF6F7023}" type="pres">
      <dgm:prSet presAssocID="{DD97EA3A-B183-41AB-9913-3BBBEAEB6520}" presName="connTx" presStyleLbl="parChTrans1D2" presStyleIdx="3" presStyleCnt="4"/>
      <dgm:spPr/>
      <dgm:t>
        <a:bodyPr/>
        <a:lstStyle/>
        <a:p>
          <a:endParaRPr lang="en-US"/>
        </a:p>
      </dgm:t>
    </dgm:pt>
    <dgm:pt modelId="{29BB569D-920F-4450-91A2-939417111388}" type="pres">
      <dgm:prSet presAssocID="{4B521D2C-BAAE-487F-9B6F-278D28361AF6}" presName="node" presStyleLbl="node1" presStyleIdx="3" presStyleCnt="4">
        <dgm:presLayoutVars>
          <dgm:bulletEnabled val="1"/>
        </dgm:presLayoutVars>
      </dgm:prSet>
      <dgm:spPr/>
      <dgm:t>
        <a:bodyPr/>
        <a:lstStyle/>
        <a:p>
          <a:endParaRPr lang="en-US"/>
        </a:p>
      </dgm:t>
    </dgm:pt>
  </dgm:ptLst>
  <dgm:cxnLst>
    <dgm:cxn modelId="{C596CF39-71FD-4BA6-AE0D-EDE22484F021}" type="presOf" srcId="{DD97EA3A-B183-41AB-9913-3BBBEAEB6520}" destId="{46EEF120-B4D9-4056-9626-3E80CF6F7023}" srcOrd="1" destOrd="0" presId="urn:microsoft.com/office/officeart/2005/8/layout/radial1"/>
    <dgm:cxn modelId="{0E6D097F-4CAD-4802-A724-524F947838A4}" srcId="{D69DDE0C-84AF-4B1B-9AC6-CFDEA55447DE}" destId="{37C1BA10-6E5B-4382-A0F0-80D05B5C39B6}" srcOrd="0" destOrd="0" parTransId="{E3D2A68C-0653-45FB-B5B9-A1C3DA733751}" sibTransId="{E077C7C0-7033-417D-9594-63C6844026C6}"/>
    <dgm:cxn modelId="{F9B261E6-A538-45BD-80F9-5F6FD1996304}" type="presOf" srcId="{4B521D2C-BAAE-487F-9B6F-278D28361AF6}" destId="{29BB569D-920F-4450-91A2-939417111388}" srcOrd="0" destOrd="0" presId="urn:microsoft.com/office/officeart/2005/8/layout/radial1"/>
    <dgm:cxn modelId="{5A4B6BAC-1B30-4D5E-8ED0-D9B6A59E5C0E}" type="presOf" srcId="{37C1BA10-6E5B-4382-A0F0-80D05B5C39B6}" destId="{63F37546-E4D1-4F2D-9AF4-A35F21028172}" srcOrd="0" destOrd="0" presId="urn:microsoft.com/office/officeart/2005/8/layout/radial1"/>
    <dgm:cxn modelId="{CBD69255-8429-423E-BD2E-A6A840530AAB}" type="presOf" srcId="{29CA4C79-9078-4ABE-95B5-CFE7E40983C3}" destId="{1C41405F-6B48-4870-8B31-A68C1507CDD9}" srcOrd="0" destOrd="0" presId="urn:microsoft.com/office/officeart/2005/8/layout/radial1"/>
    <dgm:cxn modelId="{FA8878A2-5FA7-485B-969D-7B077EDE424E}" type="presOf" srcId="{986C76DA-BC74-4B1B-9435-44E954568F5A}" destId="{DFDE3B8C-568F-4D52-B7E9-021B37CADA16}" srcOrd="1" destOrd="0" presId="urn:microsoft.com/office/officeart/2005/8/layout/radial1"/>
    <dgm:cxn modelId="{4EF287F5-ED75-4E49-89AC-FB10BCDB4E6E}" srcId="{6CA11455-346C-4CA9-A202-1AF751AFB6F7}" destId="{D69DDE0C-84AF-4B1B-9AC6-CFDEA55447DE}" srcOrd="0" destOrd="0" parTransId="{2F4C77C5-40EC-4DCF-A8D2-1C25CE19AFB2}" sibTransId="{983302A1-9D39-4F22-BD7F-561685CF7905}"/>
    <dgm:cxn modelId="{1993026D-F19D-4067-91F1-24B5978A3D48}" srcId="{D69DDE0C-84AF-4B1B-9AC6-CFDEA55447DE}" destId="{AE18F10F-D32F-4C72-88BA-29D4A9929BFC}" srcOrd="2" destOrd="0" parTransId="{986C76DA-BC74-4B1B-9435-44E954568F5A}" sibTransId="{0553641C-ABBB-4E0E-B7AB-F6118931BD1F}"/>
    <dgm:cxn modelId="{578BFF45-5A94-4426-B591-30B5D8109FA1}" type="presOf" srcId="{D69DDE0C-84AF-4B1B-9AC6-CFDEA55447DE}" destId="{2853690D-6EE8-450E-9DEE-E1CE49204A8E}" srcOrd="0" destOrd="0" presId="urn:microsoft.com/office/officeart/2005/8/layout/radial1"/>
    <dgm:cxn modelId="{710CC775-26D6-4121-8E88-817CC712FDEF}" srcId="{D69DDE0C-84AF-4B1B-9AC6-CFDEA55447DE}" destId="{4B521D2C-BAAE-487F-9B6F-278D28361AF6}" srcOrd="3" destOrd="0" parTransId="{DD97EA3A-B183-41AB-9913-3BBBEAEB6520}" sibTransId="{5776D4CE-4F95-436E-A8BF-F6AE1CEDCC13}"/>
    <dgm:cxn modelId="{064A6948-72A1-47E7-8C99-1926019767DE}" type="presOf" srcId="{DD97EA3A-B183-41AB-9913-3BBBEAEB6520}" destId="{7F0AF9E9-FE3F-4277-87F7-9697386B2C97}" srcOrd="0" destOrd="0" presId="urn:microsoft.com/office/officeart/2005/8/layout/radial1"/>
    <dgm:cxn modelId="{72EEB98C-6E68-4C30-B429-013A0490B9E1}" srcId="{D69DDE0C-84AF-4B1B-9AC6-CFDEA55447DE}" destId="{29CA4C79-9078-4ABE-95B5-CFE7E40983C3}" srcOrd="1" destOrd="0" parTransId="{F8F72533-831F-4241-A4D6-D7419F7B7BAC}" sibTransId="{30EB662D-C38C-4373-85F1-5D38DBF96D52}"/>
    <dgm:cxn modelId="{F97362D5-056C-4912-A6E5-94E65A643A1F}" type="presOf" srcId="{E3D2A68C-0653-45FB-B5B9-A1C3DA733751}" destId="{B18A8F7A-08AC-4C75-9F22-06D4C17084E6}" srcOrd="1" destOrd="0" presId="urn:microsoft.com/office/officeart/2005/8/layout/radial1"/>
    <dgm:cxn modelId="{A15304B6-EF33-4FD4-826C-32A5D3826568}" type="presOf" srcId="{E3D2A68C-0653-45FB-B5B9-A1C3DA733751}" destId="{ED14A263-5669-4713-A4E4-6584BC7C731A}" srcOrd="0" destOrd="0" presId="urn:microsoft.com/office/officeart/2005/8/layout/radial1"/>
    <dgm:cxn modelId="{E80F9B78-683E-440E-B410-08A797B8CE1D}" type="presOf" srcId="{F8F72533-831F-4241-A4D6-D7419F7B7BAC}" destId="{6DB0EBB8-05F2-473C-97F7-7CE1C54F097F}" srcOrd="1" destOrd="0" presId="urn:microsoft.com/office/officeart/2005/8/layout/radial1"/>
    <dgm:cxn modelId="{4A7C7CD2-5893-4838-89CC-DB91FCE8A1E8}" type="presOf" srcId="{AE18F10F-D32F-4C72-88BA-29D4A9929BFC}" destId="{82443BF1-5655-4375-A077-46EDEE61A9AE}" srcOrd="0" destOrd="0" presId="urn:microsoft.com/office/officeart/2005/8/layout/radial1"/>
    <dgm:cxn modelId="{74C4FAA8-F3A9-4BFB-BD88-B5AE4D2DE9E8}" type="presOf" srcId="{986C76DA-BC74-4B1B-9435-44E954568F5A}" destId="{FEFD77E6-947E-4964-A2C4-B3A9015A707F}" srcOrd="0" destOrd="0" presId="urn:microsoft.com/office/officeart/2005/8/layout/radial1"/>
    <dgm:cxn modelId="{D3BFBC5F-7103-442A-BAA0-05C7C376E5E7}" type="presOf" srcId="{6CA11455-346C-4CA9-A202-1AF751AFB6F7}" destId="{7A281711-354D-46D1-9C4E-7BBC9648EE65}" srcOrd="0" destOrd="0" presId="urn:microsoft.com/office/officeart/2005/8/layout/radial1"/>
    <dgm:cxn modelId="{90EA3A49-A246-4623-AC0D-CCAE0528BC88}" type="presOf" srcId="{F8F72533-831F-4241-A4D6-D7419F7B7BAC}" destId="{E3B0D2C0-E424-428B-B6E3-B41C080B4523}" srcOrd="0" destOrd="0" presId="urn:microsoft.com/office/officeart/2005/8/layout/radial1"/>
    <dgm:cxn modelId="{01F42F40-994F-4266-B2B4-EEA49D1B32C8}" type="presParOf" srcId="{7A281711-354D-46D1-9C4E-7BBC9648EE65}" destId="{2853690D-6EE8-450E-9DEE-E1CE49204A8E}" srcOrd="0" destOrd="0" presId="urn:microsoft.com/office/officeart/2005/8/layout/radial1"/>
    <dgm:cxn modelId="{B57D91F5-52EF-4EFC-ACDB-EC796DC40F84}" type="presParOf" srcId="{7A281711-354D-46D1-9C4E-7BBC9648EE65}" destId="{ED14A263-5669-4713-A4E4-6584BC7C731A}" srcOrd="1" destOrd="0" presId="urn:microsoft.com/office/officeart/2005/8/layout/radial1"/>
    <dgm:cxn modelId="{13876560-33C1-4DE8-A714-806C91053B3A}" type="presParOf" srcId="{ED14A263-5669-4713-A4E4-6584BC7C731A}" destId="{B18A8F7A-08AC-4C75-9F22-06D4C17084E6}" srcOrd="0" destOrd="0" presId="urn:microsoft.com/office/officeart/2005/8/layout/radial1"/>
    <dgm:cxn modelId="{ABC4504B-B173-4B82-91AA-C9D591146FEC}" type="presParOf" srcId="{7A281711-354D-46D1-9C4E-7BBC9648EE65}" destId="{63F37546-E4D1-4F2D-9AF4-A35F21028172}" srcOrd="2" destOrd="0" presId="urn:microsoft.com/office/officeart/2005/8/layout/radial1"/>
    <dgm:cxn modelId="{3BD24A22-28CC-4565-BD0F-0170A2707E00}" type="presParOf" srcId="{7A281711-354D-46D1-9C4E-7BBC9648EE65}" destId="{E3B0D2C0-E424-428B-B6E3-B41C080B4523}" srcOrd="3" destOrd="0" presId="urn:microsoft.com/office/officeart/2005/8/layout/radial1"/>
    <dgm:cxn modelId="{ECA9D61F-E24A-4ED2-A943-E66705649B4B}" type="presParOf" srcId="{E3B0D2C0-E424-428B-B6E3-B41C080B4523}" destId="{6DB0EBB8-05F2-473C-97F7-7CE1C54F097F}" srcOrd="0" destOrd="0" presId="urn:microsoft.com/office/officeart/2005/8/layout/radial1"/>
    <dgm:cxn modelId="{E208F6A0-0728-45B6-BAA7-58B151E5ABEB}" type="presParOf" srcId="{7A281711-354D-46D1-9C4E-7BBC9648EE65}" destId="{1C41405F-6B48-4870-8B31-A68C1507CDD9}" srcOrd="4" destOrd="0" presId="urn:microsoft.com/office/officeart/2005/8/layout/radial1"/>
    <dgm:cxn modelId="{1BBE5F93-B3A0-49C7-83CA-0B9244D35F62}" type="presParOf" srcId="{7A281711-354D-46D1-9C4E-7BBC9648EE65}" destId="{FEFD77E6-947E-4964-A2C4-B3A9015A707F}" srcOrd="5" destOrd="0" presId="urn:microsoft.com/office/officeart/2005/8/layout/radial1"/>
    <dgm:cxn modelId="{4C495A90-9656-415C-B2AC-BB4AC261FF22}" type="presParOf" srcId="{FEFD77E6-947E-4964-A2C4-B3A9015A707F}" destId="{DFDE3B8C-568F-4D52-B7E9-021B37CADA16}" srcOrd="0" destOrd="0" presId="urn:microsoft.com/office/officeart/2005/8/layout/radial1"/>
    <dgm:cxn modelId="{CDDA3A67-8A3F-4FC3-BFCE-872CA3DCE926}" type="presParOf" srcId="{7A281711-354D-46D1-9C4E-7BBC9648EE65}" destId="{82443BF1-5655-4375-A077-46EDEE61A9AE}" srcOrd="6" destOrd="0" presId="urn:microsoft.com/office/officeart/2005/8/layout/radial1"/>
    <dgm:cxn modelId="{B5A93DF7-93E5-44E6-A181-B385A0B63610}" type="presParOf" srcId="{7A281711-354D-46D1-9C4E-7BBC9648EE65}" destId="{7F0AF9E9-FE3F-4277-87F7-9697386B2C97}" srcOrd="7" destOrd="0" presId="urn:microsoft.com/office/officeart/2005/8/layout/radial1"/>
    <dgm:cxn modelId="{D887464C-8E21-41C6-BC76-B5FF77AC4452}" type="presParOf" srcId="{7F0AF9E9-FE3F-4277-87F7-9697386B2C97}" destId="{46EEF120-B4D9-4056-9626-3E80CF6F7023}" srcOrd="0" destOrd="0" presId="urn:microsoft.com/office/officeart/2005/8/layout/radial1"/>
    <dgm:cxn modelId="{DF36A24D-FB97-49A6-9052-365DB5433F92}" type="presParOf" srcId="{7A281711-354D-46D1-9C4E-7BBC9648EE65}" destId="{29BB569D-920F-4450-91A2-939417111388}"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B7739B5-8E90-4496-882E-6C3E0211FF4D}" type="doc">
      <dgm:prSet loTypeId="urn:microsoft.com/office/officeart/2005/8/layout/vList2" loCatId="list" qsTypeId="urn:microsoft.com/office/officeart/2005/8/quickstyle/simple2" qsCatId="simple" csTypeId="urn:microsoft.com/office/officeart/2005/8/colors/accent3_2" csCatId="accent3"/>
      <dgm:spPr/>
      <dgm:t>
        <a:bodyPr/>
        <a:lstStyle/>
        <a:p>
          <a:endParaRPr lang="en-US"/>
        </a:p>
      </dgm:t>
    </dgm:pt>
    <dgm:pt modelId="{CA7153F8-4CC3-45D1-9DE8-55D5B9B5712E}">
      <dgm:prSet/>
      <dgm:spPr/>
      <dgm:t>
        <a:bodyPr/>
        <a:lstStyle/>
        <a:p>
          <a:r>
            <a:rPr lang="en-GB"/>
            <a:t>What is adolescence?</a:t>
          </a:r>
          <a:endParaRPr lang="en-US" dirty="0"/>
        </a:p>
      </dgm:t>
    </dgm:pt>
    <dgm:pt modelId="{EE920E9B-295A-4C1A-BACA-F023E2CA7795}" type="parTrans" cxnId="{B9CE70C9-1DF7-473D-BAAC-877E3538AB88}">
      <dgm:prSet/>
      <dgm:spPr/>
      <dgm:t>
        <a:bodyPr/>
        <a:lstStyle/>
        <a:p>
          <a:endParaRPr lang="en-US"/>
        </a:p>
      </dgm:t>
    </dgm:pt>
    <dgm:pt modelId="{57E1848E-2BCA-4E8E-BD33-5087E63B2705}" type="sibTrans" cxnId="{B9CE70C9-1DF7-473D-BAAC-877E3538AB88}">
      <dgm:prSet/>
      <dgm:spPr/>
      <dgm:t>
        <a:bodyPr/>
        <a:lstStyle/>
        <a:p>
          <a:endParaRPr lang="en-US"/>
        </a:p>
      </dgm:t>
    </dgm:pt>
    <dgm:pt modelId="{E2B5B966-B939-4997-B292-F629C9EF5F2B}">
      <dgm:prSet/>
      <dgm:spPr/>
      <dgm:t>
        <a:bodyPr/>
        <a:lstStyle/>
        <a:p>
          <a:r>
            <a:rPr lang="en-GB"/>
            <a:t>How might this bias our thinking?</a:t>
          </a:r>
          <a:endParaRPr lang="en-US"/>
        </a:p>
      </dgm:t>
    </dgm:pt>
    <dgm:pt modelId="{89E965D8-C530-49D3-B20A-66F2688A898E}" type="parTrans" cxnId="{24AFA9A4-42D2-4155-B133-4AE7654CF884}">
      <dgm:prSet/>
      <dgm:spPr/>
      <dgm:t>
        <a:bodyPr/>
        <a:lstStyle/>
        <a:p>
          <a:endParaRPr lang="en-US"/>
        </a:p>
      </dgm:t>
    </dgm:pt>
    <dgm:pt modelId="{84D8174F-323F-4332-AFAF-695FE1D7D601}" type="sibTrans" cxnId="{24AFA9A4-42D2-4155-B133-4AE7654CF884}">
      <dgm:prSet/>
      <dgm:spPr/>
      <dgm:t>
        <a:bodyPr/>
        <a:lstStyle/>
        <a:p>
          <a:endParaRPr lang="en-US"/>
        </a:p>
      </dgm:t>
    </dgm:pt>
    <dgm:pt modelId="{9710ED73-AD29-4B38-8586-E2C31DE25D3D}">
      <dgm:prSet/>
      <dgm:spPr/>
      <dgm:t>
        <a:bodyPr/>
        <a:lstStyle/>
        <a:p>
          <a:r>
            <a:rPr lang="en-GB"/>
            <a:t>What is stalking?</a:t>
          </a:r>
          <a:endParaRPr lang="en-US"/>
        </a:p>
      </dgm:t>
    </dgm:pt>
    <dgm:pt modelId="{5294ACF8-76CB-47BD-A806-95CFF2EA4638}" type="parTrans" cxnId="{63841FB7-CDC2-4248-993B-1B350168A3D4}">
      <dgm:prSet/>
      <dgm:spPr/>
      <dgm:t>
        <a:bodyPr/>
        <a:lstStyle/>
        <a:p>
          <a:endParaRPr lang="en-US"/>
        </a:p>
      </dgm:t>
    </dgm:pt>
    <dgm:pt modelId="{0823A54B-4CB1-404E-885E-A744F9547F3C}" type="sibTrans" cxnId="{63841FB7-CDC2-4248-993B-1B350168A3D4}">
      <dgm:prSet/>
      <dgm:spPr/>
      <dgm:t>
        <a:bodyPr/>
        <a:lstStyle/>
        <a:p>
          <a:endParaRPr lang="en-US"/>
        </a:p>
      </dgm:t>
    </dgm:pt>
    <dgm:pt modelId="{987BA587-BBB2-4FA7-8603-C3076BE327E8}">
      <dgm:prSet/>
      <dgm:spPr/>
      <dgm:t>
        <a:bodyPr/>
        <a:lstStyle/>
        <a:p>
          <a:r>
            <a:rPr lang="en-GB"/>
            <a:t>Future Research</a:t>
          </a:r>
          <a:endParaRPr lang="en-US"/>
        </a:p>
      </dgm:t>
    </dgm:pt>
    <dgm:pt modelId="{F6CF5418-D8A0-4BD1-B05C-43B9551544ED}" type="parTrans" cxnId="{63815745-AE1D-42BD-9349-A3A09F09EBB3}">
      <dgm:prSet/>
      <dgm:spPr/>
      <dgm:t>
        <a:bodyPr/>
        <a:lstStyle/>
        <a:p>
          <a:endParaRPr lang="en-US"/>
        </a:p>
      </dgm:t>
    </dgm:pt>
    <dgm:pt modelId="{B9815F76-E706-4E56-8887-2218BA7DF4F2}" type="sibTrans" cxnId="{63815745-AE1D-42BD-9349-A3A09F09EBB3}">
      <dgm:prSet/>
      <dgm:spPr/>
      <dgm:t>
        <a:bodyPr/>
        <a:lstStyle/>
        <a:p>
          <a:endParaRPr lang="en-US"/>
        </a:p>
      </dgm:t>
    </dgm:pt>
    <dgm:pt modelId="{D30FB91D-3613-4FA4-A7D6-7F9A5E0FA998}">
      <dgm:prSet/>
      <dgm:spPr/>
      <dgm:t>
        <a:bodyPr/>
        <a:lstStyle/>
        <a:p>
          <a:r>
            <a:rPr lang="en-GB"/>
            <a:t>Interventions</a:t>
          </a:r>
          <a:endParaRPr lang="en-US"/>
        </a:p>
      </dgm:t>
    </dgm:pt>
    <dgm:pt modelId="{F96F831A-0079-4A94-87A9-85723917FB6C}" type="parTrans" cxnId="{D5768F8B-237F-4E61-AF11-F03CBDCB5ED7}">
      <dgm:prSet/>
      <dgm:spPr/>
      <dgm:t>
        <a:bodyPr/>
        <a:lstStyle/>
        <a:p>
          <a:endParaRPr lang="en-US"/>
        </a:p>
      </dgm:t>
    </dgm:pt>
    <dgm:pt modelId="{34337F08-463D-4618-B0E5-700622452424}" type="sibTrans" cxnId="{D5768F8B-237F-4E61-AF11-F03CBDCB5ED7}">
      <dgm:prSet/>
      <dgm:spPr/>
      <dgm:t>
        <a:bodyPr/>
        <a:lstStyle/>
        <a:p>
          <a:endParaRPr lang="en-US"/>
        </a:p>
      </dgm:t>
    </dgm:pt>
    <dgm:pt modelId="{520CC986-B272-4007-B3BB-D5746AF32457}">
      <dgm:prSet/>
      <dgm:spPr/>
      <dgm:t>
        <a:bodyPr/>
        <a:lstStyle/>
        <a:p>
          <a:r>
            <a:rPr lang="en-GB"/>
            <a:t>Implications for practice</a:t>
          </a:r>
          <a:endParaRPr lang="en-US"/>
        </a:p>
      </dgm:t>
    </dgm:pt>
    <dgm:pt modelId="{332C04C5-2B13-4B6F-B472-35CEA8FF088F}" type="parTrans" cxnId="{274D2FCB-9DA7-4A53-AD07-270308D684F9}">
      <dgm:prSet/>
      <dgm:spPr/>
      <dgm:t>
        <a:bodyPr/>
        <a:lstStyle/>
        <a:p>
          <a:endParaRPr lang="en-US"/>
        </a:p>
      </dgm:t>
    </dgm:pt>
    <dgm:pt modelId="{7BF3531D-C87D-4660-83F0-AE213A2FACA6}" type="sibTrans" cxnId="{274D2FCB-9DA7-4A53-AD07-270308D684F9}">
      <dgm:prSet/>
      <dgm:spPr/>
      <dgm:t>
        <a:bodyPr/>
        <a:lstStyle/>
        <a:p>
          <a:endParaRPr lang="en-US"/>
        </a:p>
      </dgm:t>
    </dgm:pt>
    <dgm:pt modelId="{2F83FC8A-4A3E-4464-9411-FCDF7A07FE3F}" type="pres">
      <dgm:prSet presAssocID="{7B7739B5-8E90-4496-882E-6C3E0211FF4D}" presName="linear" presStyleCnt="0">
        <dgm:presLayoutVars>
          <dgm:animLvl val="lvl"/>
          <dgm:resizeHandles val="exact"/>
        </dgm:presLayoutVars>
      </dgm:prSet>
      <dgm:spPr/>
      <dgm:t>
        <a:bodyPr/>
        <a:lstStyle/>
        <a:p>
          <a:endParaRPr lang="en-US"/>
        </a:p>
      </dgm:t>
    </dgm:pt>
    <dgm:pt modelId="{89D05D78-973E-4CF0-9AB6-56AC9FF3BFC2}" type="pres">
      <dgm:prSet presAssocID="{CA7153F8-4CC3-45D1-9DE8-55D5B9B5712E}" presName="parentText" presStyleLbl="node1" presStyleIdx="0" presStyleCnt="6">
        <dgm:presLayoutVars>
          <dgm:chMax val="0"/>
          <dgm:bulletEnabled val="1"/>
        </dgm:presLayoutVars>
      </dgm:prSet>
      <dgm:spPr/>
      <dgm:t>
        <a:bodyPr/>
        <a:lstStyle/>
        <a:p>
          <a:endParaRPr lang="en-US"/>
        </a:p>
      </dgm:t>
    </dgm:pt>
    <dgm:pt modelId="{089E23BE-8AB5-4184-9D3E-34291B9EE8A9}" type="pres">
      <dgm:prSet presAssocID="{57E1848E-2BCA-4E8E-BD33-5087E63B2705}" presName="spacer" presStyleCnt="0"/>
      <dgm:spPr/>
    </dgm:pt>
    <dgm:pt modelId="{37261D09-68BF-4C82-98C4-4A2BB2399CE1}" type="pres">
      <dgm:prSet presAssocID="{E2B5B966-B939-4997-B292-F629C9EF5F2B}" presName="parentText" presStyleLbl="node1" presStyleIdx="1" presStyleCnt="6">
        <dgm:presLayoutVars>
          <dgm:chMax val="0"/>
          <dgm:bulletEnabled val="1"/>
        </dgm:presLayoutVars>
      </dgm:prSet>
      <dgm:spPr/>
      <dgm:t>
        <a:bodyPr/>
        <a:lstStyle/>
        <a:p>
          <a:endParaRPr lang="en-US"/>
        </a:p>
      </dgm:t>
    </dgm:pt>
    <dgm:pt modelId="{BB7387DC-4213-49E3-956B-821467F3D682}" type="pres">
      <dgm:prSet presAssocID="{84D8174F-323F-4332-AFAF-695FE1D7D601}" presName="spacer" presStyleCnt="0"/>
      <dgm:spPr/>
    </dgm:pt>
    <dgm:pt modelId="{17B21321-F8AB-44B2-BF79-E580812B7FB1}" type="pres">
      <dgm:prSet presAssocID="{9710ED73-AD29-4B38-8586-E2C31DE25D3D}" presName="parentText" presStyleLbl="node1" presStyleIdx="2" presStyleCnt="6">
        <dgm:presLayoutVars>
          <dgm:chMax val="0"/>
          <dgm:bulletEnabled val="1"/>
        </dgm:presLayoutVars>
      </dgm:prSet>
      <dgm:spPr/>
      <dgm:t>
        <a:bodyPr/>
        <a:lstStyle/>
        <a:p>
          <a:endParaRPr lang="en-US"/>
        </a:p>
      </dgm:t>
    </dgm:pt>
    <dgm:pt modelId="{47DB4CC5-6593-469D-980E-0C80383322C8}" type="pres">
      <dgm:prSet presAssocID="{0823A54B-4CB1-404E-885E-A744F9547F3C}" presName="spacer" presStyleCnt="0"/>
      <dgm:spPr/>
    </dgm:pt>
    <dgm:pt modelId="{A3B9F768-F2F6-49FD-94CE-4B36680539AF}" type="pres">
      <dgm:prSet presAssocID="{987BA587-BBB2-4FA7-8603-C3076BE327E8}" presName="parentText" presStyleLbl="node1" presStyleIdx="3" presStyleCnt="6">
        <dgm:presLayoutVars>
          <dgm:chMax val="0"/>
          <dgm:bulletEnabled val="1"/>
        </dgm:presLayoutVars>
      </dgm:prSet>
      <dgm:spPr/>
      <dgm:t>
        <a:bodyPr/>
        <a:lstStyle/>
        <a:p>
          <a:endParaRPr lang="en-US"/>
        </a:p>
      </dgm:t>
    </dgm:pt>
    <dgm:pt modelId="{9BF9D6DF-16A7-46BF-B114-A217C4E30496}" type="pres">
      <dgm:prSet presAssocID="{B9815F76-E706-4E56-8887-2218BA7DF4F2}" presName="spacer" presStyleCnt="0"/>
      <dgm:spPr/>
    </dgm:pt>
    <dgm:pt modelId="{FC10DD0E-91FD-46DD-9151-B42F5101B67E}" type="pres">
      <dgm:prSet presAssocID="{D30FB91D-3613-4FA4-A7D6-7F9A5E0FA998}" presName="parentText" presStyleLbl="node1" presStyleIdx="4" presStyleCnt="6">
        <dgm:presLayoutVars>
          <dgm:chMax val="0"/>
          <dgm:bulletEnabled val="1"/>
        </dgm:presLayoutVars>
      </dgm:prSet>
      <dgm:spPr/>
      <dgm:t>
        <a:bodyPr/>
        <a:lstStyle/>
        <a:p>
          <a:endParaRPr lang="en-US"/>
        </a:p>
      </dgm:t>
    </dgm:pt>
    <dgm:pt modelId="{B41ED839-C194-4569-BF08-5CC2B7B2B921}" type="pres">
      <dgm:prSet presAssocID="{34337F08-463D-4618-B0E5-700622452424}" presName="spacer" presStyleCnt="0"/>
      <dgm:spPr/>
    </dgm:pt>
    <dgm:pt modelId="{72DA7135-1F74-4F5F-A131-B083B1D382B2}" type="pres">
      <dgm:prSet presAssocID="{520CC986-B272-4007-B3BB-D5746AF32457}" presName="parentText" presStyleLbl="node1" presStyleIdx="5" presStyleCnt="6">
        <dgm:presLayoutVars>
          <dgm:chMax val="0"/>
          <dgm:bulletEnabled val="1"/>
        </dgm:presLayoutVars>
      </dgm:prSet>
      <dgm:spPr/>
      <dgm:t>
        <a:bodyPr/>
        <a:lstStyle/>
        <a:p>
          <a:endParaRPr lang="en-US"/>
        </a:p>
      </dgm:t>
    </dgm:pt>
  </dgm:ptLst>
  <dgm:cxnLst>
    <dgm:cxn modelId="{A8D4B4AD-A730-44DA-A3C9-3F092AFD3DCE}" type="presOf" srcId="{987BA587-BBB2-4FA7-8603-C3076BE327E8}" destId="{A3B9F768-F2F6-49FD-94CE-4B36680539AF}" srcOrd="0" destOrd="0" presId="urn:microsoft.com/office/officeart/2005/8/layout/vList2"/>
    <dgm:cxn modelId="{63815745-AE1D-42BD-9349-A3A09F09EBB3}" srcId="{7B7739B5-8E90-4496-882E-6C3E0211FF4D}" destId="{987BA587-BBB2-4FA7-8603-C3076BE327E8}" srcOrd="3" destOrd="0" parTransId="{F6CF5418-D8A0-4BD1-B05C-43B9551544ED}" sibTransId="{B9815F76-E706-4E56-8887-2218BA7DF4F2}"/>
    <dgm:cxn modelId="{B9CE70C9-1DF7-473D-BAAC-877E3538AB88}" srcId="{7B7739B5-8E90-4496-882E-6C3E0211FF4D}" destId="{CA7153F8-4CC3-45D1-9DE8-55D5B9B5712E}" srcOrd="0" destOrd="0" parTransId="{EE920E9B-295A-4C1A-BACA-F023E2CA7795}" sibTransId="{57E1848E-2BCA-4E8E-BD33-5087E63B2705}"/>
    <dgm:cxn modelId="{C7CC632D-5BC1-4F87-8FD1-E9C86D196329}" type="presOf" srcId="{E2B5B966-B939-4997-B292-F629C9EF5F2B}" destId="{37261D09-68BF-4C82-98C4-4A2BB2399CE1}" srcOrd="0" destOrd="0" presId="urn:microsoft.com/office/officeart/2005/8/layout/vList2"/>
    <dgm:cxn modelId="{35092C95-0A02-4CA4-BF8C-DD7C5C93D51E}" type="presOf" srcId="{CA7153F8-4CC3-45D1-9DE8-55D5B9B5712E}" destId="{89D05D78-973E-4CF0-9AB6-56AC9FF3BFC2}" srcOrd="0" destOrd="0" presId="urn:microsoft.com/office/officeart/2005/8/layout/vList2"/>
    <dgm:cxn modelId="{82B922D5-F69B-4CE6-A4B6-70ADDC59053A}" type="presOf" srcId="{9710ED73-AD29-4B38-8586-E2C31DE25D3D}" destId="{17B21321-F8AB-44B2-BF79-E580812B7FB1}" srcOrd="0" destOrd="0" presId="urn:microsoft.com/office/officeart/2005/8/layout/vList2"/>
    <dgm:cxn modelId="{274D2FCB-9DA7-4A53-AD07-270308D684F9}" srcId="{7B7739B5-8E90-4496-882E-6C3E0211FF4D}" destId="{520CC986-B272-4007-B3BB-D5746AF32457}" srcOrd="5" destOrd="0" parTransId="{332C04C5-2B13-4B6F-B472-35CEA8FF088F}" sibTransId="{7BF3531D-C87D-4660-83F0-AE213A2FACA6}"/>
    <dgm:cxn modelId="{24AFA9A4-42D2-4155-B133-4AE7654CF884}" srcId="{7B7739B5-8E90-4496-882E-6C3E0211FF4D}" destId="{E2B5B966-B939-4997-B292-F629C9EF5F2B}" srcOrd="1" destOrd="0" parTransId="{89E965D8-C530-49D3-B20A-66F2688A898E}" sibTransId="{84D8174F-323F-4332-AFAF-695FE1D7D601}"/>
    <dgm:cxn modelId="{482FCEDF-4CC8-4D0F-ACF3-5DD59FF8C3A3}" type="presOf" srcId="{D30FB91D-3613-4FA4-A7D6-7F9A5E0FA998}" destId="{FC10DD0E-91FD-46DD-9151-B42F5101B67E}" srcOrd="0" destOrd="0" presId="urn:microsoft.com/office/officeart/2005/8/layout/vList2"/>
    <dgm:cxn modelId="{63841FB7-CDC2-4248-993B-1B350168A3D4}" srcId="{7B7739B5-8E90-4496-882E-6C3E0211FF4D}" destId="{9710ED73-AD29-4B38-8586-E2C31DE25D3D}" srcOrd="2" destOrd="0" parTransId="{5294ACF8-76CB-47BD-A806-95CFF2EA4638}" sibTransId="{0823A54B-4CB1-404E-885E-A744F9547F3C}"/>
    <dgm:cxn modelId="{F62412D7-645B-410B-96CA-F701D29E1CD9}" type="presOf" srcId="{7B7739B5-8E90-4496-882E-6C3E0211FF4D}" destId="{2F83FC8A-4A3E-4464-9411-FCDF7A07FE3F}" srcOrd="0" destOrd="0" presId="urn:microsoft.com/office/officeart/2005/8/layout/vList2"/>
    <dgm:cxn modelId="{8DAAC0DC-FC62-4463-BE73-E686206B0A5D}" type="presOf" srcId="{520CC986-B272-4007-B3BB-D5746AF32457}" destId="{72DA7135-1F74-4F5F-A131-B083B1D382B2}" srcOrd="0" destOrd="0" presId="urn:microsoft.com/office/officeart/2005/8/layout/vList2"/>
    <dgm:cxn modelId="{D5768F8B-237F-4E61-AF11-F03CBDCB5ED7}" srcId="{7B7739B5-8E90-4496-882E-6C3E0211FF4D}" destId="{D30FB91D-3613-4FA4-A7D6-7F9A5E0FA998}" srcOrd="4" destOrd="0" parTransId="{F96F831A-0079-4A94-87A9-85723917FB6C}" sibTransId="{34337F08-463D-4618-B0E5-700622452424}"/>
    <dgm:cxn modelId="{873CEB54-B488-45FF-9221-0490089A1575}" type="presParOf" srcId="{2F83FC8A-4A3E-4464-9411-FCDF7A07FE3F}" destId="{89D05D78-973E-4CF0-9AB6-56AC9FF3BFC2}" srcOrd="0" destOrd="0" presId="urn:microsoft.com/office/officeart/2005/8/layout/vList2"/>
    <dgm:cxn modelId="{EEAE0A45-6B60-412A-ABDA-E4BADD83B06C}" type="presParOf" srcId="{2F83FC8A-4A3E-4464-9411-FCDF7A07FE3F}" destId="{089E23BE-8AB5-4184-9D3E-34291B9EE8A9}" srcOrd="1" destOrd="0" presId="urn:microsoft.com/office/officeart/2005/8/layout/vList2"/>
    <dgm:cxn modelId="{01FD9ADA-FFC0-49F1-B715-E15655FA4923}" type="presParOf" srcId="{2F83FC8A-4A3E-4464-9411-FCDF7A07FE3F}" destId="{37261D09-68BF-4C82-98C4-4A2BB2399CE1}" srcOrd="2" destOrd="0" presId="urn:microsoft.com/office/officeart/2005/8/layout/vList2"/>
    <dgm:cxn modelId="{997B7D2A-6048-472A-B2D9-5827F9B6A907}" type="presParOf" srcId="{2F83FC8A-4A3E-4464-9411-FCDF7A07FE3F}" destId="{BB7387DC-4213-49E3-956B-821467F3D682}" srcOrd="3" destOrd="0" presId="urn:microsoft.com/office/officeart/2005/8/layout/vList2"/>
    <dgm:cxn modelId="{DDDE119F-340E-48CA-8E7F-C8C7FC9BFA2A}" type="presParOf" srcId="{2F83FC8A-4A3E-4464-9411-FCDF7A07FE3F}" destId="{17B21321-F8AB-44B2-BF79-E580812B7FB1}" srcOrd="4" destOrd="0" presId="urn:microsoft.com/office/officeart/2005/8/layout/vList2"/>
    <dgm:cxn modelId="{D5A57CE8-613F-439C-BF94-6ABD80642BDA}" type="presParOf" srcId="{2F83FC8A-4A3E-4464-9411-FCDF7A07FE3F}" destId="{47DB4CC5-6593-469D-980E-0C80383322C8}" srcOrd="5" destOrd="0" presId="urn:microsoft.com/office/officeart/2005/8/layout/vList2"/>
    <dgm:cxn modelId="{7FF4989F-DA6B-4C89-8D47-063F45B2C2B7}" type="presParOf" srcId="{2F83FC8A-4A3E-4464-9411-FCDF7A07FE3F}" destId="{A3B9F768-F2F6-49FD-94CE-4B36680539AF}" srcOrd="6" destOrd="0" presId="urn:microsoft.com/office/officeart/2005/8/layout/vList2"/>
    <dgm:cxn modelId="{4F9817B8-25F7-4D2E-9DC0-F4F513CA5531}" type="presParOf" srcId="{2F83FC8A-4A3E-4464-9411-FCDF7A07FE3F}" destId="{9BF9D6DF-16A7-46BF-B114-A217C4E30496}" srcOrd="7" destOrd="0" presId="urn:microsoft.com/office/officeart/2005/8/layout/vList2"/>
    <dgm:cxn modelId="{EF5EFA00-256C-4862-B3D6-1CB879299897}" type="presParOf" srcId="{2F83FC8A-4A3E-4464-9411-FCDF7A07FE3F}" destId="{FC10DD0E-91FD-46DD-9151-B42F5101B67E}" srcOrd="8" destOrd="0" presId="urn:microsoft.com/office/officeart/2005/8/layout/vList2"/>
    <dgm:cxn modelId="{4E9452B2-7548-41DC-B065-A4CA33AB63B7}" type="presParOf" srcId="{2F83FC8A-4A3E-4464-9411-FCDF7A07FE3F}" destId="{B41ED839-C194-4569-BF08-5CC2B7B2B921}" srcOrd="9" destOrd="0" presId="urn:microsoft.com/office/officeart/2005/8/layout/vList2"/>
    <dgm:cxn modelId="{CB5C0263-7018-4C23-9A90-C4E5E0FEDDFD}" type="presParOf" srcId="{2F83FC8A-4A3E-4464-9411-FCDF7A07FE3F}" destId="{72DA7135-1F74-4F5F-A131-B083B1D382B2}"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7B399D0-0D4A-4B19-A8D9-EA27F79F1E7D}" type="doc">
      <dgm:prSet loTypeId="urn:microsoft.com/office/officeart/2005/8/layout/vProcess5" loCatId="process" qsTypeId="urn:microsoft.com/office/officeart/2005/8/quickstyle/simple2" qsCatId="simple" csTypeId="urn:microsoft.com/office/officeart/2005/8/colors/accent2_2" csCatId="accent2"/>
      <dgm:spPr/>
      <dgm:t>
        <a:bodyPr/>
        <a:lstStyle/>
        <a:p>
          <a:endParaRPr lang="en-US"/>
        </a:p>
      </dgm:t>
    </dgm:pt>
    <dgm:pt modelId="{9E9D4BA6-8FBF-42A7-9688-68E6AA1462DF}">
      <dgm:prSet/>
      <dgm:spPr/>
      <dgm:t>
        <a:bodyPr/>
        <a:lstStyle/>
        <a:p>
          <a:r>
            <a:rPr lang="en-GB" dirty="0"/>
            <a:t>Phase of life between childhood and adulthood</a:t>
          </a:r>
          <a:r>
            <a:rPr lang="en-GB" i="1" dirty="0"/>
            <a:t> </a:t>
          </a:r>
          <a:r>
            <a:rPr lang="en-GB" dirty="0"/>
            <a:t>(WHO, 2022).</a:t>
          </a:r>
          <a:endParaRPr lang="en-US" dirty="0"/>
        </a:p>
      </dgm:t>
    </dgm:pt>
    <dgm:pt modelId="{6BC6C75B-B2EF-4F7E-A421-390040E42E7E}" type="parTrans" cxnId="{E89BA31C-C1E5-44BA-A535-90FE78C92A6B}">
      <dgm:prSet/>
      <dgm:spPr/>
      <dgm:t>
        <a:bodyPr/>
        <a:lstStyle/>
        <a:p>
          <a:endParaRPr lang="en-US"/>
        </a:p>
      </dgm:t>
    </dgm:pt>
    <dgm:pt modelId="{206124A6-6FB7-4D04-861E-ABC0DDFE1E9F}" type="sibTrans" cxnId="{E89BA31C-C1E5-44BA-A535-90FE78C92A6B}">
      <dgm:prSet/>
      <dgm:spPr/>
      <dgm:t>
        <a:bodyPr/>
        <a:lstStyle/>
        <a:p>
          <a:endParaRPr lang="en-US"/>
        </a:p>
      </dgm:t>
    </dgm:pt>
    <dgm:pt modelId="{67A54D2D-8C04-4A19-AE68-08BF83D0A422}">
      <dgm:prSet/>
      <dgm:spPr/>
      <dgm:t>
        <a:bodyPr/>
        <a:lstStyle/>
        <a:p>
          <a:r>
            <a:rPr lang="en-GB" dirty="0"/>
            <a:t>The UN Convention on the rights of a child and the WHO define adolescence as ranging from 10-19 but others suggest this should be end between the ages of 18-26 (Patton et al. 2016). </a:t>
          </a:r>
          <a:endParaRPr lang="en-US" dirty="0"/>
        </a:p>
      </dgm:t>
    </dgm:pt>
    <dgm:pt modelId="{E9278D56-A46E-416F-96B4-FE6EAC3985B0}" type="parTrans" cxnId="{2CE5F31B-CB14-445D-A58D-1F39FBC989E4}">
      <dgm:prSet/>
      <dgm:spPr/>
      <dgm:t>
        <a:bodyPr/>
        <a:lstStyle/>
        <a:p>
          <a:endParaRPr lang="en-US"/>
        </a:p>
      </dgm:t>
    </dgm:pt>
    <dgm:pt modelId="{286255BA-E64F-45B2-A7E2-E79B14AF737F}" type="sibTrans" cxnId="{2CE5F31B-CB14-445D-A58D-1F39FBC989E4}">
      <dgm:prSet/>
      <dgm:spPr/>
      <dgm:t>
        <a:bodyPr/>
        <a:lstStyle/>
        <a:p>
          <a:endParaRPr lang="en-US"/>
        </a:p>
      </dgm:t>
    </dgm:pt>
    <dgm:pt modelId="{7CF39377-E4F1-48D5-9786-10111EDE23D0}">
      <dgm:prSet/>
      <dgm:spPr/>
      <dgm:t>
        <a:bodyPr/>
        <a:lstStyle/>
        <a:p>
          <a:r>
            <a:rPr lang="en-GB"/>
            <a:t>Cultural variations - social construct (stages between childhood and adulthood) as well as a biological construct (e.g. puberty). </a:t>
          </a:r>
          <a:endParaRPr lang="en-US"/>
        </a:p>
      </dgm:t>
    </dgm:pt>
    <dgm:pt modelId="{F7915FF9-AD98-41D4-BA7C-FD29EC434DCF}" type="parTrans" cxnId="{84DA44A6-3768-4EC8-9B69-01E5174FF80F}">
      <dgm:prSet/>
      <dgm:spPr/>
      <dgm:t>
        <a:bodyPr/>
        <a:lstStyle/>
        <a:p>
          <a:endParaRPr lang="en-US"/>
        </a:p>
      </dgm:t>
    </dgm:pt>
    <dgm:pt modelId="{FD99E487-B93E-4371-ABA0-C52359F90D7B}" type="sibTrans" cxnId="{84DA44A6-3768-4EC8-9B69-01E5174FF80F}">
      <dgm:prSet/>
      <dgm:spPr/>
      <dgm:t>
        <a:bodyPr/>
        <a:lstStyle/>
        <a:p>
          <a:endParaRPr lang="en-US"/>
        </a:p>
      </dgm:t>
    </dgm:pt>
    <dgm:pt modelId="{B77E457B-9ED6-4013-AF5C-24DE64E1C35F}" type="pres">
      <dgm:prSet presAssocID="{87B399D0-0D4A-4B19-A8D9-EA27F79F1E7D}" presName="outerComposite" presStyleCnt="0">
        <dgm:presLayoutVars>
          <dgm:chMax val="5"/>
          <dgm:dir/>
          <dgm:resizeHandles val="exact"/>
        </dgm:presLayoutVars>
      </dgm:prSet>
      <dgm:spPr/>
      <dgm:t>
        <a:bodyPr/>
        <a:lstStyle/>
        <a:p>
          <a:endParaRPr lang="en-US"/>
        </a:p>
      </dgm:t>
    </dgm:pt>
    <dgm:pt modelId="{C6D7A107-5726-425C-A708-284D323C8C8B}" type="pres">
      <dgm:prSet presAssocID="{87B399D0-0D4A-4B19-A8D9-EA27F79F1E7D}" presName="dummyMaxCanvas" presStyleCnt="0">
        <dgm:presLayoutVars/>
      </dgm:prSet>
      <dgm:spPr/>
    </dgm:pt>
    <dgm:pt modelId="{DF9C03DA-54B7-4996-BAC8-662A881163C3}" type="pres">
      <dgm:prSet presAssocID="{87B399D0-0D4A-4B19-A8D9-EA27F79F1E7D}" presName="ThreeNodes_1" presStyleLbl="node1" presStyleIdx="0" presStyleCnt="3">
        <dgm:presLayoutVars>
          <dgm:bulletEnabled val="1"/>
        </dgm:presLayoutVars>
      </dgm:prSet>
      <dgm:spPr/>
      <dgm:t>
        <a:bodyPr/>
        <a:lstStyle/>
        <a:p>
          <a:endParaRPr lang="en-US"/>
        </a:p>
      </dgm:t>
    </dgm:pt>
    <dgm:pt modelId="{AE468623-3EC3-4D97-AB85-49263CDB81D3}" type="pres">
      <dgm:prSet presAssocID="{87B399D0-0D4A-4B19-A8D9-EA27F79F1E7D}" presName="ThreeNodes_2" presStyleLbl="node1" presStyleIdx="1" presStyleCnt="3">
        <dgm:presLayoutVars>
          <dgm:bulletEnabled val="1"/>
        </dgm:presLayoutVars>
      </dgm:prSet>
      <dgm:spPr/>
      <dgm:t>
        <a:bodyPr/>
        <a:lstStyle/>
        <a:p>
          <a:endParaRPr lang="en-US"/>
        </a:p>
      </dgm:t>
    </dgm:pt>
    <dgm:pt modelId="{D6F4EEBF-BAB3-4F68-AD31-B3A276A13CB7}" type="pres">
      <dgm:prSet presAssocID="{87B399D0-0D4A-4B19-A8D9-EA27F79F1E7D}" presName="ThreeNodes_3" presStyleLbl="node1" presStyleIdx="2" presStyleCnt="3">
        <dgm:presLayoutVars>
          <dgm:bulletEnabled val="1"/>
        </dgm:presLayoutVars>
      </dgm:prSet>
      <dgm:spPr/>
      <dgm:t>
        <a:bodyPr/>
        <a:lstStyle/>
        <a:p>
          <a:endParaRPr lang="en-US"/>
        </a:p>
      </dgm:t>
    </dgm:pt>
    <dgm:pt modelId="{1A0ECB40-AC5C-4920-BF26-9E927E2ED681}" type="pres">
      <dgm:prSet presAssocID="{87B399D0-0D4A-4B19-A8D9-EA27F79F1E7D}" presName="ThreeConn_1-2" presStyleLbl="fgAccFollowNode1" presStyleIdx="0" presStyleCnt="2">
        <dgm:presLayoutVars>
          <dgm:bulletEnabled val="1"/>
        </dgm:presLayoutVars>
      </dgm:prSet>
      <dgm:spPr/>
      <dgm:t>
        <a:bodyPr/>
        <a:lstStyle/>
        <a:p>
          <a:endParaRPr lang="en-US"/>
        </a:p>
      </dgm:t>
    </dgm:pt>
    <dgm:pt modelId="{F3A5C041-710B-4C5B-BA36-84DDECAFC06A}" type="pres">
      <dgm:prSet presAssocID="{87B399D0-0D4A-4B19-A8D9-EA27F79F1E7D}" presName="ThreeConn_2-3" presStyleLbl="fgAccFollowNode1" presStyleIdx="1" presStyleCnt="2">
        <dgm:presLayoutVars>
          <dgm:bulletEnabled val="1"/>
        </dgm:presLayoutVars>
      </dgm:prSet>
      <dgm:spPr/>
      <dgm:t>
        <a:bodyPr/>
        <a:lstStyle/>
        <a:p>
          <a:endParaRPr lang="en-US"/>
        </a:p>
      </dgm:t>
    </dgm:pt>
    <dgm:pt modelId="{ED744EC1-F77E-43FF-B343-C6C808B2BBD6}" type="pres">
      <dgm:prSet presAssocID="{87B399D0-0D4A-4B19-A8D9-EA27F79F1E7D}" presName="ThreeNodes_1_text" presStyleLbl="node1" presStyleIdx="2" presStyleCnt="3">
        <dgm:presLayoutVars>
          <dgm:bulletEnabled val="1"/>
        </dgm:presLayoutVars>
      </dgm:prSet>
      <dgm:spPr/>
      <dgm:t>
        <a:bodyPr/>
        <a:lstStyle/>
        <a:p>
          <a:endParaRPr lang="en-US"/>
        </a:p>
      </dgm:t>
    </dgm:pt>
    <dgm:pt modelId="{2108EEBF-EC86-4A21-A59E-AB9009E71B15}" type="pres">
      <dgm:prSet presAssocID="{87B399D0-0D4A-4B19-A8D9-EA27F79F1E7D}" presName="ThreeNodes_2_text" presStyleLbl="node1" presStyleIdx="2" presStyleCnt="3">
        <dgm:presLayoutVars>
          <dgm:bulletEnabled val="1"/>
        </dgm:presLayoutVars>
      </dgm:prSet>
      <dgm:spPr/>
      <dgm:t>
        <a:bodyPr/>
        <a:lstStyle/>
        <a:p>
          <a:endParaRPr lang="en-US"/>
        </a:p>
      </dgm:t>
    </dgm:pt>
    <dgm:pt modelId="{BF84F37E-2412-4251-BE33-DB78A12A9008}" type="pres">
      <dgm:prSet presAssocID="{87B399D0-0D4A-4B19-A8D9-EA27F79F1E7D}" presName="ThreeNodes_3_text" presStyleLbl="node1" presStyleIdx="2" presStyleCnt="3">
        <dgm:presLayoutVars>
          <dgm:bulletEnabled val="1"/>
        </dgm:presLayoutVars>
      </dgm:prSet>
      <dgm:spPr/>
      <dgm:t>
        <a:bodyPr/>
        <a:lstStyle/>
        <a:p>
          <a:endParaRPr lang="en-US"/>
        </a:p>
      </dgm:t>
    </dgm:pt>
  </dgm:ptLst>
  <dgm:cxnLst>
    <dgm:cxn modelId="{4824FEEC-8EE5-45E0-9449-0B1315C17475}" type="presOf" srcId="{9E9D4BA6-8FBF-42A7-9688-68E6AA1462DF}" destId="{ED744EC1-F77E-43FF-B343-C6C808B2BBD6}" srcOrd="1" destOrd="0" presId="urn:microsoft.com/office/officeart/2005/8/layout/vProcess5"/>
    <dgm:cxn modelId="{C2C549EA-5538-40A7-A7CD-C48FBC1B0F91}" type="presOf" srcId="{87B399D0-0D4A-4B19-A8D9-EA27F79F1E7D}" destId="{B77E457B-9ED6-4013-AF5C-24DE64E1C35F}" srcOrd="0" destOrd="0" presId="urn:microsoft.com/office/officeart/2005/8/layout/vProcess5"/>
    <dgm:cxn modelId="{DEE259DC-3BD4-48DA-A490-9B541C219094}" type="presOf" srcId="{67A54D2D-8C04-4A19-AE68-08BF83D0A422}" destId="{2108EEBF-EC86-4A21-A59E-AB9009E71B15}" srcOrd="1" destOrd="0" presId="urn:microsoft.com/office/officeart/2005/8/layout/vProcess5"/>
    <dgm:cxn modelId="{94BC13B7-1E1C-4D08-A409-08DF4C8DDCFF}" type="presOf" srcId="{67A54D2D-8C04-4A19-AE68-08BF83D0A422}" destId="{AE468623-3EC3-4D97-AB85-49263CDB81D3}" srcOrd="0" destOrd="0" presId="urn:microsoft.com/office/officeart/2005/8/layout/vProcess5"/>
    <dgm:cxn modelId="{E89BA31C-C1E5-44BA-A535-90FE78C92A6B}" srcId="{87B399D0-0D4A-4B19-A8D9-EA27F79F1E7D}" destId="{9E9D4BA6-8FBF-42A7-9688-68E6AA1462DF}" srcOrd="0" destOrd="0" parTransId="{6BC6C75B-B2EF-4F7E-A421-390040E42E7E}" sibTransId="{206124A6-6FB7-4D04-861E-ABC0DDFE1E9F}"/>
    <dgm:cxn modelId="{850622FD-589B-4056-AAEB-7E1AACB2457F}" type="presOf" srcId="{9E9D4BA6-8FBF-42A7-9688-68E6AA1462DF}" destId="{DF9C03DA-54B7-4996-BAC8-662A881163C3}" srcOrd="0" destOrd="0" presId="urn:microsoft.com/office/officeart/2005/8/layout/vProcess5"/>
    <dgm:cxn modelId="{2CE5F31B-CB14-445D-A58D-1F39FBC989E4}" srcId="{87B399D0-0D4A-4B19-A8D9-EA27F79F1E7D}" destId="{67A54D2D-8C04-4A19-AE68-08BF83D0A422}" srcOrd="1" destOrd="0" parTransId="{E9278D56-A46E-416F-96B4-FE6EAC3985B0}" sibTransId="{286255BA-E64F-45B2-A7E2-E79B14AF737F}"/>
    <dgm:cxn modelId="{2CEC7AEB-F743-49AD-B88A-958087C34EAB}" type="presOf" srcId="{7CF39377-E4F1-48D5-9786-10111EDE23D0}" destId="{D6F4EEBF-BAB3-4F68-AD31-B3A276A13CB7}" srcOrd="0" destOrd="0" presId="urn:microsoft.com/office/officeart/2005/8/layout/vProcess5"/>
    <dgm:cxn modelId="{AC5D4B77-6AAD-4AB9-88B4-DA71401082E8}" type="presOf" srcId="{7CF39377-E4F1-48D5-9786-10111EDE23D0}" destId="{BF84F37E-2412-4251-BE33-DB78A12A9008}" srcOrd="1" destOrd="0" presId="urn:microsoft.com/office/officeart/2005/8/layout/vProcess5"/>
    <dgm:cxn modelId="{84DA44A6-3768-4EC8-9B69-01E5174FF80F}" srcId="{87B399D0-0D4A-4B19-A8D9-EA27F79F1E7D}" destId="{7CF39377-E4F1-48D5-9786-10111EDE23D0}" srcOrd="2" destOrd="0" parTransId="{F7915FF9-AD98-41D4-BA7C-FD29EC434DCF}" sibTransId="{FD99E487-B93E-4371-ABA0-C52359F90D7B}"/>
    <dgm:cxn modelId="{35AC9382-BB08-4022-A859-4352F81CFCCD}" type="presOf" srcId="{286255BA-E64F-45B2-A7E2-E79B14AF737F}" destId="{F3A5C041-710B-4C5B-BA36-84DDECAFC06A}" srcOrd="0" destOrd="0" presId="urn:microsoft.com/office/officeart/2005/8/layout/vProcess5"/>
    <dgm:cxn modelId="{AD4BA686-525C-41DB-AB5A-0F8776EA24DD}" type="presOf" srcId="{206124A6-6FB7-4D04-861E-ABC0DDFE1E9F}" destId="{1A0ECB40-AC5C-4920-BF26-9E927E2ED681}" srcOrd="0" destOrd="0" presId="urn:microsoft.com/office/officeart/2005/8/layout/vProcess5"/>
    <dgm:cxn modelId="{AA2D1D5F-105D-4E00-BD83-B1376C4BAF1B}" type="presParOf" srcId="{B77E457B-9ED6-4013-AF5C-24DE64E1C35F}" destId="{C6D7A107-5726-425C-A708-284D323C8C8B}" srcOrd="0" destOrd="0" presId="urn:microsoft.com/office/officeart/2005/8/layout/vProcess5"/>
    <dgm:cxn modelId="{16CB3296-4422-4A18-9A08-B7DF9E9DCE6B}" type="presParOf" srcId="{B77E457B-9ED6-4013-AF5C-24DE64E1C35F}" destId="{DF9C03DA-54B7-4996-BAC8-662A881163C3}" srcOrd="1" destOrd="0" presId="urn:microsoft.com/office/officeart/2005/8/layout/vProcess5"/>
    <dgm:cxn modelId="{4432CF0A-23FD-45DD-A301-8CD00EA3A714}" type="presParOf" srcId="{B77E457B-9ED6-4013-AF5C-24DE64E1C35F}" destId="{AE468623-3EC3-4D97-AB85-49263CDB81D3}" srcOrd="2" destOrd="0" presId="urn:microsoft.com/office/officeart/2005/8/layout/vProcess5"/>
    <dgm:cxn modelId="{24BD626D-85EA-4C27-824E-27F952E9E5F2}" type="presParOf" srcId="{B77E457B-9ED6-4013-AF5C-24DE64E1C35F}" destId="{D6F4EEBF-BAB3-4F68-AD31-B3A276A13CB7}" srcOrd="3" destOrd="0" presId="urn:microsoft.com/office/officeart/2005/8/layout/vProcess5"/>
    <dgm:cxn modelId="{019A2538-424D-4C66-B221-450584D488F4}" type="presParOf" srcId="{B77E457B-9ED6-4013-AF5C-24DE64E1C35F}" destId="{1A0ECB40-AC5C-4920-BF26-9E927E2ED681}" srcOrd="4" destOrd="0" presId="urn:microsoft.com/office/officeart/2005/8/layout/vProcess5"/>
    <dgm:cxn modelId="{59C40922-3653-46EB-A6CD-E234AAA148A6}" type="presParOf" srcId="{B77E457B-9ED6-4013-AF5C-24DE64E1C35F}" destId="{F3A5C041-710B-4C5B-BA36-84DDECAFC06A}" srcOrd="5" destOrd="0" presId="urn:microsoft.com/office/officeart/2005/8/layout/vProcess5"/>
    <dgm:cxn modelId="{BC3467B8-F78D-40F9-9557-F6857AB69948}" type="presParOf" srcId="{B77E457B-9ED6-4013-AF5C-24DE64E1C35F}" destId="{ED744EC1-F77E-43FF-B343-C6C808B2BBD6}" srcOrd="6" destOrd="0" presId="urn:microsoft.com/office/officeart/2005/8/layout/vProcess5"/>
    <dgm:cxn modelId="{0F543423-450F-4A71-A926-5468C709E369}" type="presParOf" srcId="{B77E457B-9ED6-4013-AF5C-24DE64E1C35F}" destId="{2108EEBF-EC86-4A21-A59E-AB9009E71B15}" srcOrd="7" destOrd="0" presId="urn:microsoft.com/office/officeart/2005/8/layout/vProcess5"/>
    <dgm:cxn modelId="{BC0FF78B-1D30-4CAE-AF8D-167C77211776}" type="presParOf" srcId="{B77E457B-9ED6-4013-AF5C-24DE64E1C35F}" destId="{BF84F37E-2412-4251-BE33-DB78A12A9008}"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0DC79E7-54C4-4B67-8251-4318E5EB53EA}"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BF8DFCB9-FEDC-4642-A685-99F13DA1285E}">
      <dgm:prSet/>
      <dgm:spPr/>
      <dgm:t>
        <a:bodyPr/>
        <a:lstStyle/>
        <a:p>
          <a:r>
            <a:rPr lang="en-GB"/>
            <a:t>Hormones</a:t>
          </a:r>
          <a:endParaRPr lang="en-US"/>
        </a:p>
      </dgm:t>
    </dgm:pt>
    <dgm:pt modelId="{0B231FC4-2EAE-44AC-BA61-D885DBCCC355}" type="parTrans" cxnId="{7715315F-5532-4BD3-9388-7AC16B731F8B}">
      <dgm:prSet/>
      <dgm:spPr/>
      <dgm:t>
        <a:bodyPr/>
        <a:lstStyle/>
        <a:p>
          <a:endParaRPr lang="en-US"/>
        </a:p>
      </dgm:t>
    </dgm:pt>
    <dgm:pt modelId="{4B188A4B-6943-4911-B6C9-8DF02ADC35B1}" type="sibTrans" cxnId="{7715315F-5532-4BD3-9388-7AC16B731F8B}">
      <dgm:prSet/>
      <dgm:spPr/>
      <dgm:t>
        <a:bodyPr/>
        <a:lstStyle/>
        <a:p>
          <a:endParaRPr lang="en-US"/>
        </a:p>
      </dgm:t>
    </dgm:pt>
    <dgm:pt modelId="{AE1E9CAF-B43C-474E-AA81-16217E98857B}">
      <dgm:prSet/>
      <dgm:spPr/>
      <dgm:t>
        <a:bodyPr/>
        <a:lstStyle/>
        <a:p>
          <a:r>
            <a:rPr lang="en-GB"/>
            <a:t>Frontal Cortex </a:t>
          </a:r>
          <a:endParaRPr lang="en-US"/>
        </a:p>
      </dgm:t>
    </dgm:pt>
    <dgm:pt modelId="{2DE9B7AA-7E4C-459B-87F3-3DE93E3EE8F2}" type="parTrans" cxnId="{A44B4BE0-716D-4471-BCA4-47BC071925BD}">
      <dgm:prSet/>
      <dgm:spPr/>
      <dgm:t>
        <a:bodyPr/>
        <a:lstStyle/>
        <a:p>
          <a:endParaRPr lang="en-US"/>
        </a:p>
      </dgm:t>
    </dgm:pt>
    <dgm:pt modelId="{AD46B217-BAB4-4405-BFCF-775E22DC0872}" type="sibTrans" cxnId="{A44B4BE0-716D-4471-BCA4-47BC071925BD}">
      <dgm:prSet/>
      <dgm:spPr/>
      <dgm:t>
        <a:bodyPr/>
        <a:lstStyle/>
        <a:p>
          <a:endParaRPr lang="en-US"/>
        </a:p>
      </dgm:t>
    </dgm:pt>
    <dgm:pt modelId="{0D331E1D-B66C-42FE-BD35-9133FA7BD004}">
      <dgm:prSet/>
      <dgm:spPr/>
      <dgm:t>
        <a:bodyPr/>
        <a:lstStyle/>
        <a:p>
          <a:r>
            <a:rPr lang="en-GB" dirty="0"/>
            <a:t>‘Consequential thinking and impulsivity</a:t>
          </a:r>
          <a:endParaRPr lang="en-US" dirty="0"/>
        </a:p>
      </dgm:t>
    </dgm:pt>
    <dgm:pt modelId="{10E11158-BB51-4709-BDA6-9B35453F1E4B}" type="parTrans" cxnId="{1973A817-A4FC-49A9-802D-503F5898A350}">
      <dgm:prSet/>
      <dgm:spPr/>
      <dgm:t>
        <a:bodyPr/>
        <a:lstStyle/>
        <a:p>
          <a:endParaRPr lang="en-US"/>
        </a:p>
      </dgm:t>
    </dgm:pt>
    <dgm:pt modelId="{9AB8B85A-56C6-4D13-BA6E-1789C7BC0B01}" type="sibTrans" cxnId="{1973A817-A4FC-49A9-802D-503F5898A350}">
      <dgm:prSet/>
      <dgm:spPr/>
      <dgm:t>
        <a:bodyPr/>
        <a:lstStyle/>
        <a:p>
          <a:endParaRPr lang="en-US"/>
        </a:p>
      </dgm:t>
    </dgm:pt>
    <dgm:pt modelId="{C90DB68B-970C-4420-B36A-7B95FEA8C17D}">
      <dgm:prSet/>
      <dgm:spPr/>
      <dgm:t>
        <a:bodyPr/>
        <a:lstStyle/>
        <a:p>
          <a:r>
            <a:rPr lang="en-GB" dirty="0"/>
            <a:t>Reduced decision making</a:t>
          </a:r>
          <a:endParaRPr lang="en-US" dirty="0"/>
        </a:p>
      </dgm:t>
    </dgm:pt>
    <dgm:pt modelId="{4FDB001A-E67D-4CEC-A4F2-52506C5A7E43}" type="parTrans" cxnId="{630DC934-7F33-4D71-A136-F62B433FB372}">
      <dgm:prSet/>
      <dgm:spPr/>
      <dgm:t>
        <a:bodyPr/>
        <a:lstStyle/>
        <a:p>
          <a:endParaRPr lang="en-US"/>
        </a:p>
      </dgm:t>
    </dgm:pt>
    <dgm:pt modelId="{CFD6B61C-F67B-4D0A-8A07-CDA866480F57}" type="sibTrans" cxnId="{630DC934-7F33-4D71-A136-F62B433FB372}">
      <dgm:prSet/>
      <dgm:spPr/>
      <dgm:t>
        <a:bodyPr/>
        <a:lstStyle/>
        <a:p>
          <a:endParaRPr lang="en-US"/>
        </a:p>
      </dgm:t>
    </dgm:pt>
    <dgm:pt modelId="{3CAE5F9E-E4D7-4741-87D5-F17BA31CC88B}">
      <dgm:prSet/>
      <dgm:spPr/>
      <dgm:t>
        <a:bodyPr/>
        <a:lstStyle/>
        <a:p>
          <a:r>
            <a:rPr lang="en-GB"/>
            <a:t>Increased risk taking</a:t>
          </a:r>
          <a:endParaRPr lang="en-US"/>
        </a:p>
      </dgm:t>
    </dgm:pt>
    <dgm:pt modelId="{CC32654B-3559-4177-8E47-BB1C3A7CEA20}" type="parTrans" cxnId="{1D92B3E1-F0F8-43E6-985B-460FC27F3A38}">
      <dgm:prSet/>
      <dgm:spPr/>
      <dgm:t>
        <a:bodyPr/>
        <a:lstStyle/>
        <a:p>
          <a:endParaRPr lang="en-US"/>
        </a:p>
      </dgm:t>
    </dgm:pt>
    <dgm:pt modelId="{1D61648E-D793-4E90-9215-F5F1AA30DE7B}" type="sibTrans" cxnId="{1D92B3E1-F0F8-43E6-985B-460FC27F3A38}">
      <dgm:prSet/>
      <dgm:spPr/>
      <dgm:t>
        <a:bodyPr/>
        <a:lstStyle/>
        <a:p>
          <a:endParaRPr lang="en-US"/>
        </a:p>
      </dgm:t>
    </dgm:pt>
    <dgm:pt modelId="{DB651903-1F70-4011-8F77-3FBAE9294235}">
      <dgm:prSet/>
      <dgm:spPr/>
      <dgm:t>
        <a:bodyPr/>
        <a:lstStyle/>
        <a:p>
          <a:r>
            <a:rPr lang="en-GB" dirty="0"/>
            <a:t>Reduced emotional regulation</a:t>
          </a:r>
          <a:endParaRPr lang="en-US" dirty="0"/>
        </a:p>
      </dgm:t>
    </dgm:pt>
    <dgm:pt modelId="{FCAA0FFA-7E2B-4E79-9C75-2CB77C9FB870}" type="parTrans" cxnId="{3D83A262-AD46-4CBB-BFAD-A26355A3D0B1}">
      <dgm:prSet/>
      <dgm:spPr/>
      <dgm:t>
        <a:bodyPr/>
        <a:lstStyle/>
        <a:p>
          <a:endParaRPr lang="en-US"/>
        </a:p>
      </dgm:t>
    </dgm:pt>
    <dgm:pt modelId="{47ECAE42-8E6E-4AF7-A427-318715D1F888}" type="sibTrans" cxnId="{3D83A262-AD46-4CBB-BFAD-A26355A3D0B1}">
      <dgm:prSet/>
      <dgm:spPr/>
      <dgm:t>
        <a:bodyPr/>
        <a:lstStyle/>
        <a:p>
          <a:endParaRPr lang="en-US"/>
        </a:p>
      </dgm:t>
    </dgm:pt>
    <dgm:pt modelId="{7CCBE2D0-7108-4B00-83BB-B8D402A4574D}" type="pres">
      <dgm:prSet presAssocID="{D0DC79E7-54C4-4B67-8251-4318E5EB53EA}" presName="root" presStyleCnt="0">
        <dgm:presLayoutVars>
          <dgm:dir/>
          <dgm:resizeHandles val="exact"/>
        </dgm:presLayoutVars>
      </dgm:prSet>
      <dgm:spPr/>
      <dgm:t>
        <a:bodyPr/>
        <a:lstStyle/>
        <a:p>
          <a:endParaRPr lang="en-US"/>
        </a:p>
      </dgm:t>
    </dgm:pt>
    <dgm:pt modelId="{A7A553F2-EF8F-4B17-BE17-DCDF9DF2A07E}" type="pres">
      <dgm:prSet presAssocID="{BF8DFCB9-FEDC-4642-A685-99F13DA1285E}" presName="compNode" presStyleCnt="0"/>
      <dgm:spPr/>
    </dgm:pt>
    <dgm:pt modelId="{ACD0183B-5465-4046-B0DC-348F454DA54C}" type="pres">
      <dgm:prSet presAssocID="{BF8DFCB9-FEDC-4642-A685-99F13DA1285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DNA"/>
        </a:ext>
      </dgm:extLst>
    </dgm:pt>
    <dgm:pt modelId="{07084B41-2082-4B47-A4D2-035019138D92}" type="pres">
      <dgm:prSet presAssocID="{BF8DFCB9-FEDC-4642-A685-99F13DA1285E}" presName="spaceRect" presStyleCnt="0"/>
      <dgm:spPr/>
    </dgm:pt>
    <dgm:pt modelId="{37ACB655-3A8A-4E2E-BDFB-2A2BE0C4989D}" type="pres">
      <dgm:prSet presAssocID="{BF8DFCB9-FEDC-4642-A685-99F13DA1285E}" presName="textRect" presStyleLbl="revTx" presStyleIdx="0" presStyleCnt="6">
        <dgm:presLayoutVars>
          <dgm:chMax val="1"/>
          <dgm:chPref val="1"/>
        </dgm:presLayoutVars>
      </dgm:prSet>
      <dgm:spPr/>
      <dgm:t>
        <a:bodyPr/>
        <a:lstStyle/>
        <a:p>
          <a:endParaRPr lang="en-US"/>
        </a:p>
      </dgm:t>
    </dgm:pt>
    <dgm:pt modelId="{AEB1C859-C4F7-4A91-AC51-3B36C1F1C8E6}" type="pres">
      <dgm:prSet presAssocID="{4B188A4B-6943-4911-B6C9-8DF02ADC35B1}" presName="sibTrans" presStyleCnt="0"/>
      <dgm:spPr/>
    </dgm:pt>
    <dgm:pt modelId="{0C1A0248-3F46-4AA3-9F57-B32AF0575C10}" type="pres">
      <dgm:prSet presAssocID="{AE1E9CAF-B43C-474E-AA81-16217E98857B}" presName="compNode" presStyleCnt="0"/>
      <dgm:spPr/>
    </dgm:pt>
    <dgm:pt modelId="{7D54026F-23D2-45D3-AFA9-732C5C177329}" type="pres">
      <dgm:prSet presAssocID="{AE1E9CAF-B43C-474E-AA81-16217E98857B}"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Brain in head"/>
        </a:ext>
      </dgm:extLst>
    </dgm:pt>
    <dgm:pt modelId="{3046EE0E-9200-4BDA-85E5-E3766EA295EF}" type="pres">
      <dgm:prSet presAssocID="{AE1E9CAF-B43C-474E-AA81-16217E98857B}" presName="spaceRect" presStyleCnt="0"/>
      <dgm:spPr/>
    </dgm:pt>
    <dgm:pt modelId="{BA169151-9DCD-4CFD-B58E-109465307988}" type="pres">
      <dgm:prSet presAssocID="{AE1E9CAF-B43C-474E-AA81-16217E98857B}" presName="textRect" presStyleLbl="revTx" presStyleIdx="1" presStyleCnt="6">
        <dgm:presLayoutVars>
          <dgm:chMax val="1"/>
          <dgm:chPref val="1"/>
        </dgm:presLayoutVars>
      </dgm:prSet>
      <dgm:spPr/>
      <dgm:t>
        <a:bodyPr/>
        <a:lstStyle/>
        <a:p>
          <a:endParaRPr lang="en-US"/>
        </a:p>
      </dgm:t>
    </dgm:pt>
    <dgm:pt modelId="{7080271A-7D57-4799-8648-9324B6A30496}" type="pres">
      <dgm:prSet presAssocID="{AD46B217-BAB4-4405-BFCF-775E22DC0872}" presName="sibTrans" presStyleCnt="0"/>
      <dgm:spPr/>
    </dgm:pt>
    <dgm:pt modelId="{18923D84-82C1-4C93-93D6-A01DFBD87BAB}" type="pres">
      <dgm:prSet presAssocID="{0D331E1D-B66C-42FE-BD35-9133FA7BD004}" presName="compNode" presStyleCnt="0"/>
      <dgm:spPr/>
    </dgm:pt>
    <dgm:pt modelId="{410C9EB9-F9E7-485D-87EA-CF355FC9F0EA}" type="pres">
      <dgm:prSet presAssocID="{0D331E1D-B66C-42FE-BD35-9133FA7BD004}"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Confused Person"/>
        </a:ext>
      </dgm:extLst>
    </dgm:pt>
    <dgm:pt modelId="{C4EBE211-A731-4D52-BB4A-E70C4554B82D}" type="pres">
      <dgm:prSet presAssocID="{0D331E1D-B66C-42FE-BD35-9133FA7BD004}" presName="spaceRect" presStyleCnt="0"/>
      <dgm:spPr/>
    </dgm:pt>
    <dgm:pt modelId="{4DF50E33-4A86-4997-B8C0-B76052EBE6DA}" type="pres">
      <dgm:prSet presAssocID="{0D331E1D-B66C-42FE-BD35-9133FA7BD004}" presName="textRect" presStyleLbl="revTx" presStyleIdx="2" presStyleCnt="6">
        <dgm:presLayoutVars>
          <dgm:chMax val="1"/>
          <dgm:chPref val="1"/>
        </dgm:presLayoutVars>
      </dgm:prSet>
      <dgm:spPr/>
      <dgm:t>
        <a:bodyPr/>
        <a:lstStyle/>
        <a:p>
          <a:endParaRPr lang="en-US"/>
        </a:p>
      </dgm:t>
    </dgm:pt>
    <dgm:pt modelId="{6871D3A5-3A2D-43A4-B08F-1918764B903D}" type="pres">
      <dgm:prSet presAssocID="{9AB8B85A-56C6-4D13-BA6E-1789C7BC0B01}" presName="sibTrans" presStyleCnt="0"/>
      <dgm:spPr/>
    </dgm:pt>
    <dgm:pt modelId="{F578319B-F822-4FEA-B17D-147D1E0885D3}" type="pres">
      <dgm:prSet presAssocID="{C90DB68B-970C-4420-B36A-7B95FEA8C17D}" presName="compNode" presStyleCnt="0"/>
      <dgm:spPr/>
    </dgm:pt>
    <dgm:pt modelId="{F8946CBB-025D-4908-BC29-59E9F4948B19}" type="pres">
      <dgm:prSet presAssocID="{C90DB68B-970C-4420-B36A-7B95FEA8C17D}"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Questions"/>
        </a:ext>
      </dgm:extLst>
    </dgm:pt>
    <dgm:pt modelId="{8F0E0DB2-ADE6-4D11-9491-7B4236200781}" type="pres">
      <dgm:prSet presAssocID="{C90DB68B-970C-4420-B36A-7B95FEA8C17D}" presName="spaceRect" presStyleCnt="0"/>
      <dgm:spPr/>
    </dgm:pt>
    <dgm:pt modelId="{95B6C56A-E690-49B4-8C9B-86DC1DD0D8F4}" type="pres">
      <dgm:prSet presAssocID="{C90DB68B-970C-4420-B36A-7B95FEA8C17D}" presName="textRect" presStyleLbl="revTx" presStyleIdx="3" presStyleCnt="6">
        <dgm:presLayoutVars>
          <dgm:chMax val="1"/>
          <dgm:chPref val="1"/>
        </dgm:presLayoutVars>
      </dgm:prSet>
      <dgm:spPr/>
      <dgm:t>
        <a:bodyPr/>
        <a:lstStyle/>
        <a:p>
          <a:endParaRPr lang="en-US"/>
        </a:p>
      </dgm:t>
    </dgm:pt>
    <dgm:pt modelId="{26567C81-AC86-4265-8F9C-4A4D48B92C05}" type="pres">
      <dgm:prSet presAssocID="{CFD6B61C-F67B-4D0A-8A07-CDA866480F57}" presName="sibTrans" presStyleCnt="0"/>
      <dgm:spPr/>
    </dgm:pt>
    <dgm:pt modelId="{D300E3AF-7BD0-441C-BC2D-9E27D155FC59}" type="pres">
      <dgm:prSet presAssocID="{3CAE5F9E-E4D7-4741-87D5-F17BA31CC88B}" presName="compNode" presStyleCnt="0"/>
      <dgm:spPr/>
    </dgm:pt>
    <dgm:pt modelId="{D430B048-A0C6-4207-87A2-168B6BDEAF85}" type="pres">
      <dgm:prSet presAssocID="{3CAE5F9E-E4D7-4741-87D5-F17BA31CC88B}"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Upward trend"/>
        </a:ext>
      </dgm:extLst>
    </dgm:pt>
    <dgm:pt modelId="{730C0CF8-5D51-41F8-8287-8E8FA97F7239}" type="pres">
      <dgm:prSet presAssocID="{3CAE5F9E-E4D7-4741-87D5-F17BA31CC88B}" presName="spaceRect" presStyleCnt="0"/>
      <dgm:spPr/>
    </dgm:pt>
    <dgm:pt modelId="{16F57D17-CAC1-474E-88E4-E7C31C36799C}" type="pres">
      <dgm:prSet presAssocID="{3CAE5F9E-E4D7-4741-87D5-F17BA31CC88B}" presName="textRect" presStyleLbl="revTx" presStyleIdx="4" presStyleCnt="6">
        <dgm:presLayoutVars>
          <dgm:chMax val="1"/>
          <dgm:chPref val="1"/>
        </dgm:presLayoutVars>
      </dgm:prSet>
      <dgm:spPr/>
      <dgm:t>
        <a:bodyPr/>
        <a:lstStyle/>
        <a:p>
          <a:endParaRPr lang="en-US"/>
        </a:p>
      </dgm:t>
    </dgm:pt>
    <dgm:pt modelId="{D19DEAA6-580A-4452-ACED-25F77A785119}" type="pres">
      <dgm:prSet presAssocID="{1D61648E-D793-4E90-9215-F5F1AA30DE7B}" presName="sibTrans" presStyleCnt="0"/>
      <dgm:spPr/>
    </dgm:pt>
    <dgm:pt modelId="{11F3BFFD-082B-4A91-A6E0-AB6C76D62CA5}" type="pres">
      <dgm:prSet presAssocID="{DB651903-1F70-4011-8F77-3FBAE9294235}" presName="compNode" presStyleCnt="0"/>
      <dgm:spPr/>
    </dgm:pt>
    <dgm:pt modelId="{2A34737A-B448-443B-ABA0-A32EB8452012}" type="pres">
      <dgm:prSet presAssocID="{DB651903-1F70-4011-8F77-3FBAE929423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t>
        <a:bodyPr/>
        <a:lstStyle/>
        <a:p>
          <a:endParaRPr lang="en-US"/>
        </a:p>
      </dgm:t>
      <dgm:extLst>
        <a:ext uri="{E40237B7-FDA0-4F09-8148-C483321AD2D9}">
          <dgm14:cNvPr xmlns:dgm14="http://schemas.microsoft.com/office/drawing/2010/diagram" id="0" name="" descr="Nervous Face with Solid Fill"/>
        </a:ext>
      </dgm:extLst>
    </dgm:pt>
    <dgm:pt modelId="{5E4A39B9-EE94-47C3-8FD5-C39D5E228189}" type="pres">
      <dgm:prSet presAssocID="{DB651903-1F70-4011-8F77-3FBAE9294235}" presName="spaceRect" presStyleCnt="0"/>
      <dgm:spPr/>
    </dgm:pt>
    <dgm:pt modelId="{FB622C2F-5BCC-4F36-84CD-29AFFEC4C6CC}" type="pres">
      <dgm:prSet presAssocID="{DB651903-1F70-4011-8F77-3FBAE9294235}" presName="textRect" presStyleLbl="revTx" presStyleIdx="5" presStyleCnt="6">
        <dgm:presLayoutVars>
          <dgm:chMax val="1"/>
          <dgm:chPref val="1"/>
        </dgm:presLayoutVars>
      </dgm:prSet>
      <dgm:spPr/>
      <dgm:t>
        <a:bodyPr/>
        <a:lstStyle/>
        <a:p>
          <a:endParaRPr lang="en-US"/>
        </a:p>
      </dgm:t>
    </dgm:pt>
  </dgm:ptLst>
  <dgm:cxnLst>
    <dgm:cxn modelId="{3D83A262-AD46-4CBB-BFAD-A26355A3D0B1}" srcId="{D0DC79E7-54C4-4B67-8251-4318E5EB53EA}" destId="{DB651903-1F70-4011-8F77-3FBAE9294235}" srcOrd="5" destOrd="0" parTransId="{FCAA0FFA-7E2B-4E79-9C75-2CB77C9FB870}" sibTransId="{47ECAE42-8E6E-4AF7-A427-318715D1F888}"/>
    <dgm:cxn modelId="{87B46EFC-3C7E-4781-B7CD-F18E83D86F78}" type="presOf" srcId="{BF8DFCB9-FEDC-4642-A685-99F13DA1285E}" destId="{37ACB655-3A8A-4E2E-BDFB-2A2BE0C4989D}" srcOrd="0" destOrd="0" presId="urn:microsoft.com/office/officeart/2018/2/layout/IconLabelList"/>
    <dgm:cxn modelId="{C57D2A4D-32C5-49D7-BE41-D854953AA979}" type="presOf" srcId="{D0DC79E7-54C4-4B67-8251-4318E5EB53EA}" destId="{7CCBE2D0-7108-4B00-83BB-B8D402A4574D}" srcOrd="0" destOrd="0" presId="urn:microsoft.com/office/officeart/2018/2/layout/IconLabelList"/>
    <dgm:cxn modelId="{F8CED8F0-DFF4-4B92-AD6E-BCE47139B5B5}" type="presOf" srcId="{0D331E1D-B66C-42FE-BD35-9133FA7BD004}" destId="{4DF50E33-4A86-4997-B8C0-B76052EBE6DA}" srcOrd="0" destOrd="0" presId="urn:microsoft.com/office/officeart/2018/2/layout/IconLabelList"/>
    <dgm:cxn modelId="{F2621A19-B0C7-4245-9FFD-C9DC75971E16}" type="presOf" srcId="{DB651903-1F70-4011-8F77-3FBAE9294235}" destId="{FB622C2F-5BCC-4F36-84CD-29AFFEC4C6CC}" srcOrd="0" destOrd="0" presId="urn:microsoft.com/office/officeart/2018/2/layout/IconLabelList"/>
    <dgm:cxn modelId="{A44B4BE0-716D-4471-BCA4-47BC071925BD}" srcId="{D0DC79E7-54C4-4B67-8251-4318E5EB53EA}" destId="{AE1E9CAF-B43C-474E-AA81-16217E98857B}" srcOrd="1" destOrd="0" parTransId="{2DE9B7AA-7E4C-459B-87F3-3DE93E3EE8F2}" sibTransId="{AD46B217-BAB4-4405-BFCF-775E22DC0872}"/>
    <dgm:cxn modelId="{1973A817-A4FC-49A9-802D-503F5898A350}" srcId="{D0DC79E7-54C4-4B67-8251-4318E5EB53EA}" destId="{0D331E1D-B66C-42FE-BD35-9133FA7BD004}" srcOrd="2" destOrd="0" parTransId="{10E11158-BB51-4709-BDA6-9B35453F1E4B}" sibTransId="{9AB8B85A-56C6-4D13-BA6E-1789C7BC0B01}"/>
    <dgm:cxn modelId="{37005509-8D5F-4B86-AD6D-1AB5DB13B2FD}" type="presOf" srcId="{AE1E9CAF-B43C-474E-AA81-16217E98857B}" destId="{BA169151-9DCD-4CFD-B58E-109465307988}" srcOrd="0" destOrd="0" presId="urn:microsoft.com/office/officeart/2018/2/layout/IconLabelList"/>
    <dgm:cxn modelId="{630DC934-7F33-4D71-A136-F62B433FB372}" srcId="{D0DC79E7-54C4-4B67-8251-4318E5EB53EA}" destId="{C90DB68B-970C-4420-B36A-7B95FEA8C17D}" srcOrd="3" destOrd="0" parTransId="{4FDB001A-E67D-4CEC-A4F2-52506C5A7E43}" sibTransId="{CFD6B61C-F67B-4D0A-8A07-CDA866480F57}"/>
    <dgm:cxn modelId="{7715315F-5532-4BD3-9388-7AC16B731F8B}" srcId="{D0DC79E7-54C4-4B67-8251-4318E5EB53EA}" destId="{BF8DFCB9-FEDC-4642-A685-99F13DA1285E}" srcOrd="0" destOrd="0" parTransId="{0B231FC4-2EAE-44AC-BA61-D885DBCCC355}" sibTransId="{4B188A4B-6943-4911-B6C9-8DF02ADC35B1}"/>
    <dgm:cxn modelId="{0352437C-DCF9-437E-8CC9-5994563DB806}" type="presOf" srcId="{3CAE5F9E-E4D7-4741-87D5-F17BA31CC88B}" destId="{16F57D17-CAC1-474E-88E4-E7C31C36799C}" srcOrd="0" destOrd="0" presId="urn:microsoft.com/office/officeart/2018/2/layout/IconLabelList"/>
    <dgm:cxn modelId="{1D92B3E1-F0F8-43E6-985B-460FC27F3A38}" srcId="{D0DC79E7-54C4-4B67-8251-4318E5EB53EA}" destId="{3CAE5F9E-E4D7-4741-87D5-F17BA31CC88B}" srcOrd="4" destOrd="0" parTransId="{CC32654B-3559-4177-8E47-BB1C3A7CEA20}" sibTransId="{1D61648E-D793-4E90-9215-F5F1AA30DE7B}"/>
    <dgm:cxn modelId="{BA760DCB-6BDD-476E-A4F7-A4E0F0105C76}" type="presOf" srcId="{C90DB68B-970C-4420-B36A-7B95FEA8C17D}" destId="{95B6C56A-E690-49B4-8C9B-86DC1DD0D8F4}" srcOrd="0" destOrd="0" presId="urn:microsoft.com/office/officeart/2018/2/layout/IconLabelList"/>
    <dgm:cxn modelId="{C6A0746E-3B79-46D6-8D68-CE6A0B0A3B14}" type="presParOf" srcId="{7CCBE2D0-7108-4B00-83BB-B8D402A4574D}" destId="{A7A553F2-EF8F-4B17-BE17-DCDF9DF2A07E}" srcOrd="0" destOrd="0" presId="urn:microsoft.com/office/officeart/2018/2/layout/IconLabelList"/>
    <dgm:cxn modelId="{6C857624-2084-48CC-A314-494DE1BA04EB}" type="presParOf" srcId="{A7A553F2-EF8F-4B17-BE17-DCDF9DF2A07E}" destId="{ACD0183B-5465-4046-B0DC-348F454DA54C}" srcOrd="0" destOrd="0" presId="urn:microsoft.com/office/officeart/2018/2/layout/IconLabelList"/>
    <dgm:cxn modelId="{779D961B-4286-466A-B233-D20D9CE66D8D}" type="presParOf" srcId="{A7A553F2-EF8F-4B17-BE17-DCDF9DF2A07E}" destId="{07084B41-2082-4B47-A4D2-035019138D92}" srcOrd="1" destOrd="0" presId="urn:microsoft.com/office/officeart/2018/2/layout/IconLabelList"/>
    <dgm:cxn modelId="{30AA0B06-5D06-4763-B102-8BCBAA7A9F94}" type="presParOf" srcId="{A7A553F2-EF8F-4B17-BE17-DCDF9DF2A07E}" destId="{37ACB655-3A8A-4E2E-BDFB-2A2BE0C4989D}" srcOrd="2" destOrd="0" presId="urn:microsoft.com/office/officeart/2018/2/layout/IconLabelList"/>
    <dgm:cxn modelId="{5D07E771-37A2-46D1-A3D6-CBE7D3F88D6F}" type="presParOf" srcId="{7CCBE2D0-7108-4B00-83BB-B8D402A4574D}" destId="{AEB1C859-C4F7-4A91-AC51-3B36C1F1C8E6}" srcOrd="1" destOrd="0" presId="urn:microsoft.com/office/officeart/2018/2/layout/IconLabelList"/>
    <dgm:cxn modelId="{EEA7074D-9C81-4AC5-BBCD-C6AA88E1E0D3}" type="presParOf" srcId="{7CCBE2D0-7108-4B00-83BB-B8D402A4574D}" destId="{0C1A0248-3F46-4AA3-9F57-B32AF0575C10}" srcOrd="2" destOrd="0" presId="urn:microsoft.com/office/officeart/2018/2/layout/IconLabelList"/>
    <dgm:cxn modelId="{97B16A22-7BA1-405F-B99C-33E9ACE9B80A}" type="presParOf" srcId="{0C1A0248-3F46-4AA3-9F57-B32AF0575C10}" destId="{7D54026F-23D2-45D3-AFA9-732C5C177329}" srcOrd="0" destOrd="0" presId="urn:microsoft.com/office/officeart/2018/2/layout/IconLabelList"/>
    <dgm:cxn modelId="{2AE3F8B0-3E50-4218-9958-C72874EB37D7}" type="presParOf" srcId="{0C1A0248-3F46-4AA3-9F57-B32AF0575C10}" destId="{3046EE0E-9200-4BDA-85E5-E3766EA295EF}" srcOrd="1" destOrd="0" presId="urn:microsoft.com/office/officeart/2018/2/layout/IconLabelList"/>
    <dgm:cxn modelId="{719263D3-1F33-4F34-A073-8482AAE45559}" type="presParOf" srcId="{0C1A0248-3F46-4AA3-9F57-B32AF0575C10}" destId="{BA169151-9DCD-4CFD-B58E-109465307988}" srcOrd="2" destOrd="0" presId="urn:microsoft.com/office/officeart/2018/2/layout/IconLabelList"/>
    <dgm:cxn modelId="{82B5BC55-DCA6-4F3D-BF35-9BF8E1CC1F6C}" type="presParOf" srcId="{7CCBE2D0-7108-4B00-83BB-B8D402A4574D}" destId="{7080271A-7D57-4799-8648-9324B6A30496}" srcOrd="3" destOrd="0" presId="urn:microsoft.com/office/officeart/2018/2/layout/IconLabelList"/>
    <dgm:cxn modelId="{D2286683-FB1A-41AA-9980-93640A81B95A}" type="presParOf" srcId="{7CCBE2D0-7108-4B00-83BB-B8D402A4574D}" destId="{18923D84-82C1-4C93-93D6-A01DFBD87BAB}" srcOrd="4" destOrd="0" presId="urn:microsoft.com/office/officeart/2018/2/layout/IconLabelList"/>
    <dgm:cxn modelId="{6E4CA890-42FB-4B14-A8BF-48392623F669}" type="presParOf" srcId="{18923D84-82C1-4C93-93D6-A01DFBD87BAB}" destId="{410C9EB9-F9E7-485D-87EA-CF355FC9F0EA}" srcOrd="0" destOrd="0" presId="urn:microsoft.com/office/officeart/2018/2/layout/IconLabelList"/>
    <dgm:cxn modelId="{5A66FF8F-073D-487F-A232-53E5481A4515}" type="presParOf" srcId="{18923D84-82C1-4C93-93D6-A01DFBD87BAB}" destId="{C4EBE211-A731-4D52-BB4A-E70C4554B82D}" srcOrd="1" destOrd="0" presId="urn:microsoft.com/office/officeart/2018/2/layout/IconLabelList"/>
    <dgm:cxn modelId="{880EE232-3388-4400-888B-CF7161E75E38}" type="presParOf" srcId="{18923D84-82C1-4C93-93D6-A01DFBD87BAB}" destId="{4DF50E33-4A86-4997-B8C0-B76052EBE6DA}" srcOrd="2" destOrd="0" presId="urn:microsoft.com/office/officeart/2018/2/layout/IconLabelList"/>
    <dgm:cxn modelId="{6B429EEB-E4B1-4177-8E82-67B609ED94AC}" type="presParOf" srcId="{7CCBE2D0-7108-4B00-83BB-B8D402A4574D}" destId="{6871D3A5-3A2D-43A4-B08F-1918764B903D}" srcOrd="5" destOrd="0" presId="urn:microsoft.com/office/officeart/2018/2/layout/IconLabelList"/>
    <dgm:cxn modelId="{3BA5866C-9125-4825-AE1E-0FB89780D8EF}" type="presParOf" srcId="{7CCBE2D0-7108-4B00-83BB-B8D402A4574D}" destId="{F578319B-F822-4FEA-B17D-147D1E0885D3}" srcOrd="6" destOrd="0" presId="urn:microsoft.com/office/officeart/2018/2/layout/IconLabelList"/>
    <dgm:cxn modelId="{900400C3-54D7-49F4-B36F-3A391329D233}" type="presParOf" srcId="{F578319B-F822-4FEA-B17D-147D1E0885D3}" destId="{F8946CBB-025D-4908-BC29-59E9F4948B19}" srcOrd="0" destOrd="0" presId="urn:microsoft.com/office/officeart/2018/2/layout/IconLabelList"/>
    <dgm:cxn modelId="{57EAA36D-34C7-4A5F-B7BC-2013B4983CAD}" type="presParOf" srcId="{F578319B-F822-4FEA-B17D-147D1E0885D3}" destId="{8F0E0DB2-ADE6-4D11-9491-7B4236200781}" srcOrd="1" destOrd="0" presId="urn:microsoft.com/office/officeart/2018/2/layout/IconLabelList"/>
    <dgm:cxn modelId="{9687E4A7-4B9C-4D80-AF07-C59582CC3DC7}" type="presParOf" srcId="{F578319B-F822-4FEA-B17D-147D1E0885D3}" destId="{95B6C56A-E690-49B4-8C9B-86DC1DD0D8F4}" srcOrd="2" destOrd="0" presId="urn:microsoft.com/office/officeart/2018/2/layout/IconLabelList"/>
    <dgm:cxn modelId="{7C021CFD-DD37-4326-B836-F110499ADD6B}" type="presParOf" srcId="{7CCBE2D0-7108-4B00-83BB-B8D402A4574D}" destId="{26567C81-AC86-4265-8F9C-4A4D48B92C05}" srcOrd="7" destOrd="0" presId="urn:microsoft.com/office/officeart/2018/2/layout/IconLabelList"/>
    <dgm:cxn modelId="{25B11AA8-0B2E-4E11-A59B-469D71894E30}" type="presParOf" srcId="{7CCBE2D0-7108-4B00-83BB-B8D402A4574D}" destId="{D300E3AF-7BD0-441C-BC2D-9E27D155FC59}" srcOrd="8" destOrd="0" presId="urn:microsoft.com/office/officeart/2018/2/layout/IconLabelList"/>
    <dgm:cxn modelId="{04922B5F-ED40-4521-9D51-B0A95654578B}" type="presParOf" srcId="{D300E3AF-7BD0-441C-BC2D-9E27D155FC59}" destId="{D430B048-A0C6-4207-87A2-168B6BDEAF85}" srcOrd="0" destOrd="0" presId="urn:microsoft.com/office/officeart/2018/2/layout/IconLabelList"/>
    <dgm:cxn modelId="{701868CC-ED9A-40CA-8AB1-00D0F3B247DE}" type="presParOf" srcId="{D300E3AF-7BD0-441C-BC2D-9E27D155FC59}" destId="{730C0CF8-5D51-41F8-8287-8E8FA97F7239}" srcOrd="1" destOrd="0" presId="urn:microsoft.com/office/officeart/2018/2/layout/IconLabelList"/>
    <dgm:cxn modelId="{4CE69FAC-F7D8-475C-BBD6-5940E3247F64}" type="presParOf" srcId="{D300E3AF-7BD0-441C-BC2D-9E27D155FC59}" destId="{16F57D17-CAC1-474E-88E4-E7C31C36799C}" srcOrd="2" destOrd="0" presId="urn:microsoft.com/office/officeart/2018/2/layout/IconLabelList"/>
    <dgm:cxn modelId="{673EFD8F-CF94-4BD8-AC10-B8B0094E3C24}" type="presParOf" srcId="{7CCBE2D0-7108-4B00-83BB-B8D402A4574D}" destId="{D19DEAA6-580A-4452-ACED-25F77A785119}" srcOrd="9" destOrd="0" presId="urn:microsoft.com/office/officeart/2018/2/layout/IconLabelList"/>
    <dgm:cxn modelId="{00182A66-DDDD-4EE1-8546-55F5928D7003}" type="presParOf" srcId="{7CCBE2D0-7108-4B00-83BB-B8D402A4574D}" destId="{11F3BFFD-082B-4A91-A6E0-AB6C76D62CA5}" srcOrd="10" destOrd="0" presId="urn:microsoft.com/office/officeart/2018/2/layout/IconLabelList"/>
    <dgm:cxn modelId="{E4ADE50C-9460-4A43-8AD0-C1D7D17674F7}" type="presParOf" srcId="{11F3BFFD-082B-4A91-A6E0-AB6C76D62CA5}" destId="{2A34737A-B448-443B-ABA0-A32EB8452012}" srcOrd="0" destOrd="0" presId="urn:microsoft.com/office/officeart/2018/2/layout/IconLabelList"/>
    <dgm:cxn modelId="{1F3F8AD1-C71F-4229-A1A3-A559C1EC549C}" type="presParOf" srcId="{11F3BFFD-082B-4A91-A6E0-AB6C76D62CA5}" destId="{5E4A39B9-EE94-47C3-8FD5-C39D5E228189}" srcOrd="1" destOrd="0" presId="urn:microsoft.com/office/officeart/2018/2/layout/IconLabelList"/>
    <dgm:cxn modelId="{D1C3716D-09AF-44B4-B2A2-EFB98847BC0D}" type="presParOf" srcId="{11F3BFFD-082B-4A91-A6E0-AB6C76D62CA5}" destId="{FB622C2F-5BCC-4F36-84CD-29AFFEC4C6C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588D549-C0A4-4F17-9E2C-CA1F25DB8D2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35371BA-9188-4DF9-A93A-36193DE98050}">
      <dgm:prSet/>
      <dgm:spPr/>
      <dgm:t>
        <a:bodyPr/>
        <a:lstStyle/>
        <a:p>
          <a:r>
            <a:rPr lang="en-GB"/>
            <a:t>The plasticity of the developing adolescent brain means:</a:t>
          </a:r>
          <a:endParaRPr lang="en-US"/>
        </a:p>
      </dgm:t>
    </dgm:pt>
    <dgm:pt modelId="{F6C7EB62-6C5A-4F7B-8C42-8381609CF12F}" type="parTrans" cxnId="{F85A6B89-3C75-4DB9-A443-E8701E357881}">
      <dgm:prSet/>
      <dgm:spPr/>
      <dgm:t>
        <a:bodyPr/>
        <a:lstStyle/>
        <a:p>
          <a:endParaRPr lang="en-US"/>
        </a:p>
      </dgm:t>
    </dgm:pt>
    <dgm:pt modelId="{6CB5CC51-828A-4C2F-BC7C-AEC7C69E4FC7}" type="sibTrans" cxnId="{F85A6B89-3C75-4DB9-A443-E8701E357881}">
      <dgm:prSet/>
      <dgm:spPr/>
      <dgm:t>
        <a:bodyPr/>
        <a:lstStyle/>
        <a:p>
          <a:endParaRPr lang="en-US"/>
        </a:p>
      </dgm:t>
    </dgm:pt>
    <dgm:pt modelId="{E0CD52CE-A753-46BD-9BE4-CCFD4700FC50}">
      <dgm:prSet/>
      <dgm:spPr/>
      <dgm:t>
        <a:bodyPr/>
        <a:lstStyle/>
        <a:p>
          <a:r>
            <a:rPr lang="en-GB"/>
            <a:t>It is shaped more by life experiences than adults (Giedd 2003) </a:t>
          </a:r>
          <a:endParaRPr lang="en-US"/>
        </a:p>
      </dgm:t>
    </dgm:pt>
    <dgm:pt modelId="{EF819731-3A02-428F-97E0-B5FD7CB2CBDE}" type="parTrans" cxnId="{6DC62A79-3D41-4029-B9F9-DCFD4E7D8BF6}">
      <dgm:prSet/>
      <dgm:spPr/>
      <dgm:t>
        <a:bodyPr/>
        <a:lstStyle/>
        <a:p>
          <a:endParaRPr lang="en-US"/>
        </a:p>
      </dgm:t>
    </dgm:pt>
    <dgm:pt modelId="{E280FD50-4F38-4A6E-B665-222396502747}" type="sibTrans" cxnId="{6DC62A79-3D41-4029-B9F9-DCFD4E7D8BF6}">
      <dgm:prSet/>
      <dgm:spPr/>
      <dgm:t>
        <a:bodyPr/>
        <a:lstStyle/>
        <a:p>
          <a:endParaRPr lang="en-US"/>
        </a:p>
      </dgm:t>
    </dgm:pt>
    <dgm:pt modelId="{A317C15C-41CD-44AA-9159-BDE040AA1BB7}">
      <dgm:prSet/>
      <dgm:spPr/>
      <dgm:t>
        <a:bodyPr/>
        <a:lstStyle/>
        <a:p>
          <a:r>
            <a:rPr lang="en-GB"/>
            <a:t>It is shaped more by exposure to social environments within specific cultures (Blakemore and Mills 2014). </a:t>
          </a:r>
          <a:endParaRPr lang="en-US"/>
        </a:p>
      </dgm:t>
    </dgm:pt>
    <dgm:pt modelId="{F2C9F8B4-0DA1-4CF4-BF05-937A53068B67}" type="parTrans" cxnId="{0C2B13BF-D378-45C3-A94A-7AF81855459D}">
      <dgm:prSet/>
      <dgm:spPr/>
      <dgm:t>
        <a:bodyPr/>
        <a:lstStyle/>
        <a:p>
          <a:endParaRPr lang="en-US"/>
        </a:p>
      </dgm:t>
    </dgm:pt>
    <dgm:pt modelId="{C4B4E29C-BD7A-4DFD-8507-5918E96D48F5}" type="sibTrans" cxnId="{0C2B13BF-D378-45C3-A94A-7AF81855459D}">
      <dgm:prSet/>
      <dgm:spPr/>
      <dgm:t>
        <a:bodyPr/>
        <a:lstStyle/>
        <a:p>
          <a:endParaRPr lang="en-US"/>
        </a:p>
      </dgm:t>
    </dgm:pt>
    <dgm:pt modelId="{3E79A2E9-EFFB-4FC2-A15D-3269B7A935CC}">
      <dgm:prSet/>
      <dgm:spPr/>
      <dgm:t>
        <a:bodyPr/>
        <a:lstStyle/>
        <a:p>
          <a:r>
            <a:rPr lang="en-GB"/>
            <a:t>This happens not just in terms of synaptic pruning in the brain, but also through the shifting cognitive and emotional neural systems maturing at a different pace (Choudhury et al. 2008).</a:t>
          </a:r>
          <a:endParaRPr lang="en-US"/>
        </a:p>
      </dgm:t>
    </dgm:pt>
    <dgm:pt modelId="{D527F22C-22B3-492B-9983-FF7385F2EF74}" type="parTrans" cxnId="{61CC843D-50DB-49F9-AE3B-82BD9FEBC9C7}">
      <dgm:prSet/>
      <dgm:spPr/>
      <dgm:t>
        <a:bodyPr/>
        <a:lstStyle/>
        <a:p>
          <a:endParaRPr lang="en-US"/>
        </a:p>
      </dgm:t>
    </dgm:pt>
    <dgm:pt modelId="{44331D9B-DE96-4A8A-96E5-BEA18302F704}" type="sibTrans" cxnId="{61CC843D-50DB-49F9-AE3B-82BD9FEBC9C7}">
      <dgm:prSet/>
      <dgm:spPr/>
      <dgm:t>
        <a:bodyPr/>
        <a:lstStyle/>
        <a:p>
          <a:endParaRPr lang="en-US"/>
        </a:p>
      </dgm:t>
    </dgm:pt>
    <dgm:pt modelId="{8DEB6533-3255-4797-A394-884574AA10D5}" type="pres">
      <dgm:prSet presAssocID="{B588D549-C0A4-4F17-9E2C-CA1F25DB8D27}" presName="linear" presStyleCnt="0">
        <dgm:presLayoutVars>
          <dgm:animLvl val="lvl"/>
          <dgm:resizeHandles val="exact"/>
        </dgm:presLayoutVars>
      </dgm:prSet>
      <dgm:spPr/>
      <dgm:t>
        <a:bodyPr/>
        <a:lstStyle/>
        <a:p>
          <a:endParaRPr lang="en-US"/>
        </a:p>
      </dgm:t>
    </dgm:pt>
    <dgm:pt modelId="{D560C82B-6BE3-4E5B-9BDE-99EFF2A0AF76}" type="pres">
      <dgm:prSet presAssocID="{435371BA-9188-4DF9-A93A-36193DE98050}" presName="parentText" presStyleLbl="node1" presStyleIdx="0" presStyleCnt="1">
        <dgm:presLayoutVars>
          <dgm:chMax val="0"/>
          <dgm:bulletEnabled val="1"/>
        </dgm:presLayoutVars>
      </dgm:prSet>
      <dgm:spPr/>
      <dgm:t>
        <a:bodyPr/>
        <a:lstStyle/>
        <a:p>
          <a:endParaRPr lang="en-US"/>
        </a:p>
      </dgm:t>
    </dgm:pt>
    <dgm:pt modelId="{2F21E23A-F28B-418C-8D57-BE7BC02AB69E}" type="pres">
      <dgm:prSet presAssocID="{435371BA-9188-4DF9-A93A-36193DE98050}" presName="childText" presStyleLbl="revTx" presStyleIdx="0" presStyleCnt="1">
        <dgm:presLayoutVars>
          <dgm:bulletEnabled val="1"/>
        </dgm:presLayoutVars>
      </dgm:prSet>
      <dgm:spPr/>
      <dgm:t>
        <a:bodyPr/>
        <a:lstStyle/>
        <a:p>
          <a:endParaRPr lang="en-US"/>
        </a:p>
      </dgm:t>
    </dgm:pt>
  </dgm:ptLst>
  <dgm:cxnLst>
    <dgm:cxn modelId="{ED54DF68-E91F-430F-8C5A-A433C4D21D1F}" type="presOf" srcId="{E0CD52CE-A753-46BD-9BE4-CCFD4700FC50}" destId="{2F21E23A-F28B-418C-8D57-BE7BC02AB69E}" srcOrd="0" destOrd="0" presId="urn:microsoft.com/office/officeart/2005/8/layout/vList2"/>
    <dgm:cxn modelId="{D131AF35-B43E-40D6-8233-F43898E48DFD}" type="presOf" srcId="{A317C15C-41CD-44AA-9159-BDE040AA1BB7}" destId="{2F21E23A-F28B-418C-8D57-BE7BC02AB69E}" srcOrd="0" destOrd="1" presId="urn:microsoft.com/office/officeart/2005/8/layout/vList2"/>
    <dgm:cxn modelId="{61CC843D-50DB-49F9-AE3B-82BD9FEBC9C7}" srcId="{435371BA-9188-4DF9-A93A-36193DE98050}" destId="{3E79A2E9-EFFB-4FC2-A15D-3269B7A935CC}" srcOrd="2" destOrd="0" parTransId="{D527F22C-22B3-492B-9983-FF7385F2EF74}" sibTransId="{44331D9B-DE96-4A8A-96E5-BEA18302F704}"/>
    <dgm:cxn modelId="{71721656-FAEF-4E77-8C4D-32EAC52E7571}" type="presOf" srcId="{435371BA-9188-4DF9-A93A-36193DE98050}" destId="{D560C82B-6BE3-4E5B-9BDE-99EFF2A0AF76}" srcOrd="0" destOrd="0" presId="urn:microsoft.com/office/officeart/2005/8/layout/vList2"/>
    <dgm:cxn modelId="{B9D35E07-0EF7-41A3-928D-C2D6CFD4E15E}" type="presOf" srcId="{B588D549-C0A4-4F17-9E2C-CA1F25DB8D27}" destId="{8DEB6533-3255-4797-A394-884574AA10D5}" srcOrd="0" destOrd="0" presId="urn:microsoft.com/office/officeart/2005/8/layout/vList2"/>
    <dgm:cxn modelId="{0C2B13BF-D378-45C3-A94A-7AF81855459D}" srcId="{435371BA-9188-4DF9-A93A-36193DE98050}" destId="{A317C15C-41CD-44AA-9159-BDE040AA1BB7}" srcOrd="1" destOrd="0" parTransId="{F2C9F8B4-0DA1-4CF4-BF05-937A53068B67}" sibTransId="{C4B4E29C-BD7A-4DFD-8507-5918E96D48F5}"/>
    <dgm:cxn modelId="{6DC62A79-3D41-4029-B9F9-DCFD4E7D8BF6}" srcId="{435371BA-9188-4DF9-A93A-36193DE98050}" destId="{E0CD52CE-A753-46BD-9BE4-CCFD4700FC50}" srcOrd="0" destOrd="0" parTransId="{EF819731-3A02-428F-97E0-B5FD7CB2CBDE}" sibTransId="{E280FD50-4F38-4A6E-B665-222396502747}"/>
    <dgm:cxn modelId="{F85A6B89-3C75-4DB9-A443-E8701E357881}" srcId="{B588D549-C0A4-4F17-9E2C-CA1F25DB8D27}" destId="{435371BA-9188-4DF9-A93A-36193DE98050}" srcOrd="0" destOrd="0" parTransId="{F6C7EB62-6C5A-4F7B-8C42-8381609CF12F}" sibTransId="{6CB5CC51-828A-4C2F-BC7C-AEC7C69E4FC7}"/>
    <dgm:cxn modelId="{04600BB8-5D36-4D39-897C-643AE000CC9D}" type="presOf" srcId="{3E79A2E9-EFFB-4FC2-A15D-3269B7A935CC}" destId="{2F21E23A-F28B-418C-8D57-BE7BC02AB69E}" srcOrd="0" destOrd="2" presId="urn:microsoft.com/office/officeart/2005/8/layout/vList2"/>
    <dgm:cxn modelId="{DE82944D-7379-4A96-A73B-668EA37D2EEC}" type="presParOf" srcId="{8DEB6533-3255-4797-A394-884574AA10D5}" destId="{D560C82B-6BE3-4E5B-9BDE-99EFF2A0AF76}" srcOrd="0" destOrd="0" presId="urn:microsoft.com/office/officeart/2005/8/layout/vList2"/>
    <dgm:cxn modelId="{815498AA-0390-4E27-AE50-93071047BD43}" type="presParOf" srcId="{8DEB6533-3255-4797-A394-884574AA10D5}" destId="{2F21E23A-F28B-418C-8D57-BE7BC02AB69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52EA9C6-62A5-4A60-9750-52957FCED56A}" type="doc">
      <dgm:prSet loTypeId="urn:microsoft.com/office/officeart/2005/8/layout/matrix3" loCatId="matrix" qsTypeId="urn:microsoft.com/office/officeart/2005/8/quickstyle/simple4" qsCatId="simple" csTypeId="urn:microsoft.com/office/officeart/2005/8/colors/accent3_2" csCatId="accent3"/>
      <dgm:spPr/>
      <dgm:t>
        <a:bodyPr/>
        <a:lstStyle/>
        <a:p>
          <a:endParaRPr lang="en-US"/>
        </a:p>
      </dgm:t>
    </dgm:pt>
    <dgm:pt modelId="{6FD288E0-1ECE-4B0A-8BCC-A44159590E32}">
      <dgm:prSet/>
      <dgm:spPr/>
      <dgm:t>
        <a:bodyPr/>
        <a:lstStyle/>
        <a:p>
          <a:r>
            <a:rPr lang="en-GB" dirty="0"/>
            <a:t>Seeking more social connections</a:t>
          </a:r>
          <a:endParaRPr lang="en-US" dirty="0"/>
        </a:p>
      </dgm:t>
    </dgm:pt>
    <dgm:pt modelId="{F4C9EE00-C58B-4D48-A6FD-93F261B6636D}" type="parTrans" cxnId="{EDE68B60-91BB-44CB-9055-8099ADD540F6}">
      <dgm:prSet/>
      <dgm:spPr/>
      <dgm:t>
        <a:bodyPr/>
        <a:lstStyle/>
        <a:p>
          <a:endParaRPr lang="en-US"/>
        </a:p>
      </dgm:t>
    </dgm:pt>
    <dgm:pt modelId="{45648EB2-7427-4D2F-9B59-E71D469C624D}" type="sibTrans" cxnId="{EDE68B60-91BB-44CB-9055-8099ADD540F6}">
      <dgm:prSet/>
      <dgm:spPr/>
      <dgm:t>
        <a:bodyPr/>
        <a:lstStyle/>
        <a:p>
          <a:endParaRPr lang="en-US"/>
        </a:p>
      </dgm:t>
    </dgm:pt>
    <dgm:pt modelId="{7B2DCBD6-9950-42B0-B782-5D6A8DCC8E50}">
      <dgm:prSet/>
      <dgm:spPr/>
      <dgm:t>
        <a:bodyPr/>
        <a:lstStyle/>
        <a:p>
          <a:r>
            <a:rPr lang="en-GB" dirty="0"/>
            <a:t>Seeking more independence</a:t>
          </a:r>
          <a:endParaRPr lang="en-US" dirty="0"/>
        </a:p>
      </dgm:t>
    </dgm:pt>
    <dgm:pt modelId="{D730C9D1-9CB5-41FD-87FB-B91EDBE1F7B2}" type="parTrans" cxnId="{6A377793-ECF8-4758-BE3A-917F3325C7E5}">
      <dgm:prSet/>
      <dgm:spPr/>
      <dgm:t>
        <a:bodyPr/>
        <a:lstStyle/>
        <a:p>
          <a:endParaRPr lang="en-US"/>
        </a:p>
      </dgm:t>
    </dgm:pt>
    <dgm:pt modelId="{F6E2E806-E433-4819-B928-41A3981695A1}" type="sibTrans" cxnId="{6A377793-ECF8-4758-BE3A-917F3325C7E5}">
      <dgm:prSet/>
      <dgm:spPr/>
      <dgm:t>
        <a:bodyPr/>
        <a:lstStyle/>
        <a:p>
          <a:endParaRPr lang="en-US"/>
        </a:p>
      </dgm:t>
    </dgm:pt>
    <dgm:pt modelId="{5F3BED9D-4D3A-4E92-A0DE-F7B8445524A5}">
      <dgm:prSet/>
      <dgm:spPr/>
      <dgm:t>
        <a:bodyPr/>
        <a:lstStyle/>
        <a:p>
          <a:r>
            <a:rPr lang="en-GB" dirty="0"/>
            <a:t>Are more emotional</a:t>
          </a:r>
          <a:endParaRPr lang="en-US" dirty="0"/>
        </a:p>
      </dgm:t>
    </dgm:pt>
    <dgm:pt modelId="{106D5CBD-1D20-4762-8C19-0FC402E86933}" type="parTrans" cxnId="{2BF677BA-FF50-4ABF-B2E5-A5DAB2A5E0F2}">
      <dgm:prSet/>
      <dgm:spPr/>
      <dgm:t>
        <a:bodyPr/>
        <a:lstStyle/>
        <a:p>
          <a:endParaRPr lang="en-US"/>
        </a:p>
      </dgm:t>
    </dgm:pt>
    <dgm:pt modelId="{487E8356-223E-4E0F-B292-1E0D38D9158D}" type="sibTrans" cxnId="{2BF677BA-FF50-4ABF-B2E5-A5DAB2A5E0F2}">
      <dgm:prSet/>
      <dgm:spPr/>
      <dgm:t>
        <a:bodyPr/>
        <a:lstStyle/>
        <a:p>
          <a:endParaRPr lang="en-US"/>
        </a:p>
      </dgm:t>
    </dgm:pt>
    <dgm:pt modelId="{A2884CC6-2673-4254-BD1F-817B93177A2C}">
      <dgm:prSet/>
      <dgm:spPr/>
      <dgm:t>
        <a:bodyPr/>
        <a:lstStyle/>
        <a:p>
          <a:r>
            <a:rPr lang="en-GB" dirty="0"/>
            <a:t>With reduced consequential thinking, logic and emotional regulation</a:t>
          </a:r>
          <a:endParaRPr lang="en-US" dirty="0"/>
        </a:p>
      </dgm:t>
    </dgm:pt>
    <dgm:pt modelId="{56A2257F-C676-4796-872D-AE362876EA67}" type="parTrans" cxnId="{BE87563C-3BA5-4F01-AF38-4226A7F19416}">
      <dgm:prSet/>
      <dgm:spPr/>
      <dgm:t>
        <a:bodyPr/>
        <a:lstStyle/>
        <a:p>
          <a:endParaRPr lang="en-US"/>
        </a:p>
      </dgm:t>
    </dgm:pt>
    <dgm:pt modelId="{84633888-FC6C-4705-AE2E-4CE315589161}" type="sibTrans" cxnId="{BE87563C-3BA5-4F01-AF38-4226A7F19416}">
      <dgm:prSet/>
      <dgm:spPr/>
      <dgm:t>
        <a:bodyPr/>
        <a:lstStyle/>
        <a:p>
          <a:endParaRPr lang="en-US"/>
        </a:p>
      </dgm:t>
    </dgm:pt>
    <dgm:pt modelId="{8725A526-9B52-47C1-BE96-D2207275D203}" type="pres">
      <dgm:prSet presAssocID="{552EA9C6-62A5-4A60-9750-52957FCED56A}" presName="matrix" presStyleCnt="0">
        <dgm:presLayoutVars>
          <dgm:chMax val="1"/>
          <dgm:dir/>
          <dgm:resizeHandles val="exact"/>
        </dgm:presLayoutVars>
      </dgm:prSet>
      <dgm:spPr/>
      <dgm:t>
        <a:bodyPr/>
        <a:lstStyle/>
        <a:p>
          <a:endParaRPr lang="en-US"/>
        </a:p>
      </dgm:t>
    </dgm:pt>
    <dgm:pt modelId="{074B914B-C0F5-4DA2-81AE-88405ECE2398}" type="pres">
      <dgm:prSet presAssocID="{552EA9C6-62A5-4A60-9750-52957FCED56A}" presName="diamond" presStyleLbl="bgShp" presStyleIdx="0" presStyleCnt="1"/>
      <dgm:spPr/>
    </dgm:pt>
    <dgm:pt modelId="{9DBD3CE2-8CE8-4A07-B895-2BFB31427750}" type="pres">
      <dgm:prSet presAssocID="{552EA9C6-62A5-4A60-9750-52957FCED56A}" presName="quad1" presStyleLbl="node1" presStyleIdx="0" presStyleCnt="4">
        <dgm:presLayoutVars>
          <dgm:chMax val="0"/>
          <dgm:chPref val="0"/>
          <dgm:bulletEnabled val="1"/>
        </dgm:presLayoutVars>
      </dgm:prSet>
      <dgm:spPr/>
      <dgm:t>
        <a:bodyPr/>
        <a:lstStyle/>
        <a:p>
          <a:endParaRPr lang="en-US"/>
        </a:p>
      </dgm:t>
    </dgm:pt>
    <dgm:pt modelId="{0F6F8918-A39E-4673-9059-9AED8A76D431}" type="pres">
      <dgm:prSet presAssocID="{552EA9C6-62A5-4A60-9750-52957FCED56A}" presName="quad2" presStyleLbl="node1" presStyleIdx="1" presStyleCnt="4">
        <dgm:presLayoutVars>
          <dgm:chMax val="0"/>
          <dgm:chPref val="0"/>
          <dgm:bulletEnabled val="1"/>
        </dgm:presLayoutVars>
      </dgm:prSet>
      <dgm:spPr/>
      <dgm:t>
        <a:bodyPr/>
        <a:lstStyle/>
        <a:p>
          <a:endParaRPr lang="en-US"/>
        </a:p>
      </dgm:t>
    </dgm:pt>
    <dgm:pt modelId="{DD786EDB-817D-4B37-B715-9B8ADB850C07}" type="pres">
      <dgm:prSet presAssocID="{552EA9C6-62A5-4A60-9750-52957FCED56A}" presName="quad3" presStyleLbl="node1" presStyleIdx="2" presStyleCnt="4">
        <dgm:presLayoutVars>
          <dgm:chMax val="0"/>
          <dgm:chPref val="0"/>
          <dgm:bulletEnabled val="1"/>
        </dgm:presLayoutVars>
      </dgm:prSet>
      <dgm:spPr/>
      <dgm:t>
        <a:bodyPr/>
        <a:lstStyle/>
        <a:p>
          <a:endParaRPr lang="en-US"/>
        </a:p>
      </dgm:t>
    </dgm:pt>
    <dgm:pt modelId="{3B9C3328-5F12-409C-8C16-144F3C71BF98}" type="pres">
      <dgm:prSet presAssocID="{552EA9C6-62A5-4A60-9750-52957FCED56A}" presName="quad4" presStyleLbl="node1" presStyleIdx="3" presStyleCnt="4">
        <dgm:presLayoutVars>
          <dgm:chMax val="0"/>
          <dgm:chPref val="0"/>
          <dgm:bulletEnabled val="1"/>
        </dgm:presLayoutVars>
      </dgm:prSet>
      <dgm:spPr/>
      <dgm:t>
        <a:bodyPr/>
        <a:lstStyle/>
        <a:p>
          <a:endParaRPr lang="en-US"/>
        </a:p>
      </dgm:t>
    </dgm:pt>
  </dgm:ptLst>
  <dgm:cxnLst>
    <dgm:cxn modelId="{EDE68B60-91BB-44CB-9055-8099ADD540F6}" srcId="{552EA9C6-62A5-4A60-9750-52957FCED56A}" destId="{6FD288E0-1ECE-4B0A-8BCC-A44159590E32}" srcOrd="0" destOrd="0" parTransId="{F4C9EE00-C58B-4D48-A6FD-93F261B6636D}" sibTransId="{45648EB2-7427-4D2F-9B59-E71D469C624D}"/>
    <dgm:cxn modelId="{6A377793-ECF8-4758-BE3A-917F3325C7E5}" srcId="{552EA9C6-62A5-4A60-9750-52957FCED56A}" destId="{7B2DCBD6-9950-42B0-B782-5D6A8DCC8E50}" srcOrd="1" destOrd="0" parTransId="{D730C9D1-9CB5-41FD-87FB-B91EDBE1F7B2}" sibTransId="{F6E2E806-E433-4819-B928-41A3981695A1}"/>
    <dgm:cxn modelId="{495BB64F-6435-4621-8A6C-CD608E8F78A5}" type="presOf" srcId="{6FD288E0-1ECE-4B0A-8BCC-A44159590E32}" destId="{9DBD3CE2-8CE8-4A07-B895-2BFB31427750}" srcOrd="0" destOrd="0" presId="urn:microsoft.com/office/officeart/2005/8/layout/matrix3"/>
    <dgm:cxn modelId="{3483A4E0-B068-44E7-90AD-D6ADDB985051}" type="presOf" srcId="{A2884CC6-2673-4254-BD1F-817B93177A2C}" destId="{3B9C3328-5F12-409C-8C16-144F3C71BF98}" srcOrd="0" destOrd="0" presId="urn:microsoft.com/office/officeart/2005/8/layout/matrix3"/>
    <dgm:cxn modelId="{375050F1-B809-49AD-B832-8AECD0E16E4D}" type="presOf" srcId="{5F3BED9D-4D3A-4E92-A0DE-F7B8445524A5}" destId="{DD786EDB-817D-4B37-B715-9B8ADB850C07}" srcOrd="0" destOrd="0" presId="urn:microsoft.com/office/officeart/2005/8/layout/matrix3"/>
    <dgm:cxn modelId="{4416BF0F-B1FA-46DC-A102-0BF86408BEED}" type="presOf" srcId="{7B2DCBD6-9950-42B0-B782-5D6A8DCC8E50}" destId="{0F6F8918-A39E-4673-9059-9AED8A76D431}" srcOrd="0" destOrd="0" presId="urn:microsoft.com/office/officeart/2005/8/layout/matrix3"/>
    <dgm:cxn modelId="{2BF677BA-FF50-4ABF-B2E5-A5DAB2A5E0F2}" srcId="{552EA9C6-62A5-4A60-9750-52957FCED56A}" destId="{5F3BED9D-4D3A-4E92-A0DE-F7B8445524A5}" srcOrd="2" destOrd="0" parTransId="{106D5CBD-1D20-4762-8C19-0FC402E86933}" sibTransId="{487E8356-223E-4E0F-B292-1E0D38D9158D}"/>
    <dgm:cxn modelId="{BE87563C-3BA5-4F01-AF38-4226A7F19416}" srcId="{552EA9C6-62A5-4A60-9750-52957FCED56A}" destId="{A2884CC6-2673-4254-BD1F-817B93177A2C}" srcOrd="3" destOrd="0" parTransId="{56A2257F-C676-4796-872D-AE362876EA67}" sibTransId="{84633888-FC6C-4705-AE2E-4CE315589161}"/>
    <dgm:cxn modelId="{4D0AF1C2-DBB8-493E-8262-6120FDCD8233}" type="presOf" srcId="{552EA9C6-62A5-4A60-9750-52957FCED56A}" destId="{8725A526-9B52-47C1-BE96-D2207275D203}" srcOrd="0" destOrd="0" presId="urn:microsoft.com/office/officeart/2005/8/layout/matrix3"/>
    <dgm:cxn modelId="{48C0B44E-C80B-4179-82DC-F9CF8FB1A510}" type="presParOf" srcId="{8725A526-9B52-47C1-BE96-D2207275D203}" destId="{074B914B-C0F5-4DA2-81AE-88405ECE2398}" srcOrd="0" destOrd="0" presId="urn:microsoft.com/office/officeart/2005/8/layout/matrix3"/>
    <dgm:cxn modelId="{686DB49C-643D-4B2B-8239-E4846004B6A4}" type="presParOf" srcId="{8725A526-9B52-47C1-BE96-D2207275D203}" destId="{9DBD3CE2-8CE8-4A07-B895-2BFB31427750}" srcOrd="1" destOrd="0" presId="urn:microsoft.com/office/officeart/2005/8/layout/matrix3"/>
    <dgm:cxn modelId="{1893B402-7FBE-4B9F-B365-68D3E0FA9D64}" type="presParOf" srcId="{8725A526-9B52-47C1-BE96-D2207275D203}" destId="{0F6F8918-A39E-4673-9059-9AED8A76D431}" srcOrd="2" destOrd="0" presId="urn:microsoft.com/office/officeart/2005/8/layout/matrix3"/>
    <dgm:cxn modelId="{A5CD7C22-1789-4B28-A7B7-528C7782309A}" type="presParOf" srcId="{8725A526-9B52-47C1-BE96-D2207275D203}" destId="{DD786EDB-817D-4B37-B715-9B8ADB850C07}" srcOrd="3" destOrd="0" presId="urn:microsoft.com/office/officeart/2005/8/layout/matrix3"/>
    <dgm:cxn modelId="{6E9936F6-DF3B-4F98-8085-89536A18E1CB}" type="presParOf" srcId="{8725A526-9B52-47C1-BE96-D2207275D203}" destId="{3B9C3328-5F12-409C-8C16-144F3C71BF9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51F6F3E-2A60-4777-A6B0-3F94EE18B27C}" type="doc">
      <dgm:prSet loTypeId="urn:microsoft.com/office/officeart/2005/8/layout/hierarchy1" loCatId="hierarchy" qsTypeId="urn:microsoft.com/office/officeart/2005/8/quickstyle/simple4" qsCatId="simple" csTypeId="urn:microsoft.com/office/officeart/2005/8/colors/accent3_2" csCatId="accent3"/>
      <dgm:spPr/>
      <dgm:t>
        <a:bodyPr/>
        <a:lstStyle/>
        <a:p>
          <a:endParaRPr lang="en-US"/>
        </a:p>
      </dgm:t>
    </dgm:pt>
    <dgm:pt modelId="{8AC36463-BB7F-4454-8FC6-F76B04E72229}">
      <dgm:prSet/>
      <dgm:spPr/>
      <dgm:t>
        <a:bodyPr/>
        <a:lstStyle/>
        <a:p>
          <a:r>
            <a:rPr lang="en-GB"/>
            <a:t>Stalking Risk Profile (SRP) is validated on people aged 18 and over.</a:t>
          </a:r>
          <a:endParaRPr lang="en-US"/>
        </a:p>
      </dgm:t>
    </dgm:pt>
    <dgm:pt modelId="{26136187-B55F-4B01-9DC8-F6C32D8687C5}" type="parTrans" cxnId="{C615D039-7DE0-44F5-8F54-CD92FD4D33AC}">
      <dgm:prSet/>
      <dgm:spPr/>
      <dgm:t>
        <a:bodyPr/>
        <a:lstStyle/>
        <a:p>
          <a:endParaRPr lang="en-US"/>
        </a:p>
      </dgm:t>
    </dgm:pt>
    <dgm:pt modelId="{17A35B4F-0C01-43B5-B1A2-8C0C2492692D}" type="sibTrans" cxnId="{C615D039-7DE0-44F5-8F54-CD92FD4D33AC}">
      <dgm:prSet/>
      <dgm:spPr/>
      <dgm:t>
        <a:bodyPr/>
        <a:lstStyle/>
        <a:p>
          <a:endParaRPr lang="en-US"/>
        </a:p>
      </dgm:t>
    </dgm:pt>
    <dgm:pt modelId="{E0AA9C7D-CE4E-4C2F-8DCF-6012FB214A77}">
      <dgm:prSet/>
      <dgm:spPr/>
      <dgm:t>
        <a:bodyPr/>
        <a:lstStyle/>
        <a:p>
          <a:r>
            <a:rPr lang="en-GB"/>
            <a:t>Designed on the five typologies of stalking in adults and the risk factors associated with these typologies (McEwan et al. 2018). </a:t>
          </a:r>
          <a:endParaRPr lang="en-US"/>
        </a:p>
      </dgm:t>
    </dgm:pt>
    <dgm:pt modelId="{334691C2-D3D4-406A-824B-53A29CD75067}" type="parTrans" cxnId="{79D8B7C8-44AE-427C-8257-D63051D031E4}">
      <dgm:prSet/>
      <dgm:spPr/>
      <dgm:t>
        <a:bodyPr/>
        <a:lstStyle/>
        <a:p>
          <a:endParaRPr lang="en-US"/>
        </a:p>
      </dgm:t>
    </dgm:pt>
    <dgm:pt modelId="{7E824322-841A-40AC-94D5-F3302E747CA5}" type="sibTrans" cxnId="{79D8B7C8-44AE-427C-8257-D63051D031E4}">
      <dgm:prSet/>
      <dgm:spPr/>
      <dgm:t>
        <a:bodyPr/>
        <a:lstStyle/>
        <a:p>
          <a:endParaRPr lang="en-US"/>
        </a:p>
      </dgm:t>
    </dgm:pt>
    <dgm:pt modelId="{F528F1BC-9855-4EDA-9889-5C11DD814462}" type="pres">
      <dgm:prSet presAssocID="{851F6F3E-2A60-4777-A6B0-3F94EE18B27C}" presName="hierChild1" presStyleCnt="0">
        <dgm:presLayoutVars>
          <dgm:chPref val="1"/>
          <dgm:dir/>
          <dgm:animOne val="branch"/>
          <dgm:animLvl val="lvl"/>
          <dgm:resizeHandles/>
        </dgm:presLayoutVars>
      </dgm:prSet>
      <dgm:spPr/>
      <dgm:t>
        <a:bodyPr/>
        <a:lstStyle/>
        <a:p>
          <a:endParaRPr lang="en-US"/>
        </a:p>
      </dgm:t>
    </dgm:pt>
    <dgm:pt modelId="{4EFBF1BD-277A-4DC2-AEC8-7BA86C53A8E3}" type="pres">
      <dgm:prSet presAssocID="{8AC36463-BB7F-4454-8FC6-F76B04E72229}" presName="hierRoot1" presStyleCnt="0"/>
      <dgm:spPr/>
    </dgm:pt>
    <dgm:pt modelId="{0E7AD5A1-F036-4CC5-B635-138BC4A2AC56}" type="pres">
      <dgm:prSet presAssocID="{8AC36463-BB7F-4454-8FC6-F76B04E72229}" presName="composite" presStyleCnt="0"/>
      <dgm:spPr/>
    </dgm:pt>
    <dgm:pt modelId="{A0D4E359-B835-4058-9255-CE589609AFB6}" type="pres">
      <dgm:prSet presAssocID="{8AC36463-BB7F-4454-8FC6-F76B04E72229}" presName="background" presStyleLbl="node0" presStyleIdx="0" presStyleCnt="2"/>
      <dgm:spPr/>
    </dgm:pt>
    <dgm:pt modelId="{933A9317-CDA6-4F29-9FCD-DCCD1EF1252E}" type="pres">
      <dgm:prSet presAssocID="{8AC36463-BB7F-4454-8FC6-F76B04E72229}" presName="text" presStyleLbl="fgAcc0" presStyleIdx="0" presStyleCnt="2">
        <dgm:presLayoutVars>
          <dgm:chPref val="3"/>
        </dgm:presLayoutVars>
      </dgm:prSet>
      <dgm:spPr/>
      <dgm:t>
        <a:bodyPr/>
        <a:lstStyle/>
        <a:p>
          <a:endParaRPr lang="en-US"/>
        </a:p>
      </dgm:t>
    </dgm:pt>
    <dgm:pt modelId="{4DB812D0-2647-4B7F-912C-20B31F312708}" type="pres">
      <dgm:prSet presAssocID="{8AC36463-BB7F-4454-8FC6-F76B04E72229}" presName="hierChild2" presStyleCnt="0"/>
      <dgm:spPr/>
    </dgm:pt>
    <dgm:pt modelId="{44FD025F-4DB5-454E-AFF6-72C60EE09736}" type="pres">
      <dgm:prSet presAssocID="{E0AA9C7D-CE4E-4C2F-8DCF-6012FB214A77}" presName="hierRoot1" presStyleCnt="0"/>
      <dgm:spPr/>
    </dgm:pt>
    <dgm:pt modelId="{C3653958-895D-4AFB-BD0F-25C544D8B4AE}" type="pres">
      <dgm:prSet presAssocID="{E0AA9C7D-CE4E-4C2F-8DCF-6012FB214A77}" presName="composite" presStyleCnt="0"/>
      <dgm:spPr/>
    </dgm:pt>
    <dgm:pt modelId="{D7642714-AB58-4783-85A6-A331F80E82B4}" type="pres">
      <dgm:prSet presAssocID="{E0AA9C7D-CE4E-4C2F-8DCF-6012FB214A77}" presName="background" presStyleLbl="node0" presStyleIdx="1" presStyleCnt="2"/>
      <dgm:spPr/>
    </dgm:pt>
    <dgm:pt modelId="{D7057D0B-07E4-4A12-9285-B71C821D9871}" type="pres">
      <dgm:prSet presAssocID="{E0AA9C7D-CE4E-4C2F-8DCF-6012FB214A77}" presName="text" presStyleLbl="fgAcc0" presStyleIdx="1" presStyleCnt="2">
        <dgm:presLayoutVars>
          <dgm:chPref val="3"/>
        </dgm:presLayoutVars>
      </dgm:prSet>
      <dgm:spPr/>
      <dgm:t>
        <a:bodyPr/>
        <a:lstStyle/>
        <a:p>
          <a:endParaRPr lang="en-US"/>
        </a:p>
      </dgm:t>
    </dgm:pt>
    <dgm:pt modelId="{B5AF3397-E859-4414-A62A-AD0D9C83FD7E}" type="pres">
      <dgm:prSet presAssocID="{E0AA9C7D-CE4E-4C2F-8DCF-6012FB214A77}" presName="hierChild2" presStyleCnt="0"/>
      <dgm:spPr/>
    </dgm:pt>
  </dgm:ptLst>
  <dgm:cxnLst>
    <dgm:cxn modelId="{69D53F4E-EE6E-4A1B-A7E0-46EEC567E2B4}" type="presOf" srcId="{E0AA9C7D-CE4E-4C2F-8DCF-6012FB214A77}" destId="{D7057D0B-07E4-4A12-9285-B71C821D9871}" srcOrd="0" destOrd="0" presId="urn:microsoft.com/office/officeart/2005/8/layout/hierarchy1"/>
    <dgm:cxn modelId="{A7C0DCFD-B32A-43A3-B51B-7999A0BC6964}" type="presOf" srcId="{8AC36463-BB7F-4454-8FC6-F76B04E72229}" destId="{933A9317-CDA6-4F29-9FCD-DCCD1EF1252E}" srcOrd="0" destOrd="0" presId="urn:microsoft.com/office/officeart/2005/8/layout/hierarchy1"/>
    <dgm:cxn modelId="{CE997D41-75B6-4CD8-80EA-BB781F613C58}" type="presOf" srcId="{851F6F3E-2A60-4777-A6B0-3F94EE18B27C}" destId="{F528F1BC-9855-4EDA-9889-5C11DD814462}" srcOrd="0" destOrd="0" presId="urn:microsoft.com/office/officeart/2005/8/layout/hierarchy1"/>
    <dgm:cxn modelId="{79D8B7C8-44AE-427C-8257-D63051D031E4}" srcId="{851F6F3E-2A60-4777-A6B0-3F94EE18B27C}" destId="{E0AA9C7D-CE4E-4C2F-8DCF-6012FB214A77}" srcOrd="1" destOrd="0" parTransId="{334691C2-D3D4-406A-824B-53A29CD75067}" sibTransId="{7E824322-841A-40AC-94D5-F3302E747CA5}"/>
    <dgm:cxn modelId="{C615D039-7DE0-44F5-8F54-CD92FD4D33AC}" srcId="{851F6F3E-2A60-4777-A6B0-3F94EE18B27C}" destId="{8AC36463-BB7F-4454-8FC6-F76B04E72229}" srcOrd="0" destOrd="0" parTransId="{26136187-B55F-4B01-9DC8-F6C32D8687C5}" sibTransId="{17A35B4F-0C01-43B5-B1A2-8C0C2492692D}"/>
    <dgm:cxn modelId="{03CBC826-E13A-4E7E-AB81-610EF2E43139}" type="presParOf" srcId="{F528F1BC-9855-4EDA-9889-5C11DD814462}" destId="{4EFBF1BD-277A-4DC2-AEC8-7BA86C53A8E3}" srcOrd="0" destOrd="0" presId="urn:microsoft.com/office/officeart/2005/8/layout/hierarchy1"/>
    <dgm:cxn modelId="{A3634143-E434-4ECD-B146-FE121D48EA87}" type="presParOf" srcId="{4EFBF1BD-277A-4DC2-AEC8-7BA86C53A8E3}" destId="{0E7AD5A1-F036-4CC5-B635-138BC4A2AC56}" srcOrd="0" destOrd="0" presId="urn:microsoft.com/office/officeart/2005/8/layout/hierarchy1"/>
    <dgm:cxn modelId="{A204CDFD-272A-4AFC-8C4D-074621EE422F}" type="presParOf" srcId="{0E7AD5A1-F036-4CC5-B635-138BC4A2AC56}" destId="{A0D4E359-B835-4058-9255-CE589609AFB6}" srcOrd="0" destOrd="0" presId="urn:microsoft.com/office/officeart/2005/8/layout/hierarchy1"/>
    <dgm:cxn modelId="{D09C229A-C1DE-4B5A-B9D2-76F1657A65E1}" type="presParOf" srcId="{0E7AD5A1-F036-4CC5-B635-138BC4A2AC56}" destId="{933A9317-CDA6-4F29-9FCD-DCCD1EF1252E}" srcOrd="1" destOrd="0" presId="urn:microsoft.com/office/officeart/2005/8/layout/hierarchy1"/>
    <dgm:cxn modelId="{1046FDB6-F5A1-4C05-9260-80A7E6D05C98}" type="presParOf" srcId="{4EFBF1BD-277A-4DC2-AEC8-7BA86C53A8E3}" destId="{4DB812D0-2647-4B7F-912C-20B31F312708}" srcOrd="1" destOrd="0" presId="urn:microsoft.com/office/officeart/2005/8/layout/hierarchy1"/>
    <dgm:cxn modelId="{1BB349C0-49BD-4298-A3FA-4AA20BDEA5FE}" type="presParOf" srcId="{F528F1BC-9855-4EDA-9889-5C11DD814462}" destId="{44FD025F-4DB5-454E-AFF6-72C60EE09736}" srcOrd="1" destOrd="0" presId="urn:microsoft.com/office/officeart/2005/8/layout/hierarchy1"/>
    <dgm:cxn modelId="{346D62EA-6FB4-452F-A483-59FF616D3682}" type="presParOf" srcId="{44FD025F-4DB5-454E-AFF6-72C60EE09736}" destId="{C3653958-895D-4AFB-BD0F-25C544D8B4AE}" srcOrd="0" destOrd="0" presId="urn:microsoft.com/office/officeart/2005/8/layout/hierarchy1"/>
    <dgm:cxn modelId="{36D8E684-F088-4905-9ABF-CA543749B06C}" type="presParOf" srcId="{C3653958-895D-4AFB-BD0F-25C544D8B4AE}" destId="{D7642714-AB58-4783-85A6-A331F80E82B4}" srcOrd="0" destOrd="0" presId="urn:microsoft.com/office/officeart/2005/8/layout/hierarchy1"/>
    <dgm:cxn modelId="{72953D60-8C68-4B7C-96D4-09CB6C1AB343}" type="presParOf" srcId="{C3653958-895D-4AFB-BD0F-25C544D8B4AE}" destId="{D7057D0B-07E4-4A12-9285-B71C821D9871}" srcOrd="1" destOrd="0" presId="urn:microsoft.com/office/officeart/2005/8/layout/hierarchy1"/>
    <dgm:cxn modelId="{5E815256-D14B-445A-BC7C-B811F6EB2A11}" type="presParOf" srcId="{44FD025F-4DB5-454E-AFF6-72C60EE09736}" destId="{B5AF3397-E859-4414-A62A-AD0D9C83FD7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A37D237-4FE1-4727-A3F5-2D26DD45D2A1}" type="doc">
      <dgm:prSet loTypeId="urn:microsoft.com/office/officeart/2005/8/layout/hierarchy1" loCatId="hierarchy" qsTypeId="urn:microsoft.com/office/officeart/2005/8/quickstyle/simple4" qsCatId="simple" csTypeId="urn:microsoft.com/office/officeart/2005/8/colors/accent2_2" csCatId="accent2"/>
      <dgm:spPr/>
      <dgm:t>
        <a:bodyPr/>
        <a:lstStyle/>
        <a:p>
          <a:endParaRPr lang="en-US"/>
        </a:p>
      </dgm:t>
    </dgm:pt>
    <dgm:pt modelId="{44A2EF6A-E506-4D5E-8811-9C07A0AA52A6}">
      <dgm:prSet/>
      <dgm:spPr/>
      <dgm:t>
        <a:bodyPr/>
        <a:lstStyle/>
        <a:p>
          <a:r>
            <a:rPr lang="en-GB"/>
            <a:t>In the US this is acknowledged through the ‘reasonable person standard (National Center for Victims of Crime 2007, p.48) which states that behaviour can constitute stalking if a reasonable person would have experienced emotional distress from it. </a:t>
          </a:r>
          <a:endParaRPr lang="en-US"/>
        </a:p>
      </dgm:t>
    </dgm:pt>
    <dgm:pt modelId="{7A924179-CF5C-42FE-A1A9-D67F9414F5DE}" type="parTrans" cxnId="{69A6F7A6-7509-4AE4-8EF8-E1033A79A514}">
      <dgm:prSet/>
      <dgm:spPr/>
      <dgm:t>
        <a:bodyPr/>
        <a:lstStyle/>
        <a:p>
          <a:endParaRPr lang="en-US"/>
        </a:p>
      </dgm:t>
    </dgm:pt>
    <dgm:pt modelId="{0D548750-6D30-46FE-8CE8-DE56248E05D3}" type="sibTrans" cxnId="{69A6F7A6-7509-4AE4-8EF8-E1033A79A514}">
      <dgm:prSet/>
      <dgm:spPr/>
      <dgm:t>
        <a:bodyPr/>
        <a:lstStyle/>
        <a:p>
          <a:endParaRPr lang="en-US"/>
        </a:p>
      </dgm:t>
    </dgm:pt>
    <dgm:pt modelId="{9073C1E9-B50B-451B-9740-1F2141FB1398}">
      <dgm:prSet/>
      <dgm:spPr/>
      <dgm:t>
        <a:bodyPr/>
        <a:lstStyle/>
        <a:p>
          <a:r>
            <a:rPr lang="en-GB"/>
            <a:t>However, in the UK without evidence of fear or distress the same behaviour only amounts to harassment and not stalking</a:t>
          </a:r>
          <a:endParaRPr lang="en-US"/>
        </a:p>
      </dgm:t>
    </dgm:pt>
    <dgm:pt modelId="{B2FDA261-84E8-417B-9006-95F8DA594AA0}" type="parTrans" cxnId="{426E61A4-19FF-4677-9000-6B0080CA1211}">
      <dgm:prSet/>
      <dgm:spPr/>
      <dgm:t>
        <a:bodyPr/>
        <a:lstStyle/>
        <a:p>
          <a:endParaRPr lang="en-US"/>
        </a:p>
      </dgm:t>
    </dgm:pt>
    <dgm:pt modelId="{B35EFCC8-1C00-44F7-944C-B3BF05906A89}" type="sibTrans" cxnId="{426E61A4-19FF-4677-9000-6B0080CA1211}">
      <dgm:prSet/>
      <dgm:spPr/>
      <dgm:t>
        <a:bodyPr/>
        <a:lstStyle/>
        <a:p>
          <a:endParaRPr lang="en-US"/>
        </a:p>
      </dgm:t>
    </dgm:pt>
    <dgm:pt modelId="{8A5E53C7-E229-4FB9-811F-BA07FCA426CA}" type="pres">
      <dgm:prSet presAssocID="{CA37D237-4FE1-4727-A3F5-2D26DD45D2A1}" presName="hierChild1" presStyleCnt="0">
        <dgm:presLayoutVars>
          <dgm:chPref val="1"/>
          <dgm:dir/>
          <dgm:animOne val="branch"/>
          <dgm:animLvl val="lvl"/>
          <dgm:resizeHandles/>
        </dgm:presLayoutVars>
      </dgm:prSet>
      <dgm:spPr/>
      <dgm:t>
        <a:bodyPr/>
        <a:lstStyle/>
        <a:p>
          <a:endParaRPr lang="en-US"/>
        </a:p>
      </dgm:t>
    </dgm:pt>
    <dgm:pt modelId="{8DF67E04-169C-4870-8027-03052964833C}" type="pres">
      <dgm:prSet presAssocID="{44A2EF6A-E506-4D5E-8811-9C07A0AA52A6}" presName="hierRoot1" presStyleCnt="0"/>
      <dgm:spPr/>
    </dgm:pt>
    <dgm:pt modelId="{656C1476-8BC4-4BB9-A626-8558D2534960}" type="pres">
      <dgm:prSet presAssocID="{44A2EF6A-E506-4D5E-8811-9C07A0AA52A6}" presName="composite" presStyleCnt="0"/>
      <dgm:spPr/>
    </dgm:pt>
    <dgm:pt modelId="{8CCFE87D-C030-4AB5-8172-199D1AA28CC2}" type="pres">
      <dgm:prSet presAssocID="{44A2EF6A-E506-4D5E-8811-9C07A0AA52A6}" presName="background" presStyleLbl="node0" presStyleIdx="0" presStyleCnt="2"/>
      <dgm:spPr/>
    </dgm:pt>
    <dgm:pt modelId="{B6C04D5F-EFF2-406A-82CB-97E939C2744B}" type="pres">
      <dgm:prSet presAssocID="{44A2EF6A-E506-4D5E-8811-9C07A0AA52A6}" presName="text" presStyleLbl="fgAcc0" presStyleIdx="0" presStyleCnt="2">
        <dgm:presLayoutVars>
          <dgm:chPref val="3"/>
        </dgm:presLayoutVars>
      </dgm:prSet>
      <dgm:spPr/>
      <dgm:t>
        <a:bodyPr/>
        <a:lstStyle/>
        <a:p>
          <a:endParaRPr lang="en-US"/>
        </a:p>
      </dgm:t>
    </dgm:pt>
    <dgm:pt modelId="{F868946C-F2C8-4E4E-881B-859E85ADEFDE}" type="pres">
      <dgm:prSet presAssocID="{44A2EF6A-E506-4D5E-8811-9C07A0AA52A6}" presName="hierChild2" presStyleCnt="0"/>
      <dgm:spPr/>
    </dgm:pt>
    <dgm:pt modelId="{60C23816-D6F8-4E61-97C4-137484D18ED4}" type="pres">
      <dgm:prSet presAssocID="{9073C1E9-B50B-451B-9740-1F2141FB1398}" presName="hierRoot1" presStyleCnt="0"/>
      <dgm:spPr/>
    </dgm:pt>
    <dgm:pt modelId="{F78040A2-ECFA-44FC-A9EE-963DA610BC82}" type="pres">
      <dgm:prSet presAssocID="{9073C1E9-B50B-451B-9740-1F2141FB1398}" presName="composite" presStyleCnt="0"/>
      <dgm:spPr/>
    </dgm:pt>
    <dgm:pt modelId="{385099D9-67E1-4C77-B51C-A72EC3A27723}" type="pres">
      <dgm:prSet presAssocID="{9073C1E9-B50B-451B-9740-1F2141FB1398}" presName="background" presStyleLbl="node0" presStyleIdx="1" presStyleCnt="2"/>
      <dgm:spPr/>
    </dgm:pt>
    <dgm:pt modelId="{30C4D7AE-2CC8-4301-8E9E-D75559AA755B}" type="pres">
      <dgm:prSet presAssocID="{9073C1E9-B50B-451B-9740-1F2141FB1398}" presName="text" presStyleLbl="fgAcc0" presStyleIdx="1" presStyleCnt="2">
        <dgm:presLayoutVars>
          <dgm:chPref val="3"/>
        </dgm:presLayoutVars>
      </dgm:prSet>
      <dgm:spPr/>
      <dgm:t>
        <a:bodyPr/>
        <a:lstStyle/>
        <a:p>
          <a:endParaRPr lang="en-US"/>
        </a:p>
      </dgm:t>
    </dgm:pt>
    <dgm:pt modelId="{DE00A2FE-83A5-4ACA-9420-1D0392201FFE}" type="pres">
      <dgm:prSet presAssocID="{9073C1E9-B50B-451B-9740-1F2141FB1398}" presName="hierChild2" presStyleCnt="0"/>
      <dgm:spPr/>
    </dgm:pt>
  </dgm:ptLst>
  <dgm:cxnLst>
    <dgm:cxn modelId="{A9CA1926-5A41-4837-8DBE-8B8C606D0DCE}" type="presOf" srcId="{9073C1E9-B50B-451B-9740-1F2141FB1398}" destId="{30C4D7AE-2CC8-4301-8E9E-D75559AA755B}" srcOrd="0" destOrd="0" presId="urn:microsoft.com/office/officeart/2005/8/layout/hierarchy1"/>
    <dgm:cxn modelId="{426E61A4-19FF-4677-9000-6B0080CA1211}" srcId="{CA37D237-4FE1-4727-A3F5-2D26DD45D2A1}" destId="{9073C1E9-B50B-451B-9740-1F2141FB1398}" srcOrd="1" destOrd="0" parTransId="{B2FDA261-84E8-417B-9006-95F8DA594AA0}" sibTransId="{B35EFCC8-1C00-44F7-944C-B3BF05906A89}"/>
    <dgm:cxn modelId="{69A6F7A6-7509-4AE4-8EF8-E1033A79A514}" srcId="{CA37D237-4FE1-4727-A3F5-2D26DD45D2A1}" destId="{44A2EF6A-E506-4D5E-8811-9C07A0AA52A6}" srcOrd="0" destOrd="0" parTransId="{7A924179-CF5C-42FE-A1A9-D67F9414F5DE}" sibTransId="{0D548750-6D30-46FE-8CE8-DE56248E05D3}"/>
    <dgm:cxn modelId="{516D7B2F-21B0-4A91-A59F-371BC7A9C7A7}" type="presOf" srcId="{44A2EF6A-E506-4D5E-8811-9C07A0AA52A6}" destId="{B6C04D5F-EFF2-406A-82CB-97E939C2744B}" srcOrd="0" destOrd="0" presId="urn:microsoft.com/office/officeart/2005/8/layout/hierarchy1"/>
    <dgm:cxn modelId="{3325ADF5-88AC-4078-9C41-97376BCDBC8C}" type="presOf" srcId="{CA37D237-4FE1-4727-A3F5-2D26DD45D2A1}" destId="{8A5E53C7-E229-4FB9-811F-BA07FCA426CA}" srcOrd="0" destOrd="0" presId="urn:microsoft.com/office/officeart/2005/8/layout/hierarchy1"/>
    <dgm:cxn modelId="{D37F43B2-53A7-42D4-BA2E-8F1B348E1049}" type="presParOf" srcId="{8A5E53C7-E229-4FB9-811F-BA07FCA426CA}" destId="{8DF67E04-169C-4870-8027-03052964833C}" srcOrd="0" destOrd="0" presId="urn:microsoft.com/office/officeart/2005/8/layout/hierarchy1"/>
    <dgm:cxn modelId="{F0798A63-4B5A-4811-AA5A-7DA6364859B6}" type="presParOf" srcId="{8DF67E04-169C-4870-8027-03052964833C}" destId="{656C1476-8BC4-4BB9-A626-8558D2534960}" srcOrd="0" destOrd="0" presId="urn:microsoft.com/office/officeart/2005/8/layout/hierarchy1"/>
    <dgm:cxn modelId="{35E81E27-A74F-4C4D-8921-814B1C5313C3}" type="presParOf" srcId="{656C1476-8BC4-4BB9-A626-8558D2534960}" destId="{8CCFE87D-C030-4AB5-8172-199D1AA28CC2}" srcOrd="0" destOrd="0" presId="urn:microsoft.com/office/officeart/2005/8/layout/hierarchy1"/>
    <dgm:cxn modelId="{EA1B0635-A5EE-401F-9C48-D76F804506EB}" type="presParOf" srcId="{656C1476-8BC4-4BB9-A626-8558D2534960}" destId="{B6C04D5F-EFF2-406A-82CB-97E939C2744B}" srcOrd="1" destOrd="0" presId="urn:microsoft.com/office/officeart/2005/8/layout/hierarchy1"/>
    <dgm:cxn modelId="{82E18404-DE7E-4FC5-BBEA-24FE795425D0}" type="presParOf" srcId="{8DF67E04-169C-4870-8027-03052964833C}" destId="{F868946C-F2C8-4E4E-881B-859E85ADEFDE}" srcOrd="1" destOrd="0" presId="urn:microsoft.com/office/officeart/2005/8/layout/hierarchy1"/>
    <dgm:cxn modelId="{1C1486D1-CD47-481B-BE94-163EF377D727}" type="presParOf" srcId="{8A5E53C7-E229-4FB9-811F-BA07FCA426CA}" destId="{60C23816-D6F8-4E61-97C4-137484D18ED4}" srcOrd="1" destOrd="0" presId="urn:microsoft.com/office/officeart/2005/8/layout/hierarchy1"/>
    <dgm:cxn modelId="{B1205DE6-2CFA-482F-8943-4035DE3010C5}" type="presParOf" srcId="{60C23816-D6F8-4E61-97C4-137484D18ED4}" destId="{F78040A2-ECFA-44FC-A9EE-963DA610BC82}" srcOrd="0" destOrd="0" presId="urn:microsoft.com/office/officeart/2005/8/layout/hierarchy1"/>
    <dgm:cxn modelId="{03A984C8-2871-4411-A417-3CCBABC58BCD}" type="presParOf" srcId="{F78040A2-ECFA-44FC-A9EE-963DA610BC82}" destId="{385099D9-67E1-4C77-B51C-A72EC3A27723}" srcOrd="0" destOrd="0" presId="urn:microsoft.com/office/officeart/2005/8/layout/hierarchy1"/>
    <dgm:cxn modelId="{7E83F415-9E82-439D-979D-626D71E52908}" type="presParOf" srcId="{F78040A2-ECFA-44FC-A9EE-963DA610BC82}" destId="{30C4D7AE-2CC8-4301-8E9E-D75559AA755B}" srcOrd="1" destOrd="0" presId="urn:microsoft.com/office/officeart/2005/8/layout/hierarchy1"/>
    <dgm:cxn modelId="{10BD229B-ECA7-4B33-83BC-43DCDCF5D53E}" type="presParOf" srcId="{60C23816-D6F8-4E61-97C4-137484D18ED4}" destId="{DE00A2FE-83A5-4ACA-9420-1D0392201FF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E5E2BF4-066E-4FC8-BFF5-16CBB8B952CF}"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5A2E3154-0176-4789-99FF-12766FF839E2}">
      <dgm:prSet/>
      <dgm:spPr/>
      <dgm:t>
        <a:bodyPr/>
        <a:lstStyle/>
        <a:p>
          <a:r>
            <a:rPr lang="en-GB"/>
            <a:t>The illusion of infallibility</a:t>
          </a:r>
          <a:endParaRPr lang="en-US"/>
        </a:p>
      </dgm:t>
    </dgm:pt>
    <dgm:pt modelId="{CB8E5F9D-D7B6-442C-991F-E3262DA293F9}" type="parTrans" cxnId="{36B8F3E1-D9D9-47DE-8A17-2FCFF0C0F356}">
      <dgm:prSet/>
      <dgm:spPr/>
      <dgm:t>
        <a:bodyPr/>
        <a:lstStyle/>
        <a:p>
          <a:endParaRPr lang="en-US"/>
        </a:p>
      </dgm:t>
    </dgm:pt>
    <dgm:pt modelId="{515F850C-DADC-429E-91CA-B54C3E582E3C}" type="sibTrans" cxnId="{36B8F3E1-D9D9-47DE-8A17-2FCFF0C0F356}">
      <dgm:prSet/>
      <dgm:spPr/>
      <dgm:t>
        <a:bodyPr/>
        <a:lstStyle/>
        <a:p>
          <a:endParaRPr lang="en-US"/>
        </a:p>
      </dgm:t>
    </dgm:pt>
    <dgm:pt modelId="{99042F98-38C1-47B2-BB06-4D4AC7B542E4}">
      <dgm:prSet/>
      <dgm:spPr/>
      <dgm:t>
        <a:bodyPr/>
        <a:lstStyle/>
        <a:p>
          <a:r>
            <a:rPr lang="en-GB"/>
            <a:t>Results in a decreased perceived risk of harm to the self and increased involvement in risk behaviours (Casey et al. 2008; Leone et al. 2005; Monneuse et al. 2008). </a:t>
          </a:r>
          <a:endParaRPr lang="en-US"/>
        </a:p>
      </dgm:t>
    </dgm:pt>
    <dgm:pt modelId="{F88CF44B-8719-4CEE-A75E-66F12BD5C8B8}" type="parTrans" cxnId="{94A1B94D-F5DA-4A61-B0A3-EAFB829E1551}">
      <dgm:prSet/>
      <dgm:spPr/>
      <dgm:t>
        <a:bodyPr/>
        <a:lstStyle/>
        <a:p>
          <a:endParaRPr lang="en-US"/>
        </a:p>
      </dgm:t>
    </dgm:pt>
    <dgm:pt modelId="{76D23535-9FAF-453B-A982-FB2E8E04B858}" type="sibTrans" cxnId="{94A1B94D-F5DA-4A61-B0A3-EAFB829E1551}">
      <dgm:prSet/>
      <dgm:spPr/>
      <dgm:t>
        <a:bodyPr/>
        <a:lstStyle/>
        <a:p>
          <a:endParaRPr lang="en-US"/>
        </a:p>
      </dgm:t>
    </dgm:pt>
    <dgm:pt modelId="{4D680B96-749D-4E2E-A428-CFF48176157C}">
      <dgm:prSet/>
      <dgm:spPr/>
      <dgm:t>
        <a:bodyPr/>
        <a:lstStyle/>
        <a:p>
          <a:r>
            <a:rPr lang="en-GB"/>
            <a:t>PLUS if not fearful does not meet the threshold under UK law for stalking</a:t>
          </a:r>
          <a:endParaRPr lang="en-US"/>
        </a:p>
      </dgm:t>
    </dgm:pt>
    <dgm:pt modelId="{F261D697-8EA0-4B15-83BE-83715EB406AF}" type="parTrans" cxnId="{8D2E7472-D733-4F2E-98F3-EEFD9F22EAD0}">
      <dgm:prSet/>
      <dgm:spPr/>
      <dgm:t>
        <a:bodyPr/>
        <a:lstStyle/>
        <a:p>
          <a:endParaRPr lang="en-US"/>
        </a:p>
      </dgm:t>
    </dgm:pt>
    <dgm:pt modelId="{871A2F3F-5BE0-496E-83BA-9EF89C104815}" type="sibTrans" cxnId="{8D2E7472-D733-4F2E-98F3-EEFD9F22EAD0}">
      <dgm:prSet/>
      <dgm:spPr/>
      <dgm:t>
        <a:bodyPr/>
        <a:lstStyle/>
        <a:p>
          <a:endParaRPr lang="en-US"/>
        </a:p>
      </dgm:t>
    </dgm:pt>
    <dgm:pt modelId="{B7A98CE5-B976-414D-B9C3-EA2CDA4688D3}" type="pres">
      <dgm:prSet presAssocID="{3E5E2BF4-066E-4FC8-BFF5-16CBB8B952CF}" presName="Name0" presStyleCnt="0">
        <dgm:presLayoutVars>
          <dgm:dir/>
          <dgm:animLvl val="lvl"/>
          <dgm:resizeHandles val="exact"/>
        </dgm:presLayoutVars>
      </dgm:prSet>
      <dgm:spPr/>
      <dgm:t>
        <a:bodyPr/>
        <a:lstStyle/>
        <a:p>
          <a:endParaRPr lang="en-US"/>
        </a:p>
      </dgm:t>
    </dgm:pt>
    <dgm:pt modelId="{AE23C260-11CF-4FE8-8F0B-6F18AC433362}" type="pres">
      <dgm:prSet presAssocID="{4D680B96-749D-4E2E-A428-CFF48176157C}" presName="boxAndChildren" presStyleCnt="0"/>
      <dgm:spPr/>
    </dgm:pt>
    <dgm:pt modelId="{D28AA52F-7C6D-4155-B084-A45B9E62DCB5}" type="pres">
      <dgm:prSet presAssocID="{4D680B96-749D-4E2E-A428-CFF48176157C}" presName="parentTextBox" presStyleLbl="node1" presStyleIdx="0" presStyleCnt="3"/>
      <dgm:spPr/>
      <dgm:t>
        <a:bodyPr/>
        <a:lstStyle/>
        <a:p>
          <a:endParaRPr lang="en-US"/>
        </a:p>
      </dgm:t>
    </dgm:pt>
    <dgm:pt modelId="{58EFB0C4-B11F-4131-A6B2-3E99A514788E}" type="pres">
      <dgm:prSet presAssocID="{76D23535-9FAF-453B-A982-FB2E8E04B858}" presName="sp" presStyleCnt="0"/>
      <dgm:spPr/>
    </dgm:pt>
    <dgm:pt modelId="{0C0F21A1-70E1-44BD-B065-13C7595A1568}" type="pres">
      <dgm:prSet presAssocID="{99042F98-38C1-47B2-BB06-4D4AC7B542E4}" presName="arrowAndChildren" presStyleCnt="0"/>
      <dgm:spPr/>
    </dgm:pt>
    <dgm:pt modelId="{CB9866EC-23E8-44F5-9137-86C72C680DA0}" type="pres">
      <dgm:prSet presAssocID="{99042F98-38C1-47B2-BB06-4D4AC7B542E4}" presName="parentTextArrow" presStyleLbl="node1" presStyleIdx="1" presStyleCnt="3"/>
      <dgm:spPr/>
      <dgm:t>
        <a:bodyPr/>
        <a:lstStyle/>
        <a:p>
          <a:endParaRPr lang="en-US"/>
        </a:p>
      </dgm:t>
    </dgm:pt>
    <dgm:pt modelId="{0C92B02A-FDAC-4FD5-BD34-3D9A46A96B1B}" type="pres">
      <dgm:prSet presAssocID="{515F850C-DADC-429E-91CA-B54C3E582E3C}" presName="sp" presStyleCnt="0"/>
      <dgm:spPr/>
    </dgm:pt>
    <dgm:pt modelId="{3CDBD3EF-93E8-4A3D-B59C-686B8911870F}" type="pres">
      <dgm:prSet presAssocID="{5A2E3154-0176-4789-99FF-12766FF839E2}" presName="arrowAndChildren" presStyleCnt="0"/>
      <dgm:spPr/>
    </dgm:pt>
    <dgm:pt modelId="{123D84C9-F611-4F4F-BA70-B511B29203C1}" type="pres">
      <dgm:prSet presAssocID="{5A2E3154-0176-4789-99FF-12766FF839E2}" presName="parentTextArrow" presStyleLbl="node1" presStyleIdx="2" presStyleCnt="3"/>
      <dgm:spPr/>
      <dgm:t>
        <a:bodyPr/>
        <a:lstStyle/>
        <a:p>
          <a:endParaRPr lang="en-US"/>
        </a:p>
      </dgm:t>
    </dgm:pt>
  </dgm:ptLst>
  <dgm:cxnLst>
    <dgm:cxn modelId="{31D8920C-02A9-4884-85ED-B62BAE50CCB1}" type="presOf" srcId="{99042F98-38C1-47B2-BB06-4D4AC7B542E4}" destId="{CB9866EC-23E8-44F5-9137-86C72C680DA0}" srcOrd="0" destOrd="0" presId="urn:microsoft.com/office/officeart/2005/8/layout/process4"/>
    <dgm:cxn modelId="{A7988812-2038-446D-9E9E-6B34D0D91C6D}" type="presOf" srcId="{5A2E3154-0176-4789-99FF-12766FF839E2}" destId="{123D84C9-F611-4F4F-BA70-B511B29203C1}" srcOrd="0" destOrd="0" presId="urn:microsoft.com/office/officeart/2005/8/layout/process4"/>
    <dgm:cxn modelId="{3E7841D7-DA2A-4CF9-87C4-C7AAA56D2043}" type="presOf" srcId="{4D680B96-749D-4E2E-A428-CFF48176157C}" destId="{D28AA52F-7C6D-4155-B084-A45B9E62DCB5}" srcOrd="0" destOrd="0" presId="urn:microsoft.com/office/officeart/2005/8/layout/process4"/>
    <dgm:cxn modelId="{94A1B94D-F5DA-4A61-B0A3-EAFB829E1551}" srcId="{3E5E2BF4-066E-4FC8-BFF5-16CBB8B952CF}" destId="{99042F98-38C1-47B2-BB06-4D4AC7B542E4}" srcOrd="1" destOrd="0" parTransId="{F88CF44B-8719-4CEE-A75E-66F12BD5C8B8}" sibTransId="{76D23535-9FAF-453B-A982-FB2E8E04B858}"/>
    <dgm:cxn modelId="{36B8F3E1-D9D9-47DE-8A17-2FCFF0C0F356}" srcId="{3E5E2BF4-066E-4FC8-BFF5-16CBB8B952CF}" destId="{5A2E3154-0176-4789-99FF-12766FF839E2}" srcOrd="0" destOrd="0" parTransId="{CB8E5F9D-D7B6-442C-991F-E3262DA293F9}" sibTransId="{515F850C-DADC-429E-91CA-B54C3E582E3C}"/>
    <dgm:cxn modelId="{42ED288E-7877-4654-ADE6-D638C331ABB8}" type="presOf" srcId="{3E5E2BF4-066E-4FC8-BFF5-16CBB8B952CF}" destId="{B7A98CE5-B976-414D-B9C3-EA2CDA4688D3}" srcOrd="0" destOrd="0" presId="urn:microsoft.com/office/officeart/2005/8/layout/process4"/>
    <dgm:cxn modelId="{8D2E7472-D733-4F2E-98F3-EEFD9F22EAD0}" srcId="{3E5E2BF4-066E-4FC8-BFF5-16CBB8B952CF}" destId="{4D680B96-749D-4E2E-A428-CFF48176157C}" srcOrd="2" destOrd="0" parTransId="{F261D697-8EA0-4B15-83BE-83715EB406AF}" sibTransId="{871A2F3F-5BE0-496E-83BA-9EF89C104815}"/>
    <dgm:cxn modelId="{F655D919-3A97-43AF-9EB3-EB843EB282A1}" type="presParOf" srcId="{B7A98CE5-B976-414D-B9C3-EA2CDA4688D3}" destId="{AE23C260-11CF-4FE8-8F0B-6F18AC433362}" srcOrd="0" destOrd="0" presId="urn:microsoft.com/office/officeart/2005/8/layout/process4"/>
    <dgm:cxn modelId="{9182B47E-F768-4CAF-BB88-E53EA9890279}" type="presParOf" srcId="{AE23C260-11CF-4FE8-8F0B-6F18AC433362}" destId="{D28AA52F-7C6D-4155-B084-A45B9E62DCB5}" srcOrd="0" destOrd="0" presId="urn:microsoft.com/office/officeart/2005/8/layout/process4"/>
    <dgm:cxn modelId="{C56BA8AB-572C-4CED-A23D-DD87C005681C}" type="presParOf" srcId="{B7A98CE5-B976-414D-B9C3-EA2CDA4688D3}" destId="{58EFB0C4-B11F-4131-A6B2-3E99A514788E}" srcOrd="1" destOrd="0" presId="urn:microsoft.com/office/officeart/2005/8/layout/process4"/>
    <dgm:cxn modelId="{BC52D8AF-9B5A-4D0E-A496-9C2A45291151}" type="presParOf" srcId="{B7A98CE5-B976-414D-B9C3-EA2CDA4688D3}" destId="{0C0F21A1-70E1-44BD-B065-13C7595A1568}" srcOrd="2" destOrd="0" presId="urn:microsoft.com/office/officeart/2005/8/layout/process4"/>
    <dgm:cxn modelId="{00634DF2-8220-4C68-B018-361620F9B725}" type="presParOf" srcId="{0C0F21A1-70E1-44BD-B065-13C7595A1568}" destId="{CB9866EC-23E8-44F5-9137-86C72C680DA0}" srcOrd="0" destOrd="0" presId="urn:microsoft.com/office/officeart/2005/8/layout/process4"/>
    <dgm:cxn modelId="{0EB839A6-1483-456D-AA03-641973A0226E}" type="presParOf" srcId="{B7A98CE5-B976-414D-B9C3-EA2CDA4688D3}" destId="{0C92B02A-FDAC-4FD5-BD34-3D9A46A96B1B}" srcOrd="3" destOrd="0" presId="urn:microsoft.com/office/officeart/2005/8/layout/process4"/>
    <dgm:cxn modelId="{0ED29512-BAC8-479C-8308-A5C2B738A284}" type="presParOf" srcId="{B7A98CE5-B976-414D-B9C3-EA2CDA4688D3}" destId="{3CDBD3EF-93E8-4A3D-B59C-686B8911870F}" srcOrd="4" destOrd="0" presId="urn:microsoft.com/office/officeart/2005/8/layout/process4"/>
    <dgm:cxn modelId="{3EEDB2A7-3ADC-4972-86AA-7AE1EA56C123}" type="presParOf" srcId="{3CDBD3EF-93E8-4A3D-B59C-686B8911870F}" destId="{123D84C9-F611-4F4F-BA70-B511B29203C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1D9B33-BA1D-4E19-BE4C-1C137C65E036}" type="doc">
      <dgm:prSet loTypeId="urn:microsoft.com/office/officeart/2005/8/layout/default" loCatId="list" qsTypeId="urn:microsoft.com/office/officeart/2005/8/quickstyle/3d1" qsCatId="3D" csTypeId="urn:microsoft.com/office/officeart/2005/8/colors/colorful5" csCatId="colorful" phldr="1"/>
      <dgm:spPr/>
      <dgm:t>
        <a:bodyPr/>
        <a:lstStyle/>
        <a:p>
          <a:endParaRPr lang="en-US"/>
        </a:p>
      </dgm:t>
    </dgm:pt>
    <dgm:pt modelId="{64D5DF61-C5DB-4CB8-A71B-427DB4D9A7C1}">
      <dgm:prSet/>
      <dgm:spPr/>
      <dgm:t>
        <a:bodyPr/>
        <a:lstStyle/>
        <a:p>
          <a:r>
            <a:rPr lang="en-GB"/>
            <a:t>Rejected</a:t>
          </a:r>
          <a:endParaRPr lang="en-US"/>
        </a:p>
      </dgm:t>
    </dgm:pt>
    <dgm:pt modelId="{4D798B07-4D92-429E-8E35-95C492A87C51}" type="parTrans" cxnId="{5E31BE0F-862E-40E1-8FF8-CDF23ED858B8}">
      <dgm:prSet/>
      <dgm:spPr/>
      <dgm:t>
        <a:bodyPr/>
        <a:lstStyle/>
        <a:p>
          <a:endParaRPr lang="en-US"/>
        </a:p>
      </dgm:t>
    </dgm:pt>
    <dgm:pt modelId="{17E4D7AF-39D0-49E2-B6A1-EA262DEE36F8}" type="sibTrans" cxnId="{5E31BE0F-862E-40E1-8FF8-CDF23ED858B8}">
      <dgm:prSet/>
      <dgm:spPr/>
      <dgm:t>
        <a:bodyPr/>
        <a:lstStyle/>
        <a:p>
          <a:endParaRPr lang="en-US"/>
        </a:p>
      </dgm:t>
    </dgm:pt>
    <dgm:pt modelId="{F713F555-33D0-4205-991D-C61835443E9B}">
      <dgm:prSet/>
      <dgm:spPr/>
      <dgm:t>
        <a:bodyPr/>
        <a:lstStyle/>
        <a:p>
          <a:r>
            <a:rPr lang="en-GB" dirty="0"/>
            <a:t>Resentful</a:t>
          </a:r>
          <a:endParaRPr lang="en-US" dirty="0"/>
        </a:p>
      </dgm:t>
    </dgm:pt>
    <dgm:pt modelId="{FBE96875-7203-4CAA-B49C-D23DB688B2B3}" type="parTrans" cxnId="{7B03A64E-865D-4564-806A-90E0AD898EC2}">
      <dgm:prSet/>
      <dgm:spPr/>
      <dgm:t>
        <a:bodyPr/>
        <a:lstStyle/>
        <a:p>
          <a:endParaRPr lang="en-US"/>
        </a:p>
      </dgm:t>
    </dgm:pt>
    <dgm:pt modelId="{BC64BA67-5E05-41E0-861A-6C87D2409B78}" type="sibTrans" cxnId="{7B03A64E-865D-4564-806A-90E0AD898EC2}">
      <dgm:prSet/>
      <dgm:spPr/>
      <dgm:t>
        <a:bodyPr/>
        <a:lstStyle/>
        <a:p>
          <a:endParaRPr lang="en-US"/>
        </a:p>
      </dgm:t>
    </dgm:pt>
    <dgm:pt modelId="{AE977788-F780-475D-9D4A-147ED9962760}">
      <dgm:prSet/>
      <dgm:spPr/>
      <dgm:t>
        <a:bodyPr/>
        <a:lstStyle/>
        <a:p>
          <a:r>
            <a:rPr lang="en-GB" dirty="0"/>
            <a:t>Intimacy Seeking</a:t>
          </a:r>
          <a:endParaRPr lang="en-US" dirty="0"/>
        </a:p>
      </dgm:t>
    </dgm:pt>
    <dgm:pt modelId="{E7699DDC-2E54-43D0-A6FA-85F18C550BDD}" type="parTrans" cxnId="{92ED6D46-9C98-4934-B0DF-5029E42F6511}">
      <dgm:prSet/>
      <dgm:spPr/>
      <dgm:t>
        <a:bodyPr/>
        <a:lstStyle/>
        <a:p>
          <a:endParaRPr lang="en-US"/>
        </a:p>
      </dgm:t>
    </dgm:pt>
    <dgm:pt modelId="{28E8CDCD-CC4F-4D44-A062-F4F278462E82}" type="sibTrans" cxnId="{92ED6D46-9C98-4934-B0DF-5029E42F6511}">
      <dgm:prSet/>
      <dgm:spPr/>
      <dgm:t>
        <a:bodyPr/>
        <a:lstStyle/>
        <a:p>
          <a:endParaRPr lang="en-US"/>
        </a:p>
      </dgm:t>
    </dgm:pt>
    <dgm:pt modelId="{B735069C-3979-4141-A3D4-AC984914A8F2}">
      <dgm:prSet/>
      <dgm:spPr/>
      <dgm:t>
        <a:bodyPr/>
        <a:lstStyle/>
        <a:p>
          <a:r>
            <a:rPr lang="en-GB" dirty="0"/>
            <a:t>Incompetent Suitor style</a:t>
          </a:r>
          <a:endParaRPr lang="en-US" dirty="0"/>
        </a:p>
      </dgm:t>
    </dgm:pt>
    <dgm:pt modelId="{578FAEF2-9DF9-41DE-9633-B93B329A7425}" type="parTrans" cxnId="{8535E588-DB74-48E2-915C-CAEECA9F6590}">
      <dgm:prSet/>
      <dgm:spPr/>
      <dgm:t>
        <a:bodyPr/>
        <a:lstStyle/>
        <a:p>
          <a:endParaRPr lang="en-US"/>
        </a:p>
      </dgm:t>
    </dgm:pt>
    <dgm:pt modelId="{D57E17D7-545B-4B68-81E8-4C79170369B7}" type="sibTrans" cxnId="{8535E588-DB74-48E2-915C-CAEECA9F6590}">
      <dgm:prSet/>
      <dgm:spPr/>
      <dgm:t>
        <a:bodyPr/>
        <a:lstStyle/>
        <a:p>
          <a:endParaRPr lang="en-US"/>
        </a:p>
      </dgm:t>
    </dgm:pt>
    <dgm:pt modelId="{4F9219CA-7FF5-4107-A142-E7A0FD0ED673}">
      <dgm:prSet/>
      <dgm:spPr/>
      <dgm:t>
        <a:bodyPr/>
        <a:lstStyle/>
        <a:p>
          <a:r>
            <a:rPr lang="en-GB" dirty="0"/>
            <a:t>Predatory</a:t>
          </a:r>
          <a:endParaRPr lang="en-US" dirty="0"/>
        </a:p>
      </dgm:t>
    </dgm:pt>
    <dgm:pt modelId="{C2BAEC75-66CA-4246-A253-A08E7215B8A7}" type="parTrans" cxnId="{E4673D0C-F188-406D-8ED1-011A59FDC04F}">
      <dgm:prSet/>
      <dgm:spPr/>
      <dgm:t>
        <a:bodyPr/>
        <a:lstStyle/>
        <a:p>
          <a:endParaRPr lang="en-US"/>
        </a:p>
      </dgm:t>
    </dgm:pt>
    <dgm:pt modelId="{EF5D4D54-6E1D-44BD-B12E-789F9B3F36EA}" type="sibTrans" cxnId="{E4673D0C-F188-406D-8ED1-011A59FDC04F}">
      <dgm:prSet/>
      <dgm:spPr/>
      <dgm:t>
        <a:bodyPr/>
        <a:lstStyle/>
        <a:p>
          <a:endParaRPr lang="en-US"/>
        </a:p>
      </dgm:t>
    </dgm:pt>
    <dgm:pt modelId="{C9D42EA9-9986-4385-9EAE-79D315352377}">
      <dgm:prSet/>
      <dgm:spPr/>
      <dgm:t>
        <a:bodyPr/>
        <a:lstStyle/>
        <a:p>
          <a:r>
            <a:rPr lang="en-GB" dirty="0"/>
            <a:t>Unknown</a:t>
          </a:r>
          <a:endParaRPr lang="en-US" dirty="0"/>
        </a:p>
      </dgm:t>
    </dgm:pt>
    <dgm:pt modelId="{CE7D53F2-DD8C-43AE-B716-DA6ABE991453}" type="parTrans" cxnId="{25B0CB6A-AD40-4291-A704-0B1E04E34477}">
      <dgm:prSet/>
      <dgm:spPr/>
      <dgm:t>
        <a:bodyPr/>
        <a:lstStyle/>
        <a:p>
          <a:endParaRPr lang="en-US"/>
        </a:p>
      </dgm:t>
    </dgm:pt>
    <dgm:pt modelId="{9842FBAF-E143-479B-B82F-98D0C07E109D}" type="sibTrans" cxnId="{25B0CB6A-AD40-4291-A704-0B1E04E34477}">
      <dgm:prSet/>
      <dgm:spPr/>
      <dgm:t>
        <a:bodyPr/>
        <a:lstStyle/>
        <a:p>
          <a:endParaRPr lang="en-US"/>
        </a:p>
      </dgm:t>
    </dgm:pt>
    <dgm:pt modelId="{2986122D-260A-49F2-B30D-AF889C9670B0}" type="pres">
      <dgm:prSet presAssocID="{A11D9B33-BA1D-4E19-BE4C-1C137C65E036}" presName="diagram" presStyleCnt="0">
        <dgm:presLayoutVars>
          <dgm:dir/>
          <dgm:resizeHandles val="exact"/>
        </dgm:presLayoutVars>
      </dgm:prSet>
      <dgm:spPr/>
      <dgm:t>
        <a:bodyPr/>
        <a:lstStyle/>
        <a:p>
          <a:endParaRPr lang="en-US"/>
        </a:p>
      </dgm:t>
    </dgm:pt>
    <dgm:pt modelId="{EBD112A1-BF8F-4392-B941-BA9D96645681}" type="pres">
      <dgm:prSet presAssocID="{64D5DF61-C5DB-4CB8-A71B-427DB4D9A7C1}" presName="node" presStyleLbl="node1" presStyleIdx="0" presStyleCnt="6">
        <dgm:presLayoutVars>
          <dgm:bulletEnabled val="1"/>
        </dgm:presLayoutVars>
      </dgm:prSet>
      <dgm:spPr/>
      <dgm:t>
        <a:bodyPr/>
        <a:lstStyle/>
        <a:p>
          <a:endParaRPr lang="en-US"/>
        </a:p>
      </dgm:t>
    </dgm:pt>
    <dgm:pt modelId="{04CAEBAE-88A9-4478-8B13-F6C5FB7244A1}" type="pres">
      <dgm:prSet presAssocID="{17E4D7AF-39D0-49E2-B6A1-EA262DEE36F8}" presName="sibTrans" presStyleCnt="0"/>
      <dgm:spPr/>
    </dgm:pt>
    <dgm:pt modelId="{68B0D0A2-4926-4EE9-9583-63B3364FED63}" type="pres">
      <dgm:prSet presAssocID="{F713F555-33D0-4205-991D-C61835443E9B}" presName="node" presStyleLbl="node1" presStyleIdx="1" presStyleCnt="6">
        <dgm:presLayoutVars>
          <dgm:bulletEnabled val="1"/>
        </dgm:presLayoutVars>
      </dgm:prSet>
      <dgm:spPr/>
      <dgm:t>
        <a:bodyPr/>
        <a:lstStyle/>
        <a:p>
          <a:endParaRPr lang="en-US"/>
        </a:p>
      </dgm:t>
    </dgm:pt>
    <dgm:pt modelId="{40D49010-EEE0-4768-AC1F-E8AE9C28153F}" type="pres">
      <dgm:prSet presAssocID="{BC64BA67-5E05-41E0-861A-6C87D2409B78}" presName="sibTrans" presStyleCnt="0"/>
      <dgm:spPr/>
    </dgm:pt>
    <dgm:pt modelId="{64269AB0-C0D9-45AC-B821-629AC2525DC4}" type="pres">
      <dgm:prSet presAssocID="{AE977788-F780-475D-9D4A-147ED9962760}" presName="node" presStyleLbl="node1" presStyleIdx="2" presStyleCnt="6">
        <dgm:presLayoutVars>
          <dgm:bulletEnabled val="1"/>
        </dgm:presLayoutVars>
      </dgm:prSet>
      <dgm:spPr/>
      <dgm:t>
        <a:bodyPr/>
        <a:lstStyle/>
        <a:p>
          <a:endParaRPr lang="en-US"/>
        </a:p>
      </dgm:t>
    </dgm:pt>
    <dgm:pt modelId="{6F0CDED4-9FF1-4B8C-B6D7-74C14C3E2CFC}" type="pres">
      <dgm:prSet presAssocID="{28E8CDCD-CC4F-4D44-A062-F4F278462E82}" presName="sibTrans" presStyleCnt="0"/>
      <dgm:spPr/>
    </dgm:pt>
    <dgm:pt modelId="{4123CCE5-203B-4596-BD46-1EE60BB62057}" type="pres">
      <dgm:prSet presAssocID="{B735069C-3979-4141-A3D4-AC984914A8F2}" presName="node" presStyleLbl="node1" presStyleIdx="3" presStyleCnt="6">
        <dgm:presLayoutVars>
          <dgm:bulletEnabled val="1"/>
        </dgm:presLayoutVars>
      </dgm:prSet>
      <dgm:spPr/>
      <dgm:t>
        <a:bodyPr/>
        <a:lstStyle/>
        <a:p>
          <a:endParaRPr lang="en-US"/>
        </a:p>
      </dgm:t>
    </dgm:pt>
    <dgm:pt modelId="{4F397E4B-577B-4CC7-8A8D-61C59D431E77}" type="pres">
      <dgm:prSet presAssocID="{D57E17D7-545B-4B68-81E8-4C79170369B7}" presName="sibTrans" presStyleCnt="0"/>
      <dgm:spPr/>
    </dgm:pt>
    <dgm:pt modelId="{5A8EAC6E-2476-40A3-95B6-5FD27EB239BD}" type="pres">
      <dgm:prSet presAssocID="{4F9219CA-7FF5-4107-A142-E7A0FD0ED673}" presName="node" presStyleLbl="node1" presStyleIdx="4" presStyleCnt="6" custLinFactNeighborX="-1464" custLinFactNeighborY="-810">
        <dgm:presLayoutVars>
          <dgm:bulletEnabled val="1"/>
        </dgm:presLayoutVars>
      </dgm:prSet>
      <dgm:spPr/>
      <dgm:t>
        <a:bodyPr/>
        <a:lstStyle/>
        <a:p>
          <a:endParaRPr lang="en-US"/>
        </a:p>
      </dgm:t>
    </dgm:pt>
    <dgm:pt modelId="{0D50D919-6A84-4DB9-BC97-02292A0267F6}" type="pres">
      <dgm:prSet presAssocID="{EF5D4D54-6E1D-44BD-B12E-789F9B3F36EA}" presName="sibTrans" presStyleCnt="0"/>
      <dgm:spPr/>
    </dgm:pt>
    <dgm:pt modelId="{AEED4FA7-17C4-4F05-A0C2-D6BFC2207BD4}" type="pres">
      <dgm:prSet presAssocID="{C9D42EA9-9986-4385-9EAE-79D315352377}" presName="node" presStyleLbl="node1" presStyleIdx="5" presStyleCnt="6">
        <dgm:presLayoutVars>
          <dgm:bulletEnabled val="1"/>
        </dgm:presLayoutVars>
      </dgm:prSet>
      <dgm:spPr/>
      <dgm:t>
        <a:bodyPr/>
        <a:lstStyle/>
        <a:p>
          <a:endParaRPr lang="en-US"/>
        </a:p>
      </dgm:t>
    </dgm:pt>
  </dgm:ptLst>
  <dgm:cxnLst>
    <dgm:cxn modelId="{12039A60-EEC5-41E4-9A2F-671865506E3B}" type="presOf" srcId="{A11D9B33-BA1D-4E19-BE4C-1C137C65E036}" destId="{2986122D-260A-49F2-B30D-AF889C9670B0}" srcOrd="0" destOrd="0" presId="urn:microsoft.com/office/officeart/2005/8/layout/default"/>
    <dgm:cxn modelId="{3C3C09DF-4990-4050-9C5D-432824E525DF}" type="presOf" srcId="{4F9219CA-7FF5-4107-A142-E7A0FD0ED673}" destId="{5A8EAC6E-2476-40A3-95B6-5FD27EB239BD}" srcOrd="0" destOrd="0" presId="urn:microsoft.com/office/officeart/2005/8/layout/default"/>
    <dgm:cxn modelId="{ADF1F817-3A58-4AC6-8BAC-1BE70D5BC01A}" type="presOf" srcId="{C9D42EA9-9986-4385-9EAE-79D315352377}" destId="{AEED4FA7-17C4-4F05-A0C2-D6BFC2207BD4}" srcOrd="0" destOrd="0" presId="urn:microsoft.com/office/officeart/2005/8/layout/default"/>
    <dgm:cxn modelId="{92ED6D46-9C98-4934-B0DF-5029E42F6511}" srcId="{A11D9B33-BA1D-4E19-BE4C-1C137C65E036}" destId="{AE977788-F780-475D-9D4A-147ED9962760}" srcOrd="2" destOrd="0" parTransId="{E7699DDC-2E54-43D0-A6FA-85F18C550BDD}" sibTransId="{28E8CDCD-CC4F-4D44-A062-F4F278462E82}"/>
    <dgm:cxn modelId="{7B03A64E-865D-4564-806A-90E0AD898EC2}" srcId="{A11D9B33-BA1D-4E19-BE4C-1C137C65E036}" destId="{F713F555-33D0-4205-991D-C61835443E9B}" srcOrd="1" destOrd="0" parTransId="{FBE96875-7203-4CAA-B49C-D23DB688B2B3}" sibTransId="{BC64BA67-5E05-41E0-861A-6C87D2409B78}"/>
    <dgm:cxn modelId="{25B0CB6A-AD40-4291-A704-0B1E04E34477}" srcId="{A11D9B33-BA1D-4E19-BE4C-1C137C65E036}" destId="{C9D42EA9-9986-4385-9EAE-79D315352377}" srcOrd="5" destOrd="0" parTransId="{CE7D53F2-DD8C-43AE-B716-DA6ABE991453}" sibTransId="{9842FBAF-E143-479B-B82F-98D0C07E109D}"/>
    <dgm:cxn modelId="{0E07F756-ED96-4B72-9E43-0135B29E67C7}" type="presOf" srcId="{F713F555-33D0-4205-991D-C61835443E9B}" destId="{68B0D0A2-4926-4EE9-9583-63B3364FED63}" srcOrd="0" destOrd="0" presId="urn:microsoft.com/office/officeart/2005/8/layout/default"/>
    <dgm:cxn modelId="{5E31BE0F-862E-40E1-8FF8-CDF23ED858B8}" srcId="{A11D9B33-BA1D-4E19-BE4C-1C137C65E036}" destId="{64D5DF61-C5DB-4CB8-A71B-427DB4D9A7C1}" srcOrd="0" destOrd="0" parTransId="{4D798B07-4D92-429E-8E35-95C492A87C51}" sibTransId="{17E4D7AF-39D0-49E2-B6A1-EA262DEE36F8}"/>
    <dgm:cxn modelId="{E4673D0C-F188-406D-8ED1-011A59FDC04F}" srcId="{A11D9B33-BA1D-4E19-BE4C-1C137C65E036}" destId="{4F9219CA-7FF5-4107-A142-E7A0FD0ED673}" srcOrd="4" destOrd="0" parTransId="{C2BAEC75-66CA-4246-A253-A08E7215B8A7}" sibTransId="{EF5D4D54-6E1D-44BD-B12E-789F9B3F36EA}"/>
    <dgm:cxn modelId="{93297F06-5A7F-47B8-B789-5A97B49939E1}" type="presOf" srcId="{AE977788-F780-475D-9D4A-147ED9962760}" destId="{64269AB0-C0D9-45AC-B821-629AC2525DC4}" srcOrd="0" destOrd="0" presId="urn:microsoft.com/office/officeart/2005/8/layout/default"/>
    <dgm:cxn modelId="{8535E588-DB74-48E2-915C-CAEECA9F6590}" srcId="{A11D9B33-BA1D-4E19-BE4C-1C137C65E036}" destId="{B735069C-3979-4141-A3D4-AC984914A8F2}" srcOrd="3" destOrd="0" parTransId="{578FAEF2-9DF9-41DE-9633-B93B329A7425}" sibTransId="{D57E17D7-545B-4B68-81E8-4C79170369B7}"/>
    <dgm:cxn modelId="{9530629A-F74A-46E0-B828-26C33B494304}" type="presOf" srcId="{64D5DF61-C5DB-4CB8-A71B-427DB4D9A7C1}" destId="{EBD112A1-BF8F-4392-B941-BA9D96645681}" srcOrd="0" destOrd="0" presId="urn:microsoft.com/office/officeart/2005/8/layout/default"/>
    <dgm:cxn modelId="{2730AEF9-111E-444D-A468-D1BE0DD764ED}" type="presOf" srcId="{B735069C-3979-4141-A3D4-AC984914A8F2}" destId="{4123CCE5-203B-4596-BD46-1EE60BB62057}" srcOrd="0" destOrd="0" presId="urn:microsoft.com/office/officeart/2005/8/layout/default"/>
    <dgm:cxn modelId="{9AA919F1-0DD8-4DC4-9038-A3A18CDD6460}" type="presParOf" srcId="{2986122D-260A-49F2-B30D-AF889C9670B0}" destId="{EBD112A1-BF8F-4392-B941-BA9D96645681}" srcOrd="0" destOrd="0" presId="urn:microsoft.com/office/officeart/2005/8/layout/default"/>
    <dgm:cxn modelId="{D0D1FFFA-D5EB-4BF4-BA4F-21AEA9369D79}" type="presParOf" srcId="{2986122D-260A-49F2-B30D-AF889C9670B0}" destId="{04CAEBAE-88A9-4478-8B13-F6C5FB7244A1}" srcOrd="1" destOrd="0" presId="urn:microsoft.com/office/officeart/2005/8/layout/default"/>
    <dgm:cxn modelId="{8A68532B-9FAC-46E1-B3C1-53117A3DE787}" type="presParOf" srcId="{2986122D-260A-49F2-B30D-AF889C9670B0}" destId="{68B0D0A2-4926-4EE9-9583-63B3364FED63}" srcOrd="2" destOrd="0" presId="urn:microsoft.com/office/officeart/2005/8/layout/default"/>
    <dgm:cxn modelId="{05EB8F10-595E-4286-BAB3-60ACB3EFB894}" type="presParOf" srcId="{2986122D-260A-49F2-B30D-AF889C9670B0}" destId="{40D49010-EEE0-4768-AC1F-E8AE9C28153F}" srcOrd="3" destOrd="0" presId="urn:microsoft.com/office/officeart/2005/8/layout/default"/>
    <dgm:cxn modelId="{1496323A-BCAC-4678-93CC-C3E47460B25E}" type="presParOf" srcId="{2986122D-260A-49F2-B30D-AF889C9670B0}" destId="{64269AB0-C0D9-45AC-B821-629AC2525DC4}" srcOrd="4" destOrd="0" presId="urn:microsoft.com/office/officeart/2005/8/layout/default"/>
    <dgm:cxn modelId="{75DB44E8-D18B-4B65-9157-DB78FD65E0F3}" type="presParOf" srcId="{2986122D-260A-49F2-B30D-AF889C9670B0}" destId="{6F0CDED4-9FF1-4B8C-B6D7-74C14C3E2CFC}" srcOrd="5" destOrd="0" presId="urn:microsoft.com/office/officeart/2005/8/layout/default"/>
    <dgm:cxn modelId="{66C2E22F-FFF2-4A28-8019-484E84051944}" type="presParOf" srcId="{2986122D-260A-49F2-B30D-AF889C9670B0}" destId="{4123CCE5-203B-4596-BD46-1EE60BB62057}" srcOrd="6" destOrd="0" presId="urn:microsoft.com/office/officeart/2005/8/layout/default"/>
    <dgm:cxn modelId="{1E840E9D-5EB4-489A-B9C0-5FDFEE106422}" type="presParOf" srcId="{2986122D-260A-49F2-B30D-AF889C9670B0}" destId="{4F397E4B-577B-4CC7-8A8D-61C59D431E77}" srcOrd="7" destOrd="0" presId="urn:microsoft.com/office/officeart/2005/8/layout/default"/>
    <dgm:cxn modelId="{8E04B6D1-7363-4B63-8BC5-463E115253F2}" type="presParOf" srcId="{2986122D-260A-49F2-B30D-AF889C9670B0}" destId="{5A8EAC6E-2476-40A3-95B6-5FD27EB239BD}" srcOrd="8" destOrd="0" presId="urn:microsoft.com/office/officeart/2005/8/layout/default"/>
    <dgm:cxn modelId="{A003D736-8431-4707-AB0E-2D41304169DD}" type="presParOf" srcId="{2986122D-260A-49F2-B30D-AF889C9670B0}" destId="{0D50D919-6A84-4DB9-BC97-02292A0267F6}" srcOrd="9" destOrd="0" presId="urn:microsoft.com/office/officeart/2005/8/layout/default"/>
    <dgm:cxn modelId="{AF88523E-7DF2-46AD-9D4A-55908AC3F7F8}" type="presParOf" srcId="{2986122D-260A-49F2-B30D-AF889C9670B0}" destId="{AEED4FA7-17C4-4F05-A0C2-D6BFC2207BD4}"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CA778843-3590-4342-B42F-ADE32BA1C6CF}" type="doc">
      <dgm:prSet loTypeId="urn:microsoft.com/office/officeart/2005/8/layout/vProcess5" loCatId="process" qsTypeId="urn:microsoft.com/office/officeart/2005/8/quickstyle/simple2" qsCatId="simple" csTypeId="urn:microsoft.com/office/officeart/2005/8/colors/accent2_2" csCatId="accent2"/>
      <dgm:spPr/>
      <dgm:t>
        <a:bodyPr/>
        <a:lstStyle/>
        <a:p>
          <a:endParaRPr lang="en-US"/>
        </a:p>
      </dgm:t>
    </dgm:pt>
    <dgm:pt modelId="{6F77508D-068C-4205-BFE7-5EA403CB7DD3}">
      <dgm:prSet/>
      <dgm:spPr/>
      <dgm:t>
        <a:bodyPr/>
        <a:lstStyle/>
        <a:p>
          <a:r>
            <a:rPr lang="en-GB" dirty="0"/>
            <a:t>Adolescents communicate with each other via social media differently to adults whereby adolescents may not wait for a reply before sending another message (Ehrenreich et al. 2020) </a:t>
          </a:r>
          <a:endParaRPr lang="en-US" dirty="0"/>
        </a:p>
      </dgm:t>
    </dgm:pt>
    <dgm:pt modelId="{076E07C8-8AB6-4C44-B29E-D8BBBC369710}" type="parTrans" cxnId="{FCB501BC-C476-4663-9F04-01CC7A8FAED6}">
      <dgm:prSet/>
      <dgm:spPr/>
      <dgm:t>
        <a:bodyPr/>
        <a:lstStyle/>
        <a:p>
          <a:endParaRPr lang="en-US"/>
        </a:p>
      </dgm:t>
    </dgm:pt>
    <dgm:pt modelId="{4AB27BAA-9861-452B-AAB8-89B6887C40F3}" type="sibTrans" cxnId="{FCB501BC-C476-4663-9F04-01CC7A8FAED6}">
      <dgm:prSet/>
      <dgm:spPr/>
      <dgm:t>
        <a:bodyPr/>
        <a:lstStyle/>
        <a:p>
          <a:endParaRPr lang="en-US"/>
        </a:p>
      </dgm:t>
    </dgm:pt>
    <dgm:pt modelId="{A42C3DB8-A5AE-4100-A9AE-CF0618B509AA}">
      <dgm:prSet/>
      <dgm:spPr/>
      <dgm:t>
        <a:bodyPr/>
        <a:lstStyle/>
        <a:p>
          <a:r>
            <a:rPr lang="en-GB" dirty="0"/>
            <a:t>On average send 400 messages to peers and another 435 messages to romantic partners in a four day period.</a:t>
          </a:r>
          <a:endParaRPr lang="en-US" dirty="0"/>
        </a:p>
      </dgm:t>
    </dgm:pt>
    <dgm:pt modelId="{1A36FCFF-D732-44A8-B5FE-C2BEA54B9278}" type="parTrans" cxnId="{3669E02C-BC63-45E6-954F-B8CFEBD826E4}">
      <dgm:prSet/>
      <dgm:spPr/>
      <dgm:t>
        <a:bodyPr/>
        <a:lstStyle/>
        <a:p>
          <a:endParaRPr lang="en-US"/>
        </a:p>
      </dgm:t>
    </dgm:pt>
    <dgm:pt modelId="{8B4154B3-416D-4ED8-85BA-5660708836CE}" type="sibTrans" cxnId="{3669E02C-BC63-45E6-954F-B8CFEBD826E4}">
      <dgm:prSet/>
      <dgm:spPr/>
      <dgm:t>
        <a:bodyPr/>
        <a:lstStyle/>
        <a:p>
          <a:endParaRPr lang="en-US"/>
        </a:p>
      </dgm:t>
    </dgm:pt>
    <dgm:pt modelId="{D950DC2B-36EA-46E3-9427-9B3C3481930D}">
      <dgm:prSet/>
      <dgm:spPr/>
      <dgm:t>
        <a:bodyPr/>
        <a:lstStyle/>
        <a:p>
          <a:r>
            <a:rPr lang="en-GB" dirty="0"/>
            <a:t>They may send multiple messages before receiving a reply. </a:t>
          </a:r>
          <a:endParaRPr lang="en-US" dirty="0"/>
        </a:p>
      </dgm:t>
    </dgm:pt>
    <dgm:pt modelId="{12DE4C69-6EA8-410C-84FE-7362D9FC2009}" type="parTrans" cxnId="{BB80C3AD-AE53-4CBA-A906-955507D3018D}">
      <dgm:prSet/>
      <dgm:spPr/>
      <dgm:t>
        <a:bodyPr/>
        <a:lstStyle/>
        <a:p>
          <a:endParaRPr lang="en-US"/>
        </a:p>
      </dgm:t>
    </dgm:pt>
    <dgm:pt modelId="{EB35FBAC-F192-4284-8406-DEA6D3F441E6}" type="sibTrans" cxnId="{BB80C3AD-AE53-4CBA-A906-955507D3018D}">
      <dgm:prSet/>
      <dgm:spPr/>
      <dgm:t>
        <a:bodyPr/>
        <a:lstStyle/>
        <a:p>
          <a:endParaRPr lang="en-US"/>
        </a:p>
      </dgm:t>
    </dgm:pt>
    <dgm:pt modelId="{CE14D24E-ACE8-48D1-AC7F-E46963476F65}">
      <dgm:prSet/>
      <dgm:spPr/>
      <dgm:t>
        <a:bodyPr/>
        <a:lstStyle/>
        <a:p>
          <a:r>
            <a:rPr lang="en-GB" dirty="0"/>
            <a:t>They respond faster to peers (14.5 minutes) and romantic partners (9.27 minutes) than they do to their parents (50.39 minutes) (Ehrenreich et al. 2020). </a:t>
          </a:r>
          <a:endParaRPr lang="en-US" dirty="0"/>
        </a:p>
      </dgm:t>
    </dgm:pt>
    <dgm:pt modelId="{FBD51C5C-AECD-4BF5-9ADF-C2C72F4B03F9}" type="parTrans" cxnId="{C81A79F7-48D9-4566-B91C-C66C6FAD4784}">
      <dgm:prSet/>
      <dgm:spPr/>
      <dgm:t>
        <a:bodyPr/>
        <a:lstStyle/>
        <a:p>
          <a:endParaRPr lang="en-US"/>
        </a:p>
      </dgm:t>
    </dgm:pt>
    <dgm:pt modelId="{1F347F64-0E7F-4FAC-B7ED-ECC08A395D3F}" type="sibTrans" cxnId="{C81A79F7-48D9-4566-B91C-C66C6FAD4784}">
      <dgm:prSet/>
      <dgm:spPr/>
      <dgm:t>
        <a:bodyPr/>
        <a:lstStyle/>
        <a:p>
          <a:endParaRPr lang="en-US"/>
        </a:p>
      </dgm:t>
    </dgm:pt>
    <dgm:pt modelId="{99BDCF34-67E9-4152-8F6E-AB7A095431E8}" type="pres">
      <dgm:prSet presAssocID="{CA778843-3590-4342-B42F-ADE32BA1C6CF}" presName="outerComposite" presStyleCnt="0">
        <dgm:presLayoutVars>
          <dgm:chMax val="5"/>
          <dgm:dir/>
          <dgm:resizeHandles val="exact"/>
        </dgm:presLayoutVars>
      </dgm:prSet>
      <dgm:spPr/>
      <dgm:t>
        <a:bodyPr/>
        <a:lstStyle/>
        <a:p>
          <a:endParaRPr lang="en-US"/>
        </a:p>
      </dgm:t>
    </dgm:pt>
    <dgm:pt modelId="{7956AA97-26D4-4C0E-A81C-0EF7B3DDC227}" type="pres">
      <dgm:prSet presAssocID="{CA778843-3590-4342-B42F-ADE32BA1C6CF}" presName="dummyMaxCanvas" presStyleCnt="0">
        <dgm:presLayoutVars/>
      </dgm:prSet>
      <dgm:spPr/>
    </dgm:pt>
    <dgm:pt modelId="{5F8AE6FD-C716-4B0E-8877-1316EEACEBDF}" type="pres">
      <dgm:prSet presAssocID="{CA778843-3590-4342-B42F-ADE32BA1C6CF}" presName="FourNodes_1" presStyleLbl="node1" presStyleIdx="0" presStyleCnt="4">
        <dgm:presLayoutVars>
          <dgm:bulletEnabled val="1"/>
        </dgm:presLayoutVars>
      </dgm:prSet>
      <dgm:spPr/>
      <dgm:t>
        <a:bodyPr/>
        <a:lstStyle/>
        <a:p>
          <a:endParaRPr lang="en-US"/>
        </a:p>
      </dgm:t>
    </dgm:pt>
    <dgm:pt modelId="{8673FD46-381B-46FF-AD24-920937E8C55A}" type="pres">
      <dgm:prSet presAssocID="{CA778843-3590-4342-B42F-ADE32BA1C6CF}" presName="FourNodes_2" presStyleLbl="node1" presStyleIdx="1" presStyleCnt="4">
        <dgm:presLayoutVars>
          <dgm:bulletEnabled val="1"/>
        </dgm:presLayoutVars>
      </dgm:prSet>
      <dgm:spPr/>
      <dgm:t>
        <a:bodyPr/>
        <a:lstStyle/>
        <a:p>
          <a:endParaRPr lang="en-US"/>
        </a:p>
      </dgm:t>
    </dgm:pt>
    <dgm:pt modelId="{0CDBB47D-4F23-4A8F-A63D-D91F0B9755F5}" type="pres">
      <dgm:prSet presAssocID="{CA778843-3590-4342-B42F-ADE32BA1C6CF}" presName="FourNodes_3" presStyleLbl="node1" presStyleIdx="2" presStyleCnt="4">
        <dgm:presLayoutVars>
          <dgm:bulletEnabled val="1"/>
        </dgm:presLayoutVars>
      </dgm:prSet>
      <dgm:spPr/>
      <dgm:t>
        <a:bodyPr/>
        <a:lstStyle/>
        <a:p>
          <a:endParaRPr lang="en-US"/>
        </a:p>
      </dgm:t>
    </dgm:pt>
    <dgm:pt modelId="{3564AD49-E13B-443E-81CA-79BEE627482A}" type="pres">
      <dgm:prSet presAssocID="{CA778843-3590-4342-B42F-ADE32BA1C6CF}" presName="FourNodes_4" presStyleLbl="node1" presStyleIdx="3" presStyleCnt="4">
        <dgm:presLayoutVars>
          <dgm:bulletEnabled val="1"/>
        </dgm:presLayoutVars>
      </dgm:prSet>
      <dgm:spPr/>
      <dgm:t>
        <a:bodyPr/>
        <a:lstStyle/>
        <a:p>
          <a:endParaRPr lang="en-US"/>
        </a:p>
      </dgm:t>
    </dgm:pt>
    <dgm:pt modelId="{61F649F5-8C31-4223-A1F0-FEA54C0BB4A5}" type="pres">
      <dgm:prSet presAssocID="{CA778843-3590-4342-B42F-ADE32BA1C6CF}" presName="FourConn_1-2" presStyleLbl="fgAccFollowNode1" presStyleIdx="0" presStyleCnt="3">
        <dgm:presLayoutVars>
          <dgm:bulletEnabled val="1"/>
        </dgm:presLayoutVars>
      </dgm:prSet>
      <dgm:spPr/>
      <dgm:t>
        <a:bodyPr/>
        <a:lstStyle/>
        <a:p>
          <a:endParaRPr lang="en-US"/>
        </a:p>
      </dgm:t>
    </dgm:pt>
    <dgm:pt modelId="{1689C255-F8A9-4D6E-917B-8F21B8416FF2}" type="pres">
      <dgm:prSet presAssocID="{CA778843-3590-4342-B42F-ADE32BA1C6CF}" presName="FourConn_2-3" presStyleLbl="fgAccFollowNode1" presStyleIdx="1" presStyleCnt="3">
        <dgm:presLayoutVars>
          <dgm:bulletEnabled val="1"/>
        </dgm:presLayoutVars>
      </dgm:prSet>
      <dgm:spPr/>
      <dgm:t>
        <a:bodyPr/>
        <a:lstStyle/>
        <a:p>
          <a:endParaRPr lang="en-US"/>
        </a:p>
      </dgm:t>
    </dgm:pt>
    <dgm:pt modelId="{18CAD14D-0281-4FCB-9477-027333FE075D}" type="pres">
      <dgm:prSet presAssocID="{CA778843-3590-4342-B42F-ADE32BA1C6CF}" presName="FourConn_3-4" presStyleLbl="fgAccFollowNode1" presStyleIdx="2" presStyleCnt="3">
        <dgm:presLayoutVars>
          <dgm:bulletEnabled val="1"/>
        </dgm:presLayoutVars>
      </dgm:prSet>
      <dgm:spPr/>
      <dgm:t>
        <a:bodyPr/>
        <a:lstStyle/>
        <a:p>
          <a:endParaRPr lang="en-US"/>
        </a:p>
      </dgm:t>
    </dgm:pt>
    <dgm:pt modelId="{83FD613B-0FA6-42B4-93C8-5B24E7E5151B}" type="pres">
      <dgm:prSet presAssocID="{CA778843-3590-4342-B42F-ADE32BA1C6CF}" presName="FourNodes_1_text" presStyleLbl="node1" presStyleIdx="3" presStyleCnt="4">
        <dgm:presLayoutVars>
          <dgm:bulletEnabled val="1"/>
        </dgm:presLayoutVars>
      </dgm:prSet>
      <dgm:spPr/>
      <dgm:t>
        <a:bodyPr/>
        <a:lstStyle/>
        <a:p>
          <a:endParaRPr lang="en-US"/>
        </a:p>
      </dgm:t>
    </dgm:pt>
    <dgm:pt modelId="{03C90581-F3A2-4211-9725-F951E0227130}" type="pres">
      <dgm:prSet presAssocID="{CA778843-3590-4342-B42F-ADE32BA1C6CF}" presName="FourNodes_2_text" presStyleLbl="node1" presStyleIdx="3" presStyleCnt="4">
        <dgm:presLayoutVars>
          <dgm:bulletEnabled val="1"/>
        </dgm:presLayoutVars>
      </dgm:prSet>
      <dgm:spPr/>
      <dgm:t>
        <a:bodyPr/>
        <a:lstStyle/>
        <a:p>
          <a:endParaRPr lang="en-US"/>
        </a:p>
      </dgm:t>
    </dgm:pt>
    <dgm:pt modelId="{D21CECBF-9287-42CD-94C1-9501BDF3CDD5}" type="pres">
      <dgm:prSet presAssocID="{CA778843-3590-4342-B42F-ADE32BA1C6CF}" presName="FourNodes_3_text" presStyleLbl="node1" presStyleIdx="3" presStyleCnt="4">
        <dgm:presLayoutVars>
          <dgm:bulletEnabled val="1"/>
        </dgm:presLayoutVars>
      </dgm:prSet>
      <dgm:spPr/>
      <dgm:t>
        <a:bodyPr/>
        <a:lstStyle/>
        <a:p>
          <a:endParaRPr lang="en-US"/>
        </a:p>
      </dgm:t>
    </dgm:pt>
    <dgm:pt modelId="{A1285C3C-5952-4359-B426-49A99AF0985B}" type="pres">
      <dgm:prSet presAssocID="{CA778843-3590-4342-B42F-ADE32BA1C6CF}" presName="FourNodes_4_text" presStyleLbl="node1" presStyleIdx="3" presStyleCnt="4">
        <dgm:presLayoutVars>
          <dgm:bulletEnabled val="1"/>
        </dgm:presLayoutVars>
      </dgm:prSet>
      <dgm:spPr/>
      <dgm:t>
        <a:bodyPr/>
        <a:lstStyle/>
        <a:p>
          <a:endParaRPr lang="en-US"/>
        </a:p>
      </dgm:t>
    </dgm:pt>
  </dgm:ptLst>
  <dgm:cxnLst>
    <dgm:cxn modelId="{85525A65-C98A-4BEA-937E-257536DC05D4}" type="presOf" srcId="{CA778843-3590-4342-B42F-ADE32BA1C6CF}" destId="{99BDCF34-67E9-4152-8F6E-AB7A095431E8}" srcOrd="0" destOrd="0" presId="urn:microsoft.com/office/officeart/2005/8/layout/vProcess5"/>
    <dgm:cxn modelId="{BB80C3AD-AE53-4CBA-A906-955507D3018D}" srcId="{CA778843-3590-4342-B42F-ADE32BA1C6CF}" destId="{D950DC2B-36EA-46E3-9427-9B3C3481930D}" srcOrd="2" destOrd="0" parTransId="{12DE4C69-6EA8-410C-84FE-7362D9FC2009}" sibTransId="{EB35FBAC-F192-4284-8406-DEA6D3F441E6}"/>
    <dgm:cxn modelId="{1DC2E403-9A56-41B3-AE62-08ECD9B2CCDC}" type="presOf" srcId="{EB35FBAC-F192-4284-8406-DEA6D3F441E6}" destId="{18CAD14D-0281-4FCB-9477-027333FE075D}" srcOrd="0" destOrd="0" presId="urn:microsoft.com/office/officeart/2005/8/layout/vProcess5"/>
    <dgm:cxn modelId="{FCB501BC-C476-4663-9F04-01CC7A8FAED6}" srcId="{CA778843-3590-4342-B42F-ADE32BA1C6CF}" destId="{6F77508D-068C-4205-BFE7-5EA403CB7DD3}" srcOrd="0" destOrd="0" parTransId="{076E07C8-8AB6-4C44-B29E-D8BBBC369710}" sibTransId="{4AB27BAA-9861-452B-AAB8-89B6887C40F3}"/>
    <dgm:cxn modelId="{D966DB90-A10F-46EC-B4CF-7DAED89D66AE}" type="presOf" srcId="{A42C3DB8-A5AE-4100-A9AE-CF0618B509AA}" destId="{03C90581-F3A2-4211-9725-F951E0227130}" srcOrd="1" destOrd="0" presId="urn:microsoft.com/office/officeart/2005/8/layout/vProcess5"/>
    <dgm:cxn modelId="{219586A3-A323-4D28-87D0-57C35E280BC6}" type="presOf" srcId="{D950DC2B-36EA-46E3-9427-9B3C3481930D}" destId="{0CDBB47D-4F23-4A8F-A63D-D91F0B9755F5}" srcOrd="0" destOrd="0" presId="urn:microsoft.com/office/officeart/2005/8/layout/vProcess5"/>
    <dgm:cxn modelId="{9488517E-EB3D-4253-A4B2-46227B878AA5}" type="presOf" srcId="{D950DC2B-36EA-46E3-9427-9B3C3481930D}" destId="{D21CECBF-9287-42CD-94C1-9501BDF3CDD5}" srcOrd="1" destOrd="0" presId="urn:microsoft.com/office/officeart/2005/8/layout/vProcess5"/>
    <dgm:cxn modelId="{C81A79F7-48D9-4566-B91C-C66C6FAD4784}" srcId="{CA778843-3590-4342-B42F-ADE32BA1C6CF}" destId="{CE14D24E-ACE8-48D1-AC7F-E46963476F65}" srcOrd="3" destOrd="0" parTransId="{FBD51C5C-AECD-4BF5-9ADF-C2C72F4B03F9}" sibTransId="{1F347F64-0E7F-4FAC-B7ED-ECC08A395D3F}"/>
    <dgm:cxn modelId="{3669E02C-BC63-45E6-954F-B8CFEBD826E4}" srcId="{CA778843-3590-4342-B42F-ADE32BA1C6CF}" destId="{A42C3DB8-A5AE-4100-A9AE-CF0618B509AA}" srcOrd="1" destOrd="0" parTransId="{1A36FCFF-D732-44A8-B5FE-C2BEA54B9278}" sibTransId="{8B4154B3-416D-4ED8-85BA-5660708836CE}"/>
    <dgm:cxn modelId="{4923D84B-64D0-4518-BA3B-99EB5F89D2A6}" type="presOf" srcId="{6F77508D-068C-4205-BFE7-5EA403CB7DD3}" destId="{5F8AE6FD-C716-4B0E-8877-1316EEACEBDF}" srcOrd="0" destOrd="0" presId="urn:microsoft.com/office/officeart/2005/8/layout/vProcess5"/>
    <dgm:cxn modelId="{C26BD743-6911-4C5B-9777-4A03B2071372}" type="presOf" srcId="{CE14D24E-ACE8-48D1-AC7F-E46963476F65}" destId="{A1285C3C-5952-4359-B426-49A99AF0985B}" srcOrd="1" destOrd="0" presId="urn:microsoft.com/office/officeart/2005/8/layout/vProcess5"/>
    <dgm:cxn modelId="{E3AEF3A9-F9A4-4860-AA4B-836FDC8166E6}" type="presOf" srcId="{A42C3DB8-A5AE-4100-A9AE-CF0618B509AA}" destId="{8673FD46-381B-46FF-AD24-920937E8C55A}" srcOrd="0" destOrd="0" presId="urn:microsoft.com/office/officeart/2005/8/layout/vProcess5"/>
    <dgm:cxn modelId="{C2E294F3-1C42-45A6-BC2D-C24D380D3CA6}" type="presOf" srcId="{6F77508D-068C-4205-BFE7-5EA403CB7DD3}" destId="{83FD613B-0FA6-42B4-93C8-5B24E7E5151B}" srcOrd="1" destOrd="0" presId="urn:microsoft.com/office/officeart/2005/8/layout/vProcess5"/>
    <dgm:cxn modelId="{B70BC1A4-DACD-47B5-A76B-17B3A1109248}" type="presOf" srcId="{8B4154B3-416D-4ED8-85BA-5660708836CE}" destId="{1689C255-F8A9-4D6E-917B-8F21B8416FF2}" srcOrd="0" destOrd="0" presId="urn:microsoft.com/office/officeart/2005/8/layout/vProcess5"/>
    <dgm:cxn modelId="{759803C6-4CBD-40A4-9877-745C85173B0C}" type="presOf" srcId="{CE14D24E-ACE8-48D1-AC7F-E46963476F65}" destId="{3564AD49-E13B-443E-81CA-79BEE627482A}" srcOrd="0" destOrd="0" presId="urn:microsoft.com/office/officeart/2005/8/layout/vProcess5"/>
    <dgm:cxn modelId="{5AF4D0C6-A759-49F2-A23D-7D86B5D83254}" type="presOf" srcId="{4AB27BAA-9861-452B-AAB8-89B6887C40F3}" destId="{61F649F5-8C31-4223-A1F0-FEA54C0BB4A5}" srcOrd="0" destOrd="0" presId="urn:microsoft.com/office/officeart/2005/8/layout/vProcess5"/>
    <dgm:cxn modelId="{4E52D852-EC82-4DF8-B2C2-FBD3235728A8}" type="presParOf" srcId="{99BDCF34-67E9-4152-8F6E-AB7A095431E8}" destId="{7956AA97-26D4-4C0E-A81C-0EF7B3DDC227}" srcOrd="0" destOrd="0" presId="urn:microsoft.com/office/officeart/2005/8/layout/vProcess5"/>
    <dgm:cxn modelId="{5BD3C75B-6944-422A-B7C2-8287CF561D59}" type="presParOf" srcId="{99BDCF34-67E9-4152-8F6E-AB7A095431E8}" destId="{5F8AE6FD-C716-4B0E-8877-1316EEACEBDF}" srcOrd="1" destOrd="0" presId="urn:microsoft.com/office/officeart/2005/8/layout/vProcess5"/>
    <dgm:cxn modelId="{35AEF7D9-176A-43B6-BC8E-552B20B650F0}" type="presParOf" srcId="{99BDCF34-67E9-4152-8F6E-AB7A095431E8}" destId="{8673FD46-381B-46FF-AD24-920937E8C55A}" srcOrd="2" destOrd="0" presId="urn:microsoft.com/office/officeart/2005/8/layout/vProcess5"/>
    <dgm:cxn modelId="{93E888B1-2073-429D-B299-98082BEADE6A}" type="presParOf" srcId="{99BDCF34-67E9-4152-8F6E-AB7A095431E8}" destId="{0CDBB47D-4F23-4A8F-A63D-D91F0B9755F5}" srcOrd="3" destOrd="0" presId="urn:microsoft.com/office/officeart/2005/8/layout/vProcess5"/>
    <dgm:cxn modelId="{6AF78692-B57F-431C-9AB9-62FDDE51B524}" type="presParOf" srcId="{99BDCF34-67E9-4152-8F6E-AB7A095431E8}" destId="{3564AD49-E13B-443E-81CA-79BEE627482A}" srcOrd="4" destOrd="0" presId="urn:microsoft.com/office/officeart/2005/8/layout/vProcess5"/>
    <dgm:cxn modelId="{2A08FD85-66B9-42F6-85BF-07C27F3AE240}" type="presParOf" srcId="{99BDCF34-67E9-4152-8F6E-AB7A095431E8}" destId="{61F649F5-8C31-4223-A1F0-FEA54C0BB4A5}" srcOrd="5" destOrd="0" presId="urn:microsoft.com/office/officeart/2005/8/layout/vProcess5"/>
    <dgm:cxn modelId="{0A6F52A9-8D0C-4E6E-B515-278FA3A86941}" type="presParOf" srcId="{99BDCF34-67E9-4152-8F6E-AB7A095431E8}" destId="{1689C255-F8A9-4D6E-917B-8F21B8416FF2}" srcOrd="6" destOrd="0" presId="urn:microsoft.com/office/officeart/2005/8/layout/vProcess5"/>
    <dgm:cxn modelId="{38EB56E7-DFB9-4929-BAB9-642DD10674F3}" type="presParOf" srcId="{99BDCF34-67E9-4152-8F6E-AB7A095431E8}" destId="{18CAD14D-0281-4FCB-9477-027333FE075D}" srcOrd="7" destOrd="0" presId="urn:microsoft.com/office/officeart/2005/8/layout/vProcess5"/>
    <dgm:cxn modelId="{15EB8998-CFB0-4549-8BD1-D3934D18F53C}" type="presParOf" srcId="{99BDCF34-67E9-4152-8F6E-AB7A095431E8}" destId="{83FD613B-0FA6-42B4-93C8-5B24E7E5151B}" srcOrd="8" destOrd="0" presId="urn:microsoft.com/office/officeart/2005/8/layout/vProcess5"/>
    <dgm:cxn modelId="{A1F4FC26-3546-4AA4-8EDA-B6A934C91ED0}" type="presParOf" srcId="{99BDCF34-67E9-4152-8F6E-AB7A095431E8}" destId="{03C90581-F3A2-4211-9725-F951E0227130}" srcOrd="9" destOrd="0" presId="urn:microsoft.com/office/officeart/2005/8/layout/vProcess5"/>
    <dgm:cxn modelId="{3D001CD5-7D79-46CD-9E02-55C11699D06F}" type="presParOf" srcId="{99BDCF34-67E9-4152-8F6E-AB7A095431E8}" destId="{D21CECBF-9287-42CD-94C1-9501BDF3CDD5}" srcOrd="10" destOrd="0" presId="urn:microsoft.com/office/officeart/2005/8/layout/vProcess5"/>
    <dgm:cxn modelId="{3AE2451A-9521-4458-9A79-90890D9F3D26}" type="presParOf" srcId="{99BDCF34-67E9-4152-8F6E-AB7A095431E8}" destId="{A1285C3C-5952-4359-B426-49A99AF0985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0C1B2D-C9E7-466B-AF24-4376C0090560}" type="doc">
      <dgm:prSet loTypeId="urn:microsoft.com/office/officeart/2005/8/layout/hierarchy3" loCatId="list" qsTypeId="urn:microsoft.com/office/officeart/2005/8/quickstyle/3d1" qsCatId="3D" csTypeId="urn:microsoft.com/office/officeart/2005/8/colors/colorful5" csCatId="colorful" phldr="1"/>
      <dgm:spPr/>
      <dgm:t>
        <a:bodyPr/>
        <a:lstStyle/>
        <a:p>
          <a:endParaRPr lang="en-GB"/>
        </a:p>
      </dgm:t>
    </dgm:pt>
    <dgm:pt modelId="{71EF16D3-0124-4CFD-9CEF-28AC33B46BDC}">
      <dgm:prSet phldrT="[Text]"/>
      <dgm:spPr/>
      <dgm:t>
        <a:bodyPr/>
        <a:lstStyle/>
        <a:p>
          <a:r>
            <a:rPr lang="en-GB" dirty="0"/>
            <a:t>Rejected</a:t>
          </a:r>
        </a:p>
      </dgm:t>
    </dgm:pt>
    <dgm:pt modelId="{04EE6FC3-9C4B-4C8A-8CDB-AE3C05777B06}" type="parTrans" cxnId="{D1035700-1896-4FF5-8214-76CE3E4E25B7}">
      <dgm:prSet/>
      <dgm:spPr/>
      <dgm:t>
        <a:bodyPr/>
        <a:lstStyle/>
        <a:p>
          <a:endParaRPr lang="en-GB"/>
        </a:p>
      </dgm:t>
    </dgm:pt>
    <dgm:pt modelId="{DEDF10EF-331F-4D28-BFA2-B8618B37AF3E}" type="sibTrans" cxnId="{D1035700-1896-4FF5-8214-76CE3E4E25B7}">
      <dgm:prSet/>
      <dgm:spPr/>
      <dgm:t>
        <a:bodyPr/>
        <a:lstStyle/>
        <a:p>
          <a:endParaRPr lang="en-GB"/>
        </a:p>
      </dgm:t>
    </dgm:pt>
    <dgm:pt modelId="{E0FE089A-8718-420C-9102-00590D518916}">
      <dgm:prSet phldrT="[Text]"/>
      <dgm:spPr/>
      <dgm:t>
        <a:bodyPr/>
        <a:lstStyle/>
        <a:p>
          <a:r>
            <a:rPr lang="en-GB" dirty="0"/>
            <a:t>Personality issues</a:t>
          </a:r>
        </a:p>
      </dgm:t>
    </dgm:pt>
    <dgm:pt modelId="{E53CE190-B8CE-43A5-A765-1F72BA823B76}" type="parTrans" cxnId="{9F2B559D-B5ED-4035-AFEB-1557BCEAEF6E}">
      <dgm:prSet/>
      <dgm:spPr/>
      <dgm:t>
        <a:bodyPr/>
        <a:lstStyle/>
        <a:p>
          <a:endParaRPr lang="en-GB"/>
        </a:p>
      </dgm:t>
    </dgm:pt>
    <dgm:pt modelId="{39E04C10-562F-4EAE-98BC-D3E6A7DDB89C}" type="sibTrans" cxnId="{9F2B559D-B5ED-4035-AFEB-1557BCEAEF6E}">
      <dgm:prSet/>
      <dgm:spPr/>
      <dgm:t>
        <a:bodyPr/>
        <a:lstStyle/>
        <a:p>
          <a:endParaRPr lang="en-GB"/>
        </a:p>
      </dgm:t>
    </dgm:pt>
    <dgm:pt modelId="{508A7B1D-903A-45E9-9D02-20FB74F7329E}">
      <dgm:prSet phldrT="[Text]"/>
      <dgm:spPr/>
      <dgm:t>
        <a:bodyPr/>
        <a:lstStyle/>
        <a:p>
          <a:r>
            <a:rPr lang="en-GB" dirty="0"/>
            <a:t>Resentful</a:t>
          </a:r>
        </a:p>
      </dgm:t>
    </dgm:pt>
    <dgm:pt modelId="{9B988B72-067B-46BD-9C75-F5C0AF3F6C9B}" type="parTrans" cxnId="{FD328898-7D66-4954-9A88-13319A2ED096}">
      <dgm:prSet/>
      <dgm:spPr/>
      <dgm:t>
        <a:bodyPr/>
        <a:lstStyle/>
        <a:p>
          <a:endParaRPr lang="en-GB"/>
        </a:p>
      </dgm:t>
    </dgm:pt>
    <dgm:pt modelId="{99F39AF9-0AAB-44FD-B9CC-3374324C6DBC}" type="sibTrans" cxnId="{FD328898-7D66-4954-9A88-13319A2ED096}">
      <dgm:prSet/>
      <dgm:spPr/>
      <dgm:t>
        <a:bodyPr/>
        <a:lstStyle/>
        <a:p>
          <a:endParaRPr lang="en-GB"/>
        </a:p>
      </dgm:t>
    </dgm:pt>
    <dgm:pt modelId="{9BBE4C69-DE13-4FD1-8E53-937835A820E1}">
      <dgm:prSet phldrT="[Text]"/>
      <dgm:spPr/>
      <dgm:t>
        <a:bodyPr/>
        <a:lstStyle/>
        <a:p>
          <a:r>
            <a:rPr lang="en-GB" dirty="0"/>
            <a:t>Personality issues</a:t>
          </a:r>
        </a:p>
      </dgm:t>
    </dgm:pt>
    <dgm:pt modelId="{76C92E23-4C6E-45A9-89E5-77B47786DAE0}" type="parTrans" cxnId="{92973A01-CB15-44D8-B127-CB55F8794CCE}">
      <dgm:prSet/>
      <dgm:spPr/>
      <dgm:t>
        <a:bodyPr/>
        <a:lstStyle/>
        <a:p>
          <a:endParaRPr lang="en-GB"/>
        </a:p>
      </dgm:t>
    </dgm:pt>
    <dgm:pt modelId="{6CA4AAD3-FC30-4C6E-94A2-68245EB3B5A3}" type="sibTrans" cxnId="{92973A01-CB15-44D8-B127-CB55F8794CCE}">
      <dgm:prSet/>
      <dgm:spPr/>
      <dgm:t>
        <a:bodyPr/>
        <a:lstStyle/>
        <a:p>
          <a:endParaRPr lang="en-GB"/>
        </a:p>
      </dgm:t>
    </dgm:pt>
    <dgm:pt modelId="{DF07526C-04D5-49AF-918F-9AADEA856FDA}">
      <dgm:prSet phldrT="[Text]"/>
      <dgm:spPr/>
      <dgm:t>
        <a:bodyPr/>
        <a:lstStyle/>
        <a:p>
          <a:r>
            <a:rPr lang="en-GB" dirty="0"/>
            <a:t>Incompetent suitor style</a:t>
          </a:r>
        </a:p>
      </dgm:t>
    </dgm:pt>
    <dgm:pt modelId="{7535C9F5-1965-4813-9169-87371B2C8E0B}" type="parTrans" cxnId="{4DEFDE3A-B27C-411A-98B7-5ECB8F6D5594}">
      <dgm:prSet/>
      <dgm:spPr/>
      <dgm:t>
        <a:bodyPr/>
        <a:lstStyle/>
        <a:p>
          <a:endParaRPr lang="en-GB"/>
        </a:p>
      </dgm:t>
    </dgm:pt>
    <dgm:pt modelId="{77182166-EF90-49F5-9443-33D3D6DC8D01}" type="sibTrans" cxnId="{4DEFDE3A-B27C-411A-98B7-5ECB8F6D5594}">
      <dgm:prSet/>
      <dgm:spPr/>
      <dgm:t>
        <a:bodyPr/>
        <a:lstStyle/>
        <a:p>
          <a:endParaRPr lang="en-GB"/>
        </a:p>
      </dgm:t>
    </dgm:pt>
    <dgm:pt modelId="{63D3AC09-78C3-4D4C-9E45-2085FC07EA0D}">
      <dgm:prSet phldrT="[Text]"/>
      <dgm:spPr/>
      <dgm:t>
        <a:bodyPr/>
        <a:lstStyle/>
        <a:p>
          <a:r>
            <a:rPr lang="en-GB" dirty="0"/>
            <a:t>Personality issues</a:t>
          </a:r>
        </a:p>
      </dgm:t>
    </dgm:pt>
    <dgm:pt modelId="{FEFD5951-48FF-4DF9-B8FE-4B54DD6B47EE}" type="parTrans" cxnId="{8D613720-85F6-4504-BE05-A177B941E33D}">
      <dgm:prSet/>
      <dgm:spPr/>
      <dgm:t>
        <a:bodyPr/>
        <a:lstStyle/>
        <a:p>
          <a:endParaRPr lang="en-GB"/>
        </a:p>
      </dgm:t>
    </dgm:pt>
    <dgm:pt modelId="{996D9AE8-95CE-4979-B94B-597F7ACCB168}" type="sibTrans" cxnId="{8D613720-85F6-4504-BE05-A177B941E33D}">
      <dgm:prSet/>
      <dgm:spPr/>
      <dgm:t>
        <a:bodyPr/>
        <a:lstStyle/>
        <a:p>
          <a:endParaRPr lang="en-GB"/>
        </a:p>
      </dgm:t>
    </dgm:pt>
    <dgm:pt modelId="{351C5786-7904-40F1-BD20-D71B0DA82D2C}">
      <dgm:prSet phldrT="[Text]"/>
      <dgm:spPr/>
      <dgm:t>
        <a:bodyPr/>
        <a:lstStyle/>
        <a:p>
          <a:r>
            <a:rPr lang="en-GB" dirty="0"/>
            <a:t>Anxiety disorders</a:t>
          </a:r>
        </a:p>
      </dgm:t>
    </dgm:pt>
    <dgm:pt modelId="{61E22303-F49B-4E89-B2CC-30E087660F24}" type="parTrans" cxnId="{7756D67C-CC93-4F04-B272-20ADA0A5BD08}">
      <dgm:prSet/>
      <dgm:spPr/>
      <dgm:t>
        <a:bodyPr/>
        <a:lstStyle/>
        <a:p>
          <a:endParaRPr lang="en-GB"/>
        </a:p>
      </dgm:t>
    </dgm:pt>
    <dgm:pt modelId="{9DAD4B9B-DF10-4247-B1CA-E9F4FDC62595}" type="sibTrans" cxnId="{7756D67C-CC93-4F04-B272-20ADA0A5BD08}">
      <dgm:prSet/>
      <dgm:spPr/>
      <dgm:t>
        <a:bodyPr/>
        <a:lstStyle/>
        <a:p>
          <a:endParaRPr lang="en-GB"/>
        </a:p>
      </dgm:t>
    </dgm:pt>
    <dgm:pt modelId="{310369CB-F6F9-476C-B6A7-F4CA66833C41}">
      <dgm:prSet phldrT="[Text]"/>
      <dgm:spPr/>
      <dgm:t>
        <a:bodyPr/>
        <a:lstStyle/>
        <a:p>
          <a:r>
            <a:rPr lang="en-GB" dirty="0"/>
            <a:t>Learning disability</a:t>
          </a:r>
        </a:p>
      </dgm:t>
    </dgm:pt>
    <dgm:pt modelId="{B15AA1CF-6462-497E-B16E-FAFE0188B764}" type="parTrans" cxnId="{B70F7395-2E3F-4C98-9BFA-636680161C77}">
      <dgm:prSet/>
      <dgm:spPr/>
      <dgm:t>
        <a:bodyPr/>
        <a:lstStyle/>
        <a:p>
          <a:endParaRPr lang="en-GB"/>
        </a:p>
      </dgm:t>
    </dgm:pt>
    <dgm:pt modelId="{DE1CC881-D37D-4907-9E5E-20B5D053A234}" type="sibTrans" cxnId="{B70F7395-2E3F-4C98-9BFA-636680161C77}">
      <dgm:prSet/>
      <dgm:spPr/>
      <dgm:t>
        <a:bodyPr/>
        <a:lstStyle/>
        <a:p>
          <a:endParaRPr lang="en-GB"/>
        </a:p>
      </dgm:t>
    </dgm:pt>
    <dgm:pt modelId="{49F84FDE-5561-434B-B070-60A081BA15AA}">
      <dgm:prSet phldrT="[Text]"/>
      <dgm:spPr/>
      <dgm:t>
        <a:bodyPr/>
        <a:lstStyle/>
        <a:p>
          <a:r>
            <a:rPr lang="en-GB" dirty="0"/>
            <a:t>Intimacy seeking</a:t>
          </a:r>
        </a:p>
      </dgm:t>
    </dgm:pt>
    <dgm:pt modelId="{B039FDF1-5A9E-497F-8667-F85ECA31D239}" type="parTrans" cxnId="{33B49DC2-A026-4798-8F6F-832AFEAB238B}">
      <dgm:prSet/>
      <dgm:spPr/>
      <dgm:t>
        <a:bodyPr/>
        <a:lstStyle/>
        <a:p>
          <a:endParaRPr lang="en-GB"/>
        </a:p>
      </dgm:t>
    </dgm:pt>
    <dgm:pt modelId="{C903E099-845B-4C8C-8FEE-97BF09CF821A}" type="sibTrans" cxnId="{33B49DC2-A026-4798-8F6F-832AFEAB238B}">
      <dgm:prSet/>
      <dgm:spPr/>
      <dgm:t>
        <a:bodyPr/>
        <a:lstStyle/>
        <a:p>
          <a:endParaRPr lang="en-GB"/>
        </a:p>
      </dgm:t>
    </dgm:pt>
    <dgm:pt modelId="{3A5D11E0-FEDD-4D9F-9E15-6FDA5EED1169}">
      <dgm:prSet phldrT="[Text]"/>
      <dgm:spPr/>
      <dgm:t>
        <a:bodyPr/>
        <a:lstStyle/>
        <a:p>
          <a:r>
            <a:rPr lang="en-GB" dirty="0"/>
            <a:t>Predatory</a:t>
          </a:r>
        </a:p>
      </dgm:t>
    </dgm:pt>
    <dgm:pt modelId="{7F1E83D6-8D9F-4006-B38C-BAC70C7CE163}" type="parTrans" cxnId="{E2BAE783-61A0-4955-93CF-DF9A5DBD51B9}">
      <dgm:prSet/>
      <dgm:spPr/>
      <dgm:t>
        <a:bodyPr/>
        <a:lstStyle/>
        <a:p>
          <a:endParaRPr lang="en-GB"/>
        </a:p>
      </dgm:t>
    </dgm:pt>
    <dgm:pt modelId="{453F7FD8-614E-4314-A54F-AB33CCF3C72D}" type="sibTrans" cxnId="{E2BAE783-61A0-4955-93CF-DF9A5DBD51B9}">
      <dgm:prSet/>
      <dgm:spPr/>
      <dgm:t>
        <a:bodyPr/>
        <a:lstStyle/>
        <a:p>
          <a:endParaRPr lang="en-GB"/>
        </a:p>
      </dgm:t>
    </dgm:pt>
    <dgm:pt modelId="{9769DC73-0CB5-423F-B147-4A98AA8E4C0C}">
      <dgm:prSet phldrT="[Text]"/>
      <dgm:spPr/>
      <dgm:t>
        <a:bodyPr/>
        <a:lstStyle/>
        <a:p>
          <a:r>
            <a:rPr lang="en-GB" dirty="0"/>
            <a:t>Psychosis</a:t>
          </a:r>
        </a:p>
      </dgm:t>
    </dgm:pt>
    <dgm:pt modelId="{474DA139-380B-41E1-A42F-3730B0B09029}" type="parTrans" cxnId="{64935C9A-2AA1-40C1-8FB0-A081B78534D9}">
      <dgm:prSet/>
      <dgm:spPr/>
      <dgm:t>
        <a:bodyPr/>
        <a:lstStyle/>
        <a:p>
          <a:endParaRPr lang="en-GB"/>
        </a:p>
      </dgm:t>
    </dgm:pt>
    <dgm:pt modelId="{DE805D51-FF50-4632-8642-CC68ED3333A8}" type="sibTrans" cxnId="{64935C9A-2AA1-40C1-8FB0-A081B78534D9}">
      <dgm:prSet/>
      <dgm:spPr/>
      <dgm:t>
        <a:bodyPr/>
        <a:lstStyle/>
        <a:p>
          <a:endParaRPr lang="en-GB"/>
        </a:p>
      </dgm:t>
    </dgm:pt>
    <dgm:pt modelId="{86F500BC-0F47-4E7F-A306-57C383E022E4}">
      <dgm:prSet phldrT="[Text]"/>
      <dgm:spPr/>
      <dgm:t>
        <a:bodyPr/>
        <a:lstStyle/>
        <a:p>
          <a:r>
            <a:rPr lang="en-GB" dirty="0"/>
            <a:t>Personality issues</a:t>
          </a:r>
        </a:p>
      </dgm:t>
    </dgm:pt>
    <dgm:pt modelId="{3FF2BFBF-06B5-4431-B8D3-7587E2ACC599}" type="parTrans" cxnId="{0F0D9ED3-8494-4DF0-A9DC-220F90151216}">
      <dgm:prSet/>
      <dgm:spPr/>
      <dgm:t>
        <a:bodyPr/>
        <a:lstStyle/>
        <a:p>
          <a:endParaRPr lang="en-GB"/>
        </a:p>
      </dgm:t>
    </dgm:pt>
    <dgm:pt modelId="{40EA5E05-3E43-42BA-B189-049B6C5A29AA}" type="sibTrans" cxnId="{0F0D9ED3-8494-4DF0-A9DC-220F90151216}">
      <dgm:prSet/>
      <dgm:spPr/>
      <dgm:t>
        <a:bodyPr/>
        <a:lstStyle/>
        <a:p>
          <a:endParaRPr lang="en-GB"/>
        </a:p>
      </dgm:t>
    </dgm:pt>
    <dgm:pt modelId="{165AA546-356F-400A-8988-637117C06EF3}">
      <dgm:prSet phldrT="[Text]"/>
      <dgm:spPr/>
      <dgm:t>
        <a:bodyPr/>
        <a:lstStyle/>
        <a:p>
          <a:r>
            <a:rPr lang="en-GB"/>
            <a:t>Depression</a:t>
          </a:r>
          <a:endParaRPr lang="en-GB" dirty="0"/>
        </a:p>
      </dgm:t>
    </dgm:pt>
    <dgm:pt modelId="{FE09B59D-3D10-42F0-B766-DE0EAC27F02B}" type="parTrans" cxnId="{EBC054DE-1410-4999-9A3D-A872D2C2013D}">
      <dgm:prSet/>
      <dgm:spPr/>
      <dgm:t>
        <a:bodyPr/>
        <a:lstStyle/>
        <a:p>
          <a:endParaRPr lang="en-GB"/>
        </a:p>
      </dgm:t>
    </dgm:pt>
    <dgm:pt modelId="{83502DC3-950B-46F8-9603-7085BB9EEFCC}" type="sibTrans" cxnId="{EBC054DE-1410-4999-9A3D-A872D2C2013D}">
      <dgm:prSet/>
      <dgm:spPr/>
      <dgm:t>
        <a:bodyPr/>
        <a:lstStyle/>
        <a:p>
          <a:endParaRPr lang="en-GB"/>
        </a:p>
      </dgm:t>
    </dgm:pt>
    <dgm:pt modelId="{1A0E2AC7-9F08-471E-8F90-204933F2F3CA}">
      <dgm:prSet phldrT="[Text]"/>
      <dgm:spPr/>
      <dgm:t>
        <a:bodyPr/>
        <a:lstStyle/>
        <a:p>
          <a:r>
            <a:rPr lang="en-GB" dirty="0"/>
            <a:t>Psychosis</a:t>
          </a:r>
        </a:p>
      </dgm:t>
    </dgm:pt>
    <dgm:pt modelId="{6C826D44-9B48-4A0D-B358-7B69DAEFE24D}" type="parTrans" cxnId="{181D4F63-ECE4-40B1-9FA8-D920FD63C0C7}">
      <dgm:prSet/>
      <dgm:spPr/>
      <dgm:t>
        <a:bodyPr/>
        <a:lstStyle/>
        <a:p>
          <a:endParaRPr lang="en-GB"/>
        </a:p>
      </dgm:t>
    </dgm:pt>
    <dgm:pt modelId="{78C8A654-6B43-4506-9016-E9A58D8AF8EF}" type="sibTrans" cxnId="{181D4F63-ECE4-40B1-9FA8-D920FD63C0C7}">
      <dgm:prSet/>
      <dgm:spPr/>
      <dgm:t>
        <a:bodyPr/>
        <a:lstStyle/>
        <a:p>
          <a:endParaRPr lang="en-GB"/>
        </a:p>
      </dgm:t>
    </dgm:pt>
    <dgm:pt modelId="{164641F4-449D-44C4-BF39-CA28BD70282A}">
      <dgm:prSet phldrT="[Text]"/>
      <dgm:spPr/>
      <dgm:t>
        <a:bodyPr/>
        <a:lstStyle/>
        <a:p>
          <a:r>
            <a:rPr lang="en-GB" dirty="0"/>
            <a:t>Autism</a:t>
          </a:r>
        </a:p>
      </dgm:t>
    </dgm:pt>
    <dgm:pt modelId="{2276F6C1-FC82-477C-B53A-704EAE5F169F}" type="parTrans" cxnId="{86D0D5F8-EB3C-40A5-9050-4F5075FC90FA}">
      <dgm:prSet/>
      <dgm:spPr/>
      <dgm:t>
        <a:bodyPr/>
        <a:lstStyle/>
        <a:p>
          <a:endParaRPr lang="en-GB"/>
        </a:p>
      </dgm:t>
    </dgm:pt>
    <dgm:pt modelId="{D573728B-F194-4C89-AD2C-307CFF8A1507}" type="sibTrans" cxnId="{86D0D5F8-EB3C-40A5-9050-4F5075FC90FA}">
      <dgm:prSet/>
      <dgm:spPr/>
      <dgm:t>
        <a:bodyPr/>
        <a:lstStyle/>
        <a:p>
          <a:endParaRPr lang="en-GB"/>
        </a:p>
      </dgm:t>
    </dgm:pt>
    <dgm:pt modelId="{4225BB3A-3543-4E9A-B6B0-B9689CE5F735}" type="pres">
      <dgm:prSet presAssocID="{1F0C1B2D-C9E7-466B-AF24-4376C0090560}" presName="diagram" presStyleCnt="0">
        <dgm:presLayoutVars>
          <dgm:chPref val="1"/>
          <dgm:dir/>
          <dgm:animOne val="branch"/>
          <dgm:animLvl val="lvl"/>
          <dgm:resizeHandles/>
        </dgm:presLayoutVars>
      </dgm:prSet>
      <dgm:spPr/>
      <dgm:t>
        <a:bodyPr/>
        <a:lstStyle/>
        <a:p>
          <a:endParaRPr lang="en-US"/>
        </a:p>
      </dgm:t>
    </dgm:pt>
    <dgm:pt modelId="{18727127-D656-462A-AACE-5198BF9B0D7E}" type="pres">
      <dgm:prSet presAssocID="{71EF16D3-0124-4CFD-9CEF-28AC33B46BDC}" presName="root" presStyleCnt="0"/>
      <dgm:spPr/>
    </dgm:pt>
    <dgm:pt modelId="{639B89F7-373E-4C1D-93B3-EBE371A2DD31}" type="pres">
      <dgm:prSet presAssocID="{71EF16D3-0124-4CFD-9CEF-28AC33B46BDC}" presName="rootComposite" presStyleCnt="0"/>
      <dgm:spPr/>
    </dgm:pt>
    <dgm:pt modelId="{C5C01311-468E-47A6-AF6C-461EE4914DF6}" type="pres">
      <dgm:prSet presAssocID="{71EF16D3-0124-4CFD-9CEF-28AC33B46BDC}" presName="rootText" presStyleLbl="node1" presStyleIdx="0" presStyleCnt="5"/>
      <dgm:spPr/>
      <dgm:t>
        <a:bodyPr/>
        <a:lstStyle/>
        <a:p>
          <a:endParaRPr lang="en-US"/>
        </a:p>
      </dgm:t>
    </dgm:pt>
    <dgm:pt modelId="{EF1F0E55-F1AD-4741-9871-2CB4B7A69F25}" type="pres">
      <dgm:prSet presAssocID="{71EF16D3-0124-4CFD-9CEF-28AC33B46BDC}" presName="rootConnector" presStyleLbl="node1" presStyleIdx="0" presStyleCnt="5"/>
      <dgm:spPr/>
      <dgm:t>
        <a:bodyPr/>
        <a:lstStyle/>
        <a:p>
          <a:endParaRPr lang="en-US"/>
        </a:p>
      </dgm:t>
    </dgm:pt>
    <dgm:pt modelId="{F6D64251-1125-4C29-AB66-9836CA2EEE81}" type="pres">
      <dgm:prSet presAssocID="{71EF16D3-0124-4CFD-9CEF-28AC33B46BDC}" presName="childShape" presStyleCnt="0"/>
      <dgm:spPr/>
    </dgm:pt>
    <dgm:pt modelId="{64933249-A465-47BC-B07D-EFB4096F9739}" type="pres">
      <dgm:prSet presAssocID="{E53CE190-B8CE-43A5-A765-1F72BA823B76}" presName="Name13" presStyleLbl="parChTrans1D2" presStyleIdx="0" presStyleCnt="10"/>
      <dgm:spPr/>
      <dgm:t>
        <a:bodyPr/>
        <a:lstStyle/>
        <a:p>
          <a:endParaRPr lang="en-US"/>
        </a:p>
      </dgm:t>
    </dgm:pt>
    <dgm:pt modelId="{7CF24E42-4856-4A28-9A63-CF82A19AFFC4}" type="pres">
      <dgm:prSet presAssocID="{E0FE089A-8718-420C-9102-00590D518916}" presName="childText" presStyleLbl="bgAcc1" presStyleIdx="0" presStyleCnt="10">
        <dgm:presLayoutVars>
          <dgm:bulletEnabled val="1"/>
        </dgm:presLayoutVars>
      </dgm:prSet>
      <dgm:spPr/>
      <dgm:t>
        <a:bodyPr/>
        <a:lstStyle/>
        <a:p>
          <a:endParaRPr lang="en-US"/>
        </a:p>
      </dgm:t>
    </dgm:pt>
    <dgm:pt modelId="{A4D71A68-2744-42F4-B148-89FA4B56EC91}" type="pres">
      <dgm:prSet presAssocID="{FE09B59D-3D10-42F0-B766-DE0EAC27F02B}" presName="Name13" presStyleLbl="parChTrans1D2" presStyleIdx="1" presStyleCnt="10"/>
      <dgm:spPr/>
      <dgm:t>
        <a:bodyPr/>
        <a:lstStyle/>
        <a:p>
          <a:endParaRPr lang="en-US"/>
        </a:p>
      </dgm:t>
    </dgm:pt>
    <dgm:pt modelId="{3DE34B1A-3322-4508-A515-DAB78EF275F2}" type="pres">
      <dgm:prSet presAssocID="{165AA546-356F-400A-8988-637117C06EF3}" presName="childText" presStyleLbl="bgAcc1" presStyleIdx="1" presStyleCnt="10">
        <dgm:presLayoutVars>
          <dgm:bulletEnabled val="1"/>
        </dgm:presLayoutVars>
      </dgm:prSet>
      <dgm:spPr/>
      <dgm:t>
        <a:bodyPr/>
        <a:lstStyle/>
        <a:p>
          <a:endParaRPr lang="en-US"/>
        </a:p>
      </dgm:t>
    </dgm:pt>
    <dgm:pt modelId="{29E6C1E5-F493-4126-9FDB-5E6D95534216}" type="pres">
      <dgm:prSet presAssocID="{61E22303-F49B-4E89-B2CC-30E087660F24}" presName="Name13" presStyleLbl="parChTrans1D2" presStyleIdx="2" presStyleCnt="10"/>
      <dgm:spPr/>
      <dgm:t>
        <a:bodyPr/>
        <a:lstStyle/>
        <a:p>
          <a:endParaRPr lang="en-US"/>
        </a:p>
      </dgm:t>
    </dgm:pt>
    <dgm:pt modelId="{6C919C44-CA9D-4BE0-A306-9D697ADD1F24}" type="pres">
      <dgm:prSet presAssocID="{351C5786-7904-40F1-BD20-D71B0DA82D2C}" presName="childText" presStyleLbl="bgAcc1" presStyleIdx="2" presStyleCnt="10">
        <dgm:presLayoutVars>
          <dgm:bulletEnabled val="1"/>
        </dgm:presLayoutVars>
      </dgm:prSet>
      <dgm:spPr/>
      <dgm:t>
        <a:bodyPr/>
        <a:lstStyle/>
        <a:p>
          <a:endParaRPr lang="en-US"/>
        </a:p>
      </dgm:t>
    </dgm:pt>
    <dgm:pt modelId="{9D47B184-9D6F-4BCD-8CE3-171EAAECEA7E}" type="pres">
      <dgm:prSet presAssocID="{508A7B1D-903A-45E9-9D02-20FB74F7329E}" presName="root" presStyleCnt="0"/>
      <dgm:spPr/>
    </dgm:pt>
    <dgm:pt modelId="{7210DA48-2EFE-4877-A879-CA0E32E47B1E}" type="pres">
      <dgm:prSet presAssocID="{508A7B1D-903A-45E9-9D02-20FB74F7329E}" presName="rootComposite" presStyleCnt="0"/>
      <dgm:spPr/>
    </dgm:pt>
    <dgm:pt modelId="{78927C9C-55E0-43F7-ABB7-21F04A8CE010}" type="pres">
      <dgm:prSet presAssocID="{508A7B1D-903A-45E9-9D02-20FB74F7329E}" presName="rootText" presStyleLbl="node1" presStyleIdx="1" presStyleCnt="5"/>
      <dgm:spPr/>
      <dgm:t>
        <a:bodyPr/>
        <a:lstStyle/>
        <a:p>
          <a:endParaRPr lang="en-US"/>
        </a:p>
      </dgm:t>
    </dgm:pt>
    <dgm:pt modelId="{D8782927-BCA0-44C9-8BF6-4E39DD0A2E2B}" type="pres">
      <dgm:prSet presAssocID="{508A7B1D-903A-45E9-9D02-20FB74F7329E}" presName="rootConnector" presStyleLbl="node1" presStyleIdx="1" presStyleCnt="5"/>
      <dgm:spPr/>
      <dgm:t>
        <a:bodyPr/>
        <a:lstStyle/>
        <a:p>
          <a:endParaRPr lang="en-US"/>
        </a:p>
      </dgm:t>
    </dgm:pt>
    <dgm:pt modelId="{F16A2054-D1BA-40B2-8DBB-5105AE58CCCB}" type="pres">
      <dgm:prSet presAssocID="{508A7B1D-903A-45E9-9D02-20FB74F7329E}" presName="childShape" presStyleCnt="0"/>
      <dgm:spPr/>
    </dgm:pt>
    <dgm:pt modelId="{39358DB6-23DE-4B62-A84F-DDF1F7CBFABD}" type="pres">
      <dgm:prSet presAssocID="{76C92E23-4C6E-45A9-89E5-77B47786DAE0}" presName="Name13" presStyleLbl="parChTrans1D2" presStyleIdx="3" presStyleCnt="10"/>
      <dgm:spPr/>
      <dgm:t>
        <a:bodyPr/>
        <a:lstStyle/>
        <a:p>
          <a:endParaRPr lang="en-US"/>
        </a:p>
      </dgm:t>
    </dgm:pt>
    <dgm:pt modelId="{1B428271-4E43-4585-998C-59C34217F8A9}" type="pres">
      <dgm:prSet presAssocID="{9BBE4C69-DE13-4FD1-8E53-937835A820E1}" presName="childText" presStyleLbl="bgAcc1" presStyleIdx="3" presStyleCnt="10" custLinFactNeighborY="-4049">
        <dgm:presLayoutVars>
          <dgm:bulletEnabled val="1"/>
        </dgm:presLayoutVars>
      </dgm:prSet>
      <dgm:spPr/>
      <dgm:t>
        <a:bodyPr/>
        <a:lstStyle/>
        <a:p>
          <a:endParaRPr lang="en-US"/>
        </a:p>
      </dgm:t>
    </dgm:pt>
    <dgm:pt modelId="{9A41492F-2FCE-4030-A41C-124AEB9E28FF}" type="pres">
      <dgm:prSet presAssocID="{DF07526C-04D5-49AF-918F-9AADEA856FDA}" presName="root" presStyleCnt="0"/>
      <dgm:spPr/>
    </dgm:pt>
    <dgm:pt modelId="{687FB6B9-4DA5-4D01-A401-6EE0793C5C40}" type="pres">
      <dgm:prSet presAssocID="{DF07526C-04D5-49AF-918F-9AADEA856FDA}" presName="rootComposite" presStyleCnt="0"/>
      <dgm:spPr/>
    </dgm:pt>
    <dgm:pt modelId="{60CA7B7D-8754-448E-8747-FCD62251609C}" type="pres">
      <dgm:prSet presAssocID="{DF07526C-04D5-49AF-918F-9AADEA856FDA}" presName="rootText" presStyleLbl="node1" presStyleIdx="2" presStyleCnt="5"/>
      <dgm:spPr/>
      <dgm:t>
        <a:bodyPr/>
        <a:lstStyle/>
        <a:p>
          <a:endParaRPr lang="en-US"/>
        </a:p>
      </dgm:t>
    </dgm:pt>
    <dgm:pt modelId="{C9ED6CA7-909D-4058-97F5-278D813119D8}" type="pres">
      <dgm:prSet presAssocID="{DF07526C-04D5-49AF-918F-9AADEA856FDA}" presName="rootConnector" presStyleLbl="node1" presStyleIdx="2" presStyleCnt="5"/>
      <dgm:spPr/>
      <dgm:t>
        <a:bodyPr/>
        <a:lstStyle/>
        <a:p>
          <a:endParaRPr lang="en-US"/>
        </a:p>
      </dgm:t>
    </dgm:pt>
    <dgm:pt modelId="{97A43D6F-97C2-4869-94EC-92993478EDC2}" type="pres">
      <dgm:prSet presAssocID="{DF07526C-04D5-49AF-918F-9AADEA856FDA}" presName="childShape" presStyleCnt="0"/>
      <dgm:spPr/>
    </dgm:pt>
    <dgm:pt modelId="{B4B14FD9-7E32-4D8C-85DD-8830087D62B7}" type="pres">
      <dgm:prSet presAssocID="{FEFD5951-48FF-4DF9-B8FE-4B54DD6B47EE}" presName="Name13" presStyleLbl="parChTrans1D2" presStyleIdx="4" presStyleCnt="10"/>
      <dgm:spPr/>
      <dgm:t>
        <a:bodyPr/>
        <a:lstStyle/>
        <a:p>
          <a:endParaRPr lang="en-US"/>
        </a:p>
      </dgm:t>
    </dgm:pt>
    <dgm:pt modelId="{016FD88A-4068-4334-93F9-E6E6502FB9C4}" type="pres">
      <dgm:prSet presAssocID="{63D3AC09-78C3-4D4C-9E45-2085FC07EA0D}" presName="childText" presStyleLbl="bgAcc1" presStyleIdx="4" presStyleCnt="10">
        <dgm:presLayoutVars>
          <dgm:bulletEnabled val="1"/>
        </dgm:presLayoutVars>
      </dgm:prSet>
      <dgm:spPr/>
      <dgm:t>
        <a:bodyPr/>
        <a:lstStyle/>
        <a:p>
          <a:endParaRPr lang="en-US"/>
        </a:p>
      </dgm:t>
    </dgm:pt>
    <dgm:pt modelId="{FE5881D7-2227-4309-BCBA-221236894BDE}" type="pres">
      <dgm:prSet presAssocID="{6C826D44-9B48-4A0D-B358-7B69DAEFE24D}" presName="Name13" presStyleLbl="parChTrans1D2" presStyleIdx="5" presStyleCnt="10"/>
      <dgm:spPr/>
      <dgm:t>
        <a:bodyPr/>
        <a:lstStyle/>
        <a:p>
          <a:endParaRPr lang="en-US"/>
        </a:p>
      </dgm:t>
    </dgm:pt>
    <dgm:pt modelId="{1F31EB55-51F4-4EE6-BBB8-3BAEF4195DC0}" type="pres">
      <dgm:prSet presAssocID="{1A0E2AC7-9F08-471E-8F90-204933F2F3CA}" presName="childText" presStyleLbl="bgAcc1" presStyleIdx="5" presStyleCnt="10">
        <dgm:presLayoutVars>
          <dgm:bulletEnabled val="1"/>
        </dgm:presLayoutVars>
      </dgm:prSet>
      <dgm:spPr/>
      <dgm:t>
        <a:bodyPr/>
        <a:lstStyle/>
        <a:p>
          <a:endParaRPr lang="en-US"/>
        </a:p>
      </dgm:t>
    </dgm:pt>
    <dgm:pt modelId="{B226DF9F-CE2C-4344-8F24-205A5551C600}" type="pres">
      <dgm:prSet presAssocID="{2276F6C1-FC82-477C-B53A-704EAE5F169F}" presName="Name13" presStyleLbl="parChTrans1D2" presStyleIdx="6" presStyleCnt="10"/>
      <dgm:spPr/>
      <dgm:t>
        <a:bodyPr/>
        <a:lstStyle/>
        <a:p>
          <a:endParaRPr lang="en-US"/>
        </a:p>
      </dgm:t>
    </dgm:pt>
    <dgm:pt modelId="{D85213A0-C520-441E-AC79-D12EE1BEAF1B}" type="pres">
      <dgm:prSet presAssocID="{164641F4-449D-44C4-BF39-CA28BD70282A}" presName="childText" presStyleLbl="bgAcc1" presStyleIdx="6" presStyleCnt="10">
        <dgm:presLayoutVars>
          <dgm:bulletEnabled val="1"/>
        </dgm:presLayoutVars>
      </dgm:prSet>
      <dgm:spPr/>
      <dgm:t>
        <a:bodyPr/>
        <a:lstStyle/>
        <a:p>
          <a:endParaRPr lang="en-US"/>
        </a:p>
      </dgm:t>
    </dgm:pt>
    <dgm:pt modelId="{C727EF3D-8B82-422D-828D-41353FFF4404}" type="pres">
      <dgm:prSet presAssocID="{B15AA1CF-6462-497E-B16E-FAFE0188B764}" presName="Name13" presStyleLbl="parChTrans1D2" presStyleIdx="7" presStyleCnt="10"/>
      <dgm:spPr/>
      <dgm:t>
        <a:bodyPr/>
        <a:lstStyle/>
        <a:p>
          <a:endParaRPr lang="en-US"/>
        </a:p>
      </dgm:t>
    </dgm:pt>
    <dgm:pt modelId="{6C7A2B4E-22B3-4393-A67E-BAC477EBA8CE}" type="pres">
      <dgm:prSet presAssocID="{310369CB-F6F9-476C-B6A7-F4CA66833C41}" presName="childText" presStyleLbl="bgAcc1" presStyleIdx="7" presStyleCnt="10">
        <dgm:presLayoutVars>
          <dgm:bulletEnabled val="1"/>
        </dgm:presLayoutVars>
      </dgm:prSet>
      <dgm:spPr/>
      <dgm:t>
        <a:bodyPr/>
        <a:lstStyle/>
        <a:p>
          <a:endParaRPr lang="en-US"/>
        </a:p>
      </dgm:t>
    </dgm:pt>
    <dgm:pt modelId="{34E6DC49-7B9C-4A2C-95A0-1435BFF5DD34}" type="pres">
      <dgm:prSet presAssocID="{49F84FDE-5561-434B-B070-60A081BA15AA}" presName="root" presStyleCnt="0"/>
      <dgm:spPr/>
    </dgm:pt>
    <dgm:pt modelId="{CCF8708D-CAF1-4CE7-A653-2D711B81F039}" type="pres">
      <dgm:prSet presAssocID="{49F84FDE-5561-434B-B070-60A081BA15AA}" presName="rootComposite" presStyleCnt="0"/>
      <dgm:spPr/>
    </dgm:pt>
    <dgm:pt modelId="{578B3C18-8EB7-49B1-9DAB-D96B67A33871}" type="pres">
      <dgm:prSet presAssocID="{49F84FDE-5561-434B-B070-60A081BA15AA}" presName="rootText" presStyleLbl="node1" presStyleIdx="3" presStyleCnt="5"/>
      <dgm:spPr/>
      <dgm:t>
        <a:bodyPr/>
        <a:lstStyle/>
        <a:p>
          <a:endParaRPr lang="en-US"/>
        </a:p>
      </dgm:t>
    </dgm:pt>
    <dgm:pt modelId="{85574A18-6A34-41AE-BB3E-EBCBD8651B79}" type="pres">
      <dgm:prSet presAssocID="{49F84FDE-5561-434B-B070-60A081BA15AA}" presName="rootConnector" presStyleLbl="node1" presStyleIdx="3" presStyleCnt="5"/>
      <dgm:spPr/>
      <dgm:t>
        <a:bodyPr/>
        <a:lstStyle/>
        <a:p>
          <a:endParaRPr lang="en-US"/>
        </a:p>
      </dgm:t>
    </dgm:pt>
    <dgm:pt modelId="{7E5FB3F0-06E3-43DC-AEDB-0513FC5EEF70}" type="pres">
      <dgm:prSet presAssocID="{49F84FDE-5561-434B-B070-60A081BA15AA}" presName="childShape" presStyleCnt="0"/>
      <dgm:spPr/>
    </dgm:pt>
    <dgm:pt modelId="{67AC8527-8EC8-4540-A4E3-EDAD1F2CBD56}" type="pres">
      <dgm:prSet presAssocID="{474DA139-380B-41E1-A42F-3730B0B09029}" presName="Name13" presStyleLbl="parChTrans1D2" presStyleIdx="8" presStyleCnt="10"/>
      <dgm:spPr/>
      <dgm:t>
        <a:bodyPr/>
        <a:lstStyle/>
        <a:p>
          <a:endParaRPr lang="en-US"/>
        </a:p>
      </dgm:t>
    </dgm:pt>
    <dgm:pt modelId="{A0DEAB9F-068D-4504-95E9-75F135972F7A}" type="pres">
      <dgm:prSet presAssocID="{9769DC73-0CB5-423F-B147-4A98AA8E4C0C}" presName="childText" presStyleLbl="bgAcc1" presStyleIdx="8" presStyleCnt="10">
        <dgm:presLayoutVars>
          <dgm:bulletEnabled val="1"/>
        </dgm:presLayoutVars>
      </dgm:prSet>
      <dgm:spPr/>
      <dgm:t>
        <a:bodyPr/>
        <a:lstStyle/>
        <a:p>
          <a:endParaRPr lang="en-US"/>
        </a:p>
      </dgm:t>
    </dgm:pt>
    <dgm:pt modelId="{7A18EC78-5AE5-44F4-8B43-18A17288CB42}" type="pres">
      <dgm:prSet presAssocID="{3A5D11E0-FEDD-4D9F-9E15-6FDA5EED1169}" presName="root" presStyleCnt="0"/>
      <dgm:spPr/>
    </dgm:pt>
    <dgm:pt modelId="{B4DF2795-6157-4836-ACFF-046CD05E4FB2}" type="pres">
      <dgm:prSet presAssocID="{3A5D11E0-FEDD-4D9F-9E15-6FDA5EED1169}" presName="rootComposite" presStyleCnt="0"/>
      <dgm:spPr/>
    </dgm:pt>
    <dgm:pt modelId="{B4FAB4C4-4934-42C3-B572-CA6DC41A0A7B}" type="pres">
      <dgm:prSet presAssocID="{3A5D11E0-FEDD-4D9F-9E15-6FDA5EED1169}" presName="rootText" presStyleLbl="node1" presStyleIdx="4" presStyleCnt="5"/>
      <dgm:spPr/>
      <dgm:t>
        <a:bodyPr/>
        <a:lstStyle/>
        <a:p>
          <a:endParaRPr lang="en-US"/>
        </a:p>
      </dgm:t>
    </dgm:pt>
    <dgm:pt modelId="{01EECC9E-57EB-46AB-AF90-C409CC62616F}" type="pres">
      <dgm:prSet presAssocID="{3A5D11E0-FEDD-4D9F-9E15-6FDA5EED1169}" presName="rootConnector" presStyleLbl="node1" presStyleIdx="4" presStyleCnt="5"/>
      <dgm:spPr/>
      <dgm:t>
        <a:bodyPr/>
        <a:lstStyle/>
        <a:p>
          <a:endParaRPr lang="en-US"/>
        </a:p>
      </dgm:t>
    </dgm:pt>
    <dgm:pt modelId="{5799523F-B91A-4038-A126-54EE82E8916E}" type="pres">
      <dgm:prSet presAssocID="{3A5D11E0-FEDD-4D9F-9E15-6FDA5EED1169}" presName="childShape" presStyleCnt="0"/>
      <dgm:spPr/>
    </dgm:pt>
    <dgm:pt modelId="{2029E195-A7FB-469A-86E7-6FEF016DEF8C}" type="pres">
      <dgm:prSet presAssocID="{3FF2BFBF-06B5-4431-B8D3-7587E2ACC599}" presName="Name13" presStyleLbl="parChTrans1D2" presStyleIdx="9" presStyleCnt="10"/>
      <dgm:spPr/>
      <dgm:t>
        <a:bodyPr/>
        <a:lstStyle/>
        <a:p>
          <a:endParaRPr lang="en-US"/>
        </a:p>
      </dgm:t>
    </dgm:pt>
    <dgm:pt modelId="{E1376205-4487-4FBF-BD4C-C1C37E4D7414}" type="pres">
      <dgm:prSet presAssocID="{86F500BC-0F47-4E7F-A306-57C383E022E4}" presName="childText" presStyleLbl="bgAcc1" presStyleIdx="9" presStyleCnt="10">
        <dgm:presLayoutVars>
          <dgm:bulletEnabled val="1"/>
        </dgm:presLayoutVars>
      </dgm:prSet>
      <dgm:spPr/>
      <dgm:t>
        <a:bodyPr/>
        <a:lstStyle/>
        <a:p>
          <a:endParaRPr lang="en-US"/>
        </a:p>
      </dgm:t>
    </dgm:pt>
  </dgm:ptLst>
  <dgm:cxnLst>
    <dgm:cxn modelId="{C489E77B-EE1F-4C4C-91D1-A8B72C3F4469}" type="presOf" srcId="{B15AA1CF-6462-497E-B16E-FAFE0188B764}" destId="{C727EF3D-8B82-422D-828D-41353FFF4404}" srcOrd="0" destOrd="0" presId="urn:microsoft.com/office/officeart/2005/8/layout/hierarchy3"/>
    <dgm:cxn modelId="{8D613720-85F6-4504-BE05-A177B941E33D}" srcId="{DF07526C-04D5-49AF-918F-9AADEA856FDA}" destId="{63D3AC09-78C3-4D4C-9E45-2085FC07EA0D}" srcOrd="0" destOrd="0" parTransId="{FEFD5951-48FF-4DF9-B8FE-4B54DD6B47EE}" sibTransId="{996D9AE8-95CE-4979-B94B-597F7ACCB168}"/>
    <dgm:cxn modelId="{82938D56-9B47-4823-805C-66499336B971}" type="presOf" srcId="{9BBE4C69-DE13-4FD1-8E53-937835A820E1}" destId="{1B428271-4E43-4585-998C-59C34217F8A9}" srcOrd="0" destOrd="0" presId="urn:microsoft.com/office/officeart/2005/8/layout/hierarchy3"/>
    <dgm:cxn modelId="{B70F7395-2E3F-4C98-9BFA-636680161C77}" srcId="{DF07526C-04D5-49AF-918F-9AADEA856FDA}" destId="{310369CB-F6F9-476C-B6A7-F4CA66833C41}" srcOrd="3" destOrd="0" parTransId="{B15AA1CF-6462-497E-B16E-FAFE0188B764}" sibTransId="{DE1CC881-D37D-4907-9E5E-20B5D053A234}"/>
    <dgm:cxn modelId="{C8DB298F-30C3-4D29-AEC7-791F96ACE18D}" type="presOf" srcId="{474DA139-380B-41E1-A42F-3730B0B09029}" destId="{67AC8527-8EC8-4540-A4E3-EDAD1F2CBD56}" srcOrd="0" destOrd="0" presId="urn:microsoft.com/office/officeart/2005/8/layout/hierarchy3"/>
    <dgm:cxn modelId="{7DC0AE76-1B25-41A3-B536-269EE08BD611}" type="presOf" srcId="{164641F4-449D-44C4-BF39-CA28BD70282A}" destId="{D85213A0-C520-441E-AC79-D12EE1BEAF1B}" srcOrd="0" destOrd="0" presId="urn:microsoft.com/office/officeart/2005/8/layout/hierarchy3"/>
    <dgm:cxn modelId="{64935C9A-2AA1-40C1-8FB0-A081B78534D9}" srcId="{49F84FDE-5561-434B-B070-60A081BA15AA}" destId="{9769DC73-0CB5-423F-B147-4A98AA8E4C0C}" srcOrd="0" destOrd="0" parTransId="{474DA139-380B-41E1-A42F-3730B0B09029}" sibTransId="{DE805D51-FF50-4632-8642-CC68ED3333A8}"/>
    <dgm:cxn modelId="{86D0D5F8-EB3C-40A5-9050-4F5075FC90FA}" srcId="{DF07526C-04D5-49AF-918F-9AADEA856FDA}" destId="{164641F4-449D-44C4-BF39-CA28BD70282A}" srcOrd="2" destOrd="0" parTransId="{2276F6C1-FC82-477C-B53A-704EAE5F169F}" sibTransId="{D573728B-F194-4C89-AD2C-307CFF8A1507}"/>
    <dgm:cxn modelId="{9F2B559D-B5ED-4035-AFEB-1557BCEAEF6E}" srcId="{71EF16D3-0124-4CFD-9CEF-28AC33B46BDC}" destId="{E0FE089A-8718-420C-9102-00590D518916}" srcOrd="0" destOrd="0" parTransId="{E53CE190-B8CE-43A5-A765-1F72BA823B76}" sibTransId="{39E04C10-562F-4EAE-98BC-D3E6A7DDB89C}"/>
    <dgm:cxn modelId="{9A210D47-4E00-4D0C-BC55-AF9384E8D2D9}" type="presOf" srcId="{3A5D11E0-FEDD-4D9F-9E15-6FDA5EED1169}" destId="{01EECC9E-57EB-46AB-AF90-C409CC62616F}" srcOrd="1" destOrd="0" presId="urn:microsoft.com/office/officeart/2005/8/layout/hierarchy3"/>
    <dgm:cxn modelId="{495A9DBB-5183-4E42-BE88-602A63207887}" type="presOf" srcId="{508A7B1D-903A-45E9-9D02-20FB74F7329E}" destId="{78927C9C-55E0-43F7-ABB7-21F04A8CE010}" srcOrd="0" destOrd="0" presId="urn:microsoft.com/office/officeart/2005/8/layout/hierarchy3"/>
    <dgm:cxn modelId="{FD328898-7D66-4954-9A88-13319A2ED096}" srcId="{1F0C1B2D-C9E7-466B-AF24-4376C0090560}" destId="{508A7B1D-903A-45E9-9D02-20FB74F7329E}" srcOrd="1" destOrd="0" parTransId="{9B988B72-067B-46BD-9C75-F5C0AF3F6C9B}" sibTransId="{99F39AF9-0AAB-44FD-B9CC-3374324C6DBC}"/>
    <dgm:cxn modelId="{92973A01-CB15-44D8-B127-CB55F8794CCE}" srcId="{508A7B1D-903A-45E9-9D02-20FB74F7329E}" destId="{9BBE4C69-DE13-4FD1-8E53-937835A820E1}" srcOrd="0" destOrd="0" parTransId="{76C92E23-4C6E-45A9-89E5-77B47786DAE0}" sibTransId="{6CA4AAD3-FC30-4C6E-94A2-68245EB3B5A3}"/>
    <dgm:cxn modelId="{E2BAE783-61A0-4955-93CF-DF9A5DBD51B9}" srcId="{1F0C1B2D-C9E7-466B-AF24-4376C0090560}" destId="{3A5D11E0-FEDD-4D9F-9E15-6FDA5EED1169}" srcOrd="4" destOrd="0" parTransId="{7F1E83D6-8D9F-4006-B38C-BAC70C7CE163}" sibTransId="{453F7FD8-614E-4314-A54F-AB33CCF3C72D}"/>
    <dgm:cxn modelId="{301F6C04-A412-46A3-BCD2-140FFF4B7D89}" type="presOf" srcId="{508A7B1D-903A-45E9-9D02-20FB74F7329E}" destId="{D8782927-BCA0-44C9-8BF6-4E39DD0A2E2B}" srcOrd="1" destOrd="0" presId="urn:microsoft.com/office/officeart/2005/8/layout/hierarchy3"/>
    <dgm:cxn modelId="{ED8F276C-ED27-4236-914C-AFE3531104BD}" type="presOf" srcId="{1A0E2AC7-9F08-471E-8F90-204933F2F3CA}" destId="{1F31EB55-51F4-4EE6-BBB8-3BAEF4195DC0}" srcOrd="0" destOrd="0" presId="urn:microsoft.com/office/officeart/2005/8/layout/hierarchy3"/>
    <dgm:cxn modelId="{B8FACD4D-7090-4444-996B-8AE621B698A4}" type="presOf" srcId="{76C92E23-4C6E-45A9-89E5-77B47786DAE0}" destId="{39358DB6-23DE-4B62-A84F-DDF1F7CBFABD}" srcOrd="0" destOrd="0" presId="urn:microsoft.com/office/officeart/2005/8/layout/hierarchy3"/>
    <dgm:cxn modelId="{705C7AB7-542A-44A5-A14C-3EE9BFA13B2C}" type="presOf" srcId="{3A5D11E0-FEDD-4D9F-9E15-6FDA5EED1169}" destId="{B4FAB4C4-4934-42C3-B572-CA6DC41A0A7B}" srcOrd="0" destOrd="0" presId="urn:microsoft.com/office/officeart/2005/8/layout/hierarchy3"/>
    <dgm:cxn modelId="{2FA877B8-DAE0-4F46-94E4-BD4E846D93ED}" type="presOf" srcId="{DF07526C-04D5-49AF-918F-9AADEA856FDA}" destId="{60CA7B7D-8754-448E-8747-FCD62251609C}" srcOrd="0" destOrd="0" presId="urn:microsoft.com/office/officeart/2005/8/layout/hierarchy3"/>
    <dgm:cxn modelId="{103CBAB2-5572-4A5F-A3D0-0CD89FC00D80}" type="presOf" srcId="{FE09B59D-3D10-42F0-B766-DE0EAC27F02B}" destId="{A4D71A68-2744-42F4-B148-89FA4B56EC91}" srcOrd="0" destOrd="0" presId="urn:microsoft.com/office/officeart/2005/8/layout/hierarchy3"/>
    <dgm:cxn modelId="{8F7294E3-5154-4F92-8551-4E4FF7E847FF}" type="presOf" srcId="{2276F6C1-FC82-477C-B53A-704EAE5F169F}" destId="{B226DF9F-CE2C-4344-8F24-205A5551C600}" srcOrd="0" destOrd="0" presId="urn:microsoft.com/office/officeart/2005/8/layout/hierarchy3"/>
    <dgm:cxn modelId="{E849046A-F45D-4D02-9A52-58D09B358D49}" type="presOf" srcId="{E53CE190-B8CE-43A5-A765-1F72BA823B76}" destId="{64933249-A465-47BC-B07D-EFB4096F9739}" srcOrd="0" destOrd="0" presId="urn:microsoft.com/office/officeart/2005/8/layout/hierarchy3"/>
    <dgm:cxn modelId="{0F0D9ED3-8494-4DF0-A9DC-220F90151216}" srcId="{3A5D11E0-FEDD-4D9F-9E15-6FDA5EED1169}" destId="{86F500BC-0F47-4E7F-A306-57C383E022E4}" srcOrd="0" destOrd="0" parTransId="{3FF2BFBF-06B5-4431-B8D3-7587E2ACC599}" sibTransId="{40EA5E05-3E43-42BA-B189-049B6C5A29AA}"/>
    <dgm:cxn modelId="{4DEFDE3A-B27C-411A-98B7-5ECB8F6D5594}" srcId="{1F0C1B2D-C9E7-466B-AF24-4376C0090560}" destId="{DF07526C-04D5-49AF-918F-9AADEA856FDA}" srcOrd="2" destOrd="0" parTransId="{7535C9F5-1965-4813-9169-87371B2C8E0B}" sibTransId="{77182166-EF90-49F5-9443-33D3D6DC8D01}"/>
    <dgm:cxn modelId="{D1035700-1896-4FF5-8214-76CE3E4E25B7}" srcId="{1F0C1B2D-C9E7-466B-AF24-4376C0090560}" destId="{71EF16D3-0124-4CFD-9CEF-28AC33B46BDC}" srcOrd="0" destOrd="0" parTransId="{04EE6FC3-9C4B-4C8A-8CDB-AE3C05777B06}" sibTransId="{DEDF10EF-331F-4D28-BFA2-B8618B37AF3E}"/>
    <dgm:cxn modelId="{ACD4E423-6290-424F-8301-47B553FB8F65}" type="presOf" srcId="{1F0C1B2D-C9E7-466B-AF24-4376C0090560}" destId="{4225BB3A-3543-4E9A-B6B0-B9689CE5F735}" srcOrd="0" destOrd="0" presId="urn:microsoft.com/office/officeart/2005/8/layout/hierarchy3"/>
    <dgm:cxn modelId="{33C0F0E8-B8C4-4DF0-A4B1-5F0F903DDA47}" type="presOf" srcId="{49F84FDE-5561-434B-B070-60A081BA15AA}" destId="{578B3C18-8EB7-49B1-9DAB-D96B67A33871}" srcOrd="0" destOrd="0" presId="urn:microsoft.com/office/officeart/2005/8/layout/hierarchy3"/>
    <dgm:cxn modelId="{5DA7D041-2C7E-46CA-A8DB-7014CF5A2AA9}" type="presOf" srcId="{6C826D44-9B48-4A0D-B358-7B69DAEFE24D}" destId="{FE5881D7-2227-4309-BCBA-221236894BDE}" srcOrd="0" destOrd="0" presId="urn:microsoft.com/office/officeart/2005/8/layout/hierarchy3"/>
    <dgm:cxn modelId="{B9759949-00F0-463E-9379-3CACCE5D1F93}" type="presOf" srcId="{9769DC73-0CB5-423F-B147-4A98AA8E4C0C}" destId="{A0DEAB9F-068D-4504-95E9-75F135972F7A}" srcOrd="0" destOrd="0" presId="urn:microsoft.com/office/officeart/2005/8/layout/hierarchy3"/>
    <dgm:cxn modelId="{AB339007-1EF1-4D75-B1F0-CC5C90908580}" type="presOf" srcId="{63D3AC09-78C3-4D4C-9E45-2085FC07EA0D}" destId="{016FD88A-4068-4334-93F9-E6E6502FB9C4}" srcOrd="0" destOrd="0" presId="urn:microsoft.com/office/officeart/2005/8/layout/hierarchy3"/>
    <dgm:cxn modelId="{E7E28D3A-4BB5-40E1-B42F-3FA5B7CFDB0D}" type="presOf" srcId="{DF07526C-04D5-49AF-918F-9AADEA856FDA}" destId="{C9ED6CA7-909D-4058-97F5-278D813119D8}" srcOrd="1" destOrd="0" presId="urn:microsoft.com/office/officeart/2005/8/layout/hierarchy3"/>
    <dgm:cxn modelId="{6F6AE5B4-9309-49B4-B008-6C2C4E7F6366}" type="presOf" srcId="{71EF16D3-0124-4CFD-9CEF-28AC33B46BDC}" destId="{EF1F0E55-F1AD-4741-9871-2CB4B7A69F25}" srcOrd="1" destOrd="0" presId="urn:microsoft.com/office/officeart/2005/8/layout/hierarchy3"/>
    <dgm:cxn modelId="{73B8B8C3-6FDE-4D8A-A3AC-C94B318D004C}" type="presOf" srcId="{86F500BC-0F47-4E7F-A306-57C383E022E4}" destId="{E1376205-4487-4FBF-BD4C-C1C37E4D7414}" srcOrd="0" destOrd="0" presId="urn:microsoft.com/office/officeart/2005/8/layout/hierarchy3"/>
    <dgm:cxn modelId="{EB0F6580-F889-4253-B56F-9E45C4FA365E}" type="presOf" srcId="{49F84FDE-5561-434B-B070-60A081BA15AA}" destId="{85574A18-6A34-41AE-BB3E-EBCBD8651B79}" srcOrd="1" destOrd="0" presId="urn:microsoft.com/office/officeart/2005/8/layout/hierarchy3"/>
    <dgm:cxn modelId="{EE893891-7094-4A64-855F-A73896071CE9}" type="presOf" srcId="{61E22303-F49B-4E89-B2CC-30E087660F24}" destId="{29E6C1E5-F493-4126-9FDB-5E6D95534216}" srcOrd="0" destOrd="0" presId="urn:microsoft.com/office/officeart/2005/8/layout/hierarchy3"/>
    <dgm:cxn modelId="{9364B2C8-92EA-4F4A-949A-23AB87C5C84B}" type="presOf" srcId="{71EF16D3-0124-4CFD-9CEF-28AC33B46BDC}" destId="{C5C01311-468E-47A6-AF6C-461EE4914DF6}" srcOrd="0" destOrd="0" presId="urn:microsoft.com/office/officeart/2005/8/layout/hierarchy3"/>
    <dgm:cxn modelId="{6ED38129-52EC-41E7-ABA7-28281033C379}" type="presOf" srcId="{165AA546-356F-400A-8988-637117C06EF3}" destId="{3DE34B1A-3322-4508-A515-DAB78EF275F2}" srcOrd="0" destOrd="0" presId="urn:microsoft.com/office/officeart/2005/8/layout/hierarchy3"/>
    <dgm:cxn modelId="{C77414BA-0C8A-4551-88EE-BCF50A5FC117}" type="presOf" srcId="{310369CB-F6F9-476C-B6A7-F4CA66833C41}" destId="{6C7A2B4E-22B3-4393-A67E-BAC477EBA8CE}" srcOrd="0" destOrd="0" presId="urn:microsoft.com/office/officeart/2005/8/layout/hierarchy3"/>
    <dgm:cxn modelId="{54772637-BE28-48E9-B1D0-8A0C17B95EF4}" type="presOf" srcId="{351C5786-7904-40F1-BD20-D71B0DA82D2C}" destId="{6C919C44-CA9D-4BE0-A306-9D697ADD1F24}" srcOrd="0" destOrd="0" presId="urn:microsoft.com/office/officeart/2005/8/layout/hierarchy3"/>
    <dgm:cxn modelId="{B4A74179-C23D-4147-8F0E-311DC28B435F}" type="presOf" srcId="{3FF2BFBF-06B5-4431-B8D3-7587E2ACC599}" destId="{2029E195-A7FB-469A-86E7-6FEF016DEF8C}" srcOrd="0" destOrd="0" presId="urn:microsoft.com/office/officeart/2005/8/layout/hierarchy3"/>
    <dgm:cxn modelId="{D60445C2-EBB6-4E5D-99EF-5BB3BD5C59E3}" type="presOf" srcId="{E0FE089A-8718-420C-9102-00590D518916}" destId="{7CF24E42-4856-4A28-9A63-CF82A19AFFC4}" srcOrd="0" destOrd="0" presId="urn:microsoft.com/office/officeart/2005/8/layout/hierarchy3"/>
    <dgm:cxn modelId="{69930A22-AA40-4CC1-AEF0-1ECD0727528C}" type="presOf" srcId="{FEFD5951-48FF-4DF9-B8FE-4B54DD6B47EE}" destId="{B4B14FD9-7E32-4D8C-85DD-8830087D62B7}" srcOrd="0" destOrd="0" presId="urn:microsoft.com/office/officeart/2005/8/layout/hierarchy3"/>
    <dgm:cxn modelId="{33B49DC2-A026-4798-8F6F-832AFEAB238B}" srcId="{1F0C1B2D-C9E7-466B-AF24-4376C0090560}" destId="{49F84FDE-5561-434B-B070-60A081BA15AA}" srcOrd="3" destOrd="0" parTransId="{B039FDF1-5A9E-497F-8667-F85ECA31D239}" sibTransId="{C903E099-845B-4C8C-8FEE-97BF09CF821A}"/>
    <dgm:cxn modelId="{7756D67C-CC93-4F04-B272-20ADA0A5BD08}" srcId="{71EF16D3-0124-4CFD-9CEF-28AC33B46BDC}" destId="{351C5786-7904-40F1-BD20-D71B0DA82D2C}" srcOrd="2" destOrd="0" parTransId="{61E22303-F49B-4E89-B2CC-30E087660F24}" sibTransId="{9DAD4B9B-DF10-4247-B1CA-E9F4FDC62595}"/>
    <dgm:cxn modelId="{181D4F63-ECE4-40B1-9FA8-D920FD63C0C7}" srcId="{DF07526C-04D5-49AF-918F-9AADEA856FDA}" destId="{1A0E2AC7-9F08-471E-8F90-204933F2F3CA}" srcOrd="1" destOrd="0" parTransId="{6C826D44-9B48-4A0D-B358-7B69DAEFE24D}" sibTransId="{78C8A654-6B43-4506-9016-E9A58D8AF8EF}"/>
    <dgm:cxn modelId="{EBC054DE-1410-4999-9A3D-A872D2C2013D}" srcId="{71EF16D3-0124-4CFD-9CEF-28AC33B46BDC}" destId="{165AA546-356F-400A-8988-637117C06EF3}" srcOrd="1" destOrd="0" parTransId="{FE09B59D-3D10-42F0-B766-DE0EAC27F02B}" sibTransId="{83502DC3-950B-46F8-9603-7085BB9EEFCC}"/>
    <dgm:cxn modelId="{9C759352-0820-4B30-9395-3F787CA7829C}" type="presParOf" srcId="{4225BB3A-3543-4E9A-B6B0-B9689CE5F735}" destId="{18727127-D656-462A-AACE-5198BF9B0D7E}" srcOrd="0" destOrd="0" presId="urn:microsoft.com/office/officeart/2005/8/layout/hierarchy3"/>
    <dgm:cxn modelId="{4BD36DD8-924A-4843-800D-E74AD554BD6E}" type="presParOf" srcId="{18727127-D656-462A-AACE-5198BF9B0D7E}" destId="{639B89F7-373E-4C1D-93B3-EBE371A2DD31}" srcOrd="0" destOrd="0" presId="urn:microsoft.com/office/officeart/2005/8/layout/hierarchy3"/>
    <dgm:cxn modelId="{BA4EB833-1D6E-49BA-840F-9E7EF7867B3B}" type="presParOf" srcId="{639B89F7-373E-4C1D-93B3-EBE371A2DD31}" destId="{C5C01311-468E-47A6-AF6C-461EE4914DF6}" srcOrd="0" destOrd="0" presId="urn:microsoft.com/office/officeart/2005/8/layout/hierarchy3"/>
    <dgm:cxn modelId="{165DF56B-45BE-4A10-9882-78E695E6FEF2}" type="presParOf" srcId="{639B89F7-373E-4C1D-93B3-EBE371A2DD31}" destId="{EF1F0E55-F1AD-4741-9871-2CB4B7A69F25}" srcOrd="1" destOrd="0" presId="urn:microsoft.com/office/officeart/2005/8/layout/hierarchy3"/>
    <dgm:cxn modelId="{751D4B3D-C8A4-432B-8D74-89EA034E1261}" type="presParOf" srcId="{18727127-D656-462A-AACE-5198BF9B0D7E}" destId="{F6D64251-1125-4C29-AB66-9836CA2EEE81}" srcOrd="1" destOrd="0" presId="urn:microsoft.com/office/officeart/2005/8/layout/hierarchy3"/>
    <dgm:cxn modelId="{F3E4C11E-6E24-4F49-8539-C7C3AC41E019}" type="presParOf" srcId="{F6D64251-1125-4C29-AB66-9836CA2EEE81}" destId="{64933249-A465-47BC-B07D-EFB4096F9739}" srcOrd="0" destOrd="0" presId="urn:microsoft.com/office/officeart/2005/8/layout/hierarchy3"/>
    <dgm:cxn modelId="{C6B810EE-333D-41C4-9159-68700B88B61C}" type="presParOf" srcId="{F6D64251-1125-4C29-AB66-9836CA2EEE81}" destId="{7CF24E42-4856-4A28-9A63-CF82A19AFFC4}" srcOrd="1" destOrd="0" presId="urn:microsoft.com/office/officeart/2005/8/layout/hierarchy3"/>
    <dgm:cxn modelId="{86589D91-32F5-43ED-985F-BDD9700DAC66}" type="presParOf" srcId="{F6D64251-1125-4C29-AB66-9836CA2EEE81}" destId="{A4D71A68-2744-42F4-B148-89FA4B56EC91}" srcOrd="2" destOrd="0" presId="urn:microsoft.com/office/officeart/2005/8/layout/hierarchy3"/>
    <dgm:cxn modelId="{5C02F738-385B-45A5-A697-0BB615FAB4DC}" type="presParOf" srcId="{F6D64251-1125-4C29-AB66-9836CA2EEE81}" destId="{3DE34B1A-3322-4508-A515-DAB78EF275F2}" srcOrd="3" destOrd="0" presId="urn:microsoft.com/office/officeart/2005/8/layout/hierarchy3"/>
    <dgm:cxn modelId="{A407E0F3-EAD2-4F83-A2EA-F59961580CF2}" type="presParOf" srcId="{F6D64251-1125-4C29-AB66-9836CA2EEE81}" destId="{29E6C1E5-F493-4126-9FDB-5E6D95534216}" srcOrd="4" destOrd="0" presId="urn:microsoft.com/office/officeart/2005/8/layout/hierarchy3"/>
    <dgm:cxn modelId="{FBF0D08B-02A1-442C-9394-DA19FDF0F35C}" type="presParOf" srcId="{F6D64251-1125-4C29-AB66-9836CA2EEE81}" destId="{6C919C44-CA9D-4BE0-A306-9D697ADD1F24}" srcOrd="5" destOrd="0" presId="urn:microsoft.com/office/officeart/2005/8/layout/hierarchy3"/>
    <dgm:cxn modelId="{DF8A22F9-35EE-435D-AF09-8419143302B5}" type="presParOf" srcId="{4225BB3A-3543-4E9A-B6B0-B9689CE5F735}" destId="{9D47B184-9D6F-4BCD-8CE3-171EAAECEA7E}" srcOrd="1" destOrd="0" presId="urn:microsoft.com/office/officeart/2005/8/layout/hierarchy3"/>
    <dgm:cxn modelId="{B8C888B7-8A90-4D06-814D-8A6E33051E8D}" type="presParOf" srcId="{9D47B184-9D6F-4BCD-8CE3-171EAAECEA7E}" destId="{7210DA48-2EFE-4877-A879-CA0E32E47B1E}" srcOrd="0" destOrd="0" presId="urn:microsoft.com/office/officeart/2005/8/layout/hierarchy3"/>
    <dgm:cxn modelId="{7FBF6ADD-8656-4970-9554-915377894FB1}" type="presParOf" srcId="{7210DA48-2EFE-4877-A879-CA0E32E47B1E}" destId="{78927C9C-55E0-43F7-ABB7-21F04A8CE010}" srcOrd="0" destOrd="0" presId="urn:microsoft.com/office/officeart/2005/8/layout/hierarchy3"/>
    <dgm:cxn modelId="{2BCD1805-839E-4219-A14F-1C31DF838164}" type="presParOf" srcId="{7210DA48-2EFE-4877-A879-CA0E32E47B1E}" destId="{D8782927-BCA0-44C9-8BF6-4E39DD0A2E2B}" srcOrd="1" destOrd="0" presId="urn:microsoft.com/office/officeart/2005/8/layout/hierarchy3"/>
    <dgm:cxn modelId="{B246D42D-DF73-4D41-94A0-AA098945EE68}" type="presParOf" srcId="{9D47B184-9D6F-4BCD-8CE3-171EAAECEA7E}" destId="{F16A2054-D1BA-40B2-8DBB-5105AE58CCCB}" srcOrd="1" destOrd="0" presId="urn:microsoft.com/office/officeart/2005/8/layout/hierarchy3"/>
    <dgm:cxn modelId="{5A562298-C9E9-4AE4-9953-1E29175B541E}" type="presParOf" srcId="{F16A2054-D1BA-40B2-8DBB-5105AE58CCCB}" destId="{39358DB6-23DE-4B62-A84F-DDF1F7CBFABD}" srcOrd="0" destOrd="0" presId="urn:microsoft.com/office/officeart/2005/8/layout/hierarchy3"/>
    <dgm:cxn modelId="{24C95634-01FB-44EA-9071-CFFA51079160}" type="presParOf" srcId="{F16A2054-D1BA-40B2-8DBB-5105AE58CCCB}" destId="{1B428271-4E43-4585-998C-59C34217F8A9}" srcOrd="1" destOrd="0" presId="urn:microsoft.com/office/officeart/2005/8/layout/hierarchy3"/>
    <dgm:cxn modelId="{896EFB93-13C1-43CE-AF2E-F01081A3FF07}" type="presParOf" srcId="{4225BB3A-3543-4E9A-B6B0-B9689CE5F735}" destId="{9A41492F-2FCE-4030-A41C-124AEB9E28FF}" srcOrd="2" destOrd="0" presId="urn:microsoft.com/office/officeart/2005/8/layout/hierarchy3"/>
    <dgm:cxn modelId="{F021B7EC-A34F-4DF9-9D69-9B623E44F03A}" type="presParOf" srcId="{9A41492F-2FCE-4030-A41C-124AEB9E28FF}" destId="{687FB6B9-4DA5-4D01-A401-6EE0793C5C40}" srcOrd="0" destOrd="0" presId="urn:microsoft.com/office/officeart/2005/8/layout/hierarchy3"/>
    <dgm:cxn modelId="{FD826C12-07ED-4118-BC4D-377A363FC057}" type="presParOf" srcId="{687FB6B9-4DA5-4D01-A401-6EE0793C5C40}" destId="{60CA7B7D-8754-448E-8747-FCD62251609C}" srcOrd="0" destOrd="0" presId="urn:microsoft.com/office/officeart/2005/8/layout/hierarchy3"/>
    <dgm:cxn modelId="{AA9B554D-B98D-46E8-A15C-EBEEA5995F55}" type="presParOf" srcId="{687FB6B9-4DA5-4D01-A401-6EE0793C5C40}" destId="{C9ED6CA7-909D-4058-97F5-278D813119D8}" srcOrd="1" destOrd="0" presId="urn:microsoft.com/office/officeart/2005/8/layout/hierarchy3"/>
    <dgm:cxn modelId="{0E697A25-703D-4F7C-B422-5F78FC6F9068}" type="presParOf" srcId="{9A41492F-2FCE-4030-A41C-124AEB9E28FF}" destId="{97A43D6F-97C2-4869-94EC-92993478EDC2}" srcOrd="1" destOrd="0" presId="urn:microsoft.com/office/officeart/2005/8/layout/hierarchy3"/>
    <dgm:cxn modelId="{28BEE3F9-AA90-4E2A-8B3C-7D79946835B5}" type="presParOf" srcId="{97A43D6F-97C2-4869-94EC-92993478EDC2}" destId="{B4B14FD9-7E32-4D8C-85DD-8830087D62B7}" srcOrd="0" destOrd="0" presId="urn:microsoft.com/office/officeart/2005/8/layout/hierarchy3"/>
    <dgm:cxn modelId="{AE937917-C4BE-4F47-AF9A-9A0C9F03EF85}" type="presParOf" srcId="{97A43D6F-97C2-4869-94EC-92993478EDC2}" destId="{016FD88A-4068-4334-93F9-E6E6502FB9C4}" srcOrd="1" destOrd="0" presId="urn:microsoft.com/office/officeart/2005/8/layout/hierarchy3"/>
    <dgm:cxn modelId="{8C83CE4E-0C07-4078-8D1A-3D0546BC0A18}" type="presParOf" srcId="{97A43D6F-97C2-4869-94EC-92993478EDC2}" destId="{FE5881D7-2227-4309-BCBA-221236894BDE}" srcOrd="2" destOrd="0" presId="urn:microsoft.com/office/officeart/2005/8/layout/hierarchy3"/>
    <dgm:cxn modelId="{770DE620-1E72-4C42-BC51-10BDE1AF0C2C}" type="presParOf" srcId="{97A43D6F-97C2-4869-94EC-92993478EDC2}" destId="{1F31EB55-51F4-4EE6-BBB8-3BAEF4195DC0}" srcOrd="3" destOrd="0" presId="urn:microsoft.com/office/officeart/2005/8/layout/hierarchy3"/>
    <dgm:cxn modelId="{EE279905-969E-4A5A-93C2-DA017FF01163}" type="presParOf" srcId="{97A43D6F-97C2-4869-94EC-92993478EDC2}" destId="{B226DF9F-CE2C-4344-8F24-205A5551C600}" srcOrd="4" destOrd="0" presId="urn:microsoft.com/office/officeart/2005/8/layout/hierarchy3"/>
    <dgm:cxn modelId="{2B1759A7-7537-477E-BAF4-997AEE624872}" type="presParOf" srcId="{97A43D6F-97C2-4869-94EC-92993478EDC2}" destId="{D85213A0-C520-441E-AC79-D12EE1BEAF1B}" srcOrd="5" destOrd="0" presId="urn:microsoft.com/office/officeart/2005/8/layout/hierarchy3"/>
    <dgm:cxn modelId="{06FEAAFD-EB8E-44A4-835D-FCB7AF98C8DD}" type="presParOf" srcId="{97A43D6F-97C2-4869-94EC-92993478EDC2}" destId="{C727EF3D-8B82-422D-828D-41353FFF4404}" srcOrd="6" destOrd="0" presId="urn:microsoft.com/office/officeart/2005/8/layout/hierarchy3"/>
    <dgm:cxn modelId="{30D30A4D-1511-430D-85A5-901EF8CE8E55}" type="presParOf" srcId="{97A43D6F-97C2-4869-94EC-92993478EDC2}" destId="{6C7A2B4E-22B3-4393-A67E-BAC477EBA8CE}" srcOrd="7" destOrd="0" presId="urn:microsoft.com/office/officeart/2005/8/layout/hierarchy3"/>
    <dgm:cxn modelId="{A41C3F62-40B3-4E6B-A35F-E634AF4CA683}" type="presParOf" srcId="{4225BB3A-3543-4E9A-B6B0-B9689CE5F735}" destId="{34E6DC49-7B9C-4A2C-95A0-1435BFF5DD34}" srcOrd="3" destOrd="0" presId="urn:microsoft.com/office/officeart/2005/8/layout/hierarchy3"/>
    <dgm:cxn modelId="{EEBBEA1A-929A-41DB-A537-E5EDBD9D165E}" type="presParOf" srcId="{34E6DC49-7B9C-4A2C-95A0-1435BFF5DD34}" destId="{CCF8708D-CAF1-4CE7-A653-2D711B81F039}" srcOrd="0" destOrd="0" presId="urn:microsoft.com/office/officeart/2005/8/layout/hierarchy3"/>
    <dgm:cxn modelId="{4349302C-D012-4AEA-9C86-C8EDD3439BE6}" type="presParOf" srcId="{CCF8708D-CAF1-4CE7-A653-2D711B81F039}" destId="{578B3C18-8EB7-49B1-9DAB-D96B67A33871}" srcOrd="0" destOrd="0" presId="urn:microsoft.com/office/officeart/2005/8/layout/hierarchy3"/>
    <dgm:cxn modelId="{E7DD357B-13E7-41B1-B32F-5D813B976D95}" type="presParOf" srcId="{CCF8708D-CAF1-4CE7-A653-2D711B81F039}" destId="{85574A18-6A34-41AE-BB3E-EBCBD8651B79}" srcOrd="1" destOrd="0" presId="urn:microsoft.com/office/officeart/2005/8/layout/hierarchy3"/>
    <dgm:cxn modelId="{85C4B7E9-6240-4E58-BCA9-B4C9D52D10FA}" type="presParOf" srcId="{34E6DC49-7B9C-4A2C-95A0-1435BFF5DD34}" destId="{7E5FB3F0-06E3-43DC-AEDB-0513FC5EEF70}" srcOrd="1" destOrd="0" presId="urn:microsoft.com/office/officeart/2005/8/layout/hierarchy3"/>
    <dgm:cxn modelId="{0E00ECC6-883F-40CC-8768-EE526422F9B6}" type="presParOf" srcId="{7E5FB3F0-06E3-43DC-AEDB-0513FC5EEF70}" destId="{67AC8527-8EC8-4540-A4E3-EDAD1F2CBD56}" srcOrd="0" destOrd="0" presId="urn:microsoft.com/office/officeart/2005/8/layout/hierarchy3"/>
    <dgm:cxn modelId="{D8E7D489-6CAB-467F-86A4-C6042330C9B6}" type="presParOf" srcId="{7E5FB3F0-06E3-43DC-AEDB-0513FC5EEF70}" destId="{A0DEAB9F-068D-4504-95E9-75F135972F7A}" srcOrd="1" destOrd="0" presId="urn:microsoft.com/office/officeart/2005/8/layout/hierarchy3"/>
    <dgm:cxn modelId="{D940AE95-092C-40D0-921D-79F99C380B46}" type="presParOf" srcId="{4225BB3A-3543-4E9A-B6B0-B9689CE5F735}" destId="{7A18EC78-5AE5-44F4-8B43-18A17288CB42}" srcOrd="4" destOrd="0" presId="urn:microsoft.com/office/officeart/2005/8/layout/hierarchy3"/>
    <dgm:cxn modelId="{D6E69421-BF1E-4E8B-88FC-61F2E1A32DAF}" type="presParOf" srcId="{7A18EC78-5AE5-44F4-8B43-18A17288CB42}" destId="{B4DF2795-6157-4836-ACFF-046CD05E4FB2}" srcOrd="0" destOrd="0" presId="urn:microsoft.com/office/officeart/2005/8/layout/hierarchy3"/>
    <dgm:cxn modelId="{48014DFA-B7C9-48A9-9AF0-033720305B31}" type="presParOf" srcId="{B4DF2795-6157-4836-ACFF-046CD05E4FB2}" destId="{B4FAB4C4-4934-42C3-B572-CA6DC41A0A7B}" srcOrd="0" destOrd="0" presId="urn:microsoft.com/office/officeart/2005/8/layout/hierarchy3"/>
    <dgm:cxn modelId="{614D72BA-C5DD-41DD-83D1-3DBB8D55666E}" type="presParOf" srcId="{B4DF2795-6157-4836-ACFF-046CD05E4FB2}" destId="{01EECC9E-57EB-46AB-AF90-C409CC62616F}" srcOrd="1" destOrd="0" presId="urn:microsoft.com/office/officeart/2005/8/layout/hierarchy3"/>
    <dgm:cxn modelId="{D9D6D4CE-6FC2-40A8-9894-0774AE46F15C}" type="presParOf" srcId="{7A18EC78-5AE5-44F4-8B43-18A17288CB42}" destId="{5799523F-B91A-4038-A126-54EE82E8916E}" srcOrd="1" destOrd="0" presId="urn:microsoft.com/office/officeart/2005/8/layout/hierarchy3"/>
    <dgm:cxn modelId="{CBFC7215-D425-4CA0-8DCA-30D32C8B56B7}" type="presParOf" srcId="{5799523F-B91A-4038-A126-54EE82E8916E}" destId="{2029E195-A7FB-469A-86E7-6FEF016DEF8C}" srcOrd="0" destOrd="0" presId="urn:microsoft.com/office/officeart/2005/8/layout/hierarchy3"/>
    <dgm:cxn modelId="{37DEA3F8-7C73-4C9F-8AA2-EC209090019B}" type="presParOf" srcId="{5799523F-B91A-4038-A126-54EE82E8916E}" destId="{E1376205-4487-4FBF-BD4C-C1C37E4D741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80E54C-042E-425F-9AE8-3D075B5AF40D}"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10D1E086-2687-4BFA-9810-208A97F9D960}">
      <dgm:prSet phldrT="[Text]"/>
      <dgm:spPr/>
      <dgm:t>
        <a:bodyPr/>
        <a:lstStyle/>
        <a:p>
          <a:r>
            <a:rPr lang="en-GB" dirty="0"/>
            <a:t>Rejected</a:t>
          </a:r>
        </a:p>
      </dgm:t>
    </dgm:pt>
    <dgm:pt modelId="{CAD53F6B-FB4D-4994-BA45-C04C0B898F87}" type="parTrans" cxnId="{89DB7585-570C-408D-9E1C-56CE6CE73DC9}">
      <dgm:prSet/>
      <dgm:spPr/>
      <dgm:t>
        <a:bodyPr/>
        <a:lstStyle/>
        <a:p>
          <a:endParaRPr lang="en-GB"/>
        </a:p>
      </dgm:t>
    </dgm:pt>
    <dgm:pt modelId="{AC21EC97-9D25-4AF0-A4C7-36B2B18E6BF4}" type="sibTrans" cxnId="{89DB7585-570C-408D-9E1C-56CE6CE73DC9}">
      <dgm:prSet/>
      <dgm:spPr/>
      <dgm:t>
        <a:bodyPr/>
        <a:lstStyle/>
        <a:p>
          <a:endParaRPr lang="en-GB"/>
        </a:p>
      </dgm:t>
    </dgm:pt>
    <dgm:pt modelId="{C6B9BEC8-5672-47F1-872F-BAF1C17E54FC}">
      <dgm:prSet/>
      <dgm:spPr/>
      <dgm:t>
        <a:bodyPr/>
        <a:lstStyle/>
        <a:p>
          <a:r>
            <a:rPr lang="en-GB" dirty="0"/>
            <a:t>Resentful</a:t>
          </a:r>
        </a:p>
      </dgm:t>
    </dgm:pt>
    <dgm:pt modelId="{06614254-F36E-4F3A-8675-09C0BF7972CA}" type="parTrans" cxnId="{2744C688-BA70-4F46-8BB8-DFD904A0344C}">
      <dgm:prSet/>
      <dgm:spPr/>
      <dgm:t>
        <a:bodyPr/>
        <a:lstStyle/>
        <a:p>
          <a:endParaRPr lang="en-GB"/>
        </a:p>
      </dgm:t>
    </dgm:pt>
    <dgm:pt modelId="{D978B2EA-1F3E-463C-8366-23B60D3B7B56}" type="sibTrans" cxnId="{2744C688-BA70-4F46-8BB8-DFD904A0344C}">
      <dgm:prSet/>
      <dgm:spPr/>
      <dgm:t>
        <a:bodyPr/>
        <a:lstStyle/>
        <a:p>
          <a:endParaRPr lang="en-GB"/>
        </a:p>
      </dgm:t>
    </dgm:pt>
    <dgm:pt modelId="{45E9E9A2-5EA5-4EDF-AAAE-0D52612BF3DB}">
      <dgm:prSet/>
      <dgm:spPr/>
      <dgm:t>
        <a:bodyPr/>
        <a:lstStyle/>
        <a:p>
          <a:r>
            <a:rPr lang="en-GB" dirty="0"/>
            <a:t>Incompetent suitor style</a:t>
          </a:r>
        </a:p>
      </dgm:t>
    </dgm:pt>
    <dgm:pt modelId="{7BFA01D9-9986-493C-836C-483BBE134A8A}" type="parTrans" cxnId="{89DB9AB0-8C8E-4650-8C84-D997949D4423}">
      <dgm:prSet/>
      <dgm:spPr/>
      <dgm:t>
        <a:bodyPr/>
        <a:lstStyle/>
        <a:p>
          <a:endParaRPr lang="en-GB"/>
        </a:p>
      </dgm:t>
    </dgm:pt>
    <dgm:pt modelId="{6436A1B0-2B7C-498C-A6B8-56F378C28AE4}" type="sibTrans" cxnId="{89DB9AB0-8C8E-4650-8C84-D997949D4423}">
      <dgm:prSet/>
      <dgm:spPr/>
      <dgm:t>
        <a:bodyPr/>
        <a:lstStyle/>
        <a:p>
          <a:endParaRPr lang="en-GB"/>
        </a:p>
      </dgm:t>
    </dgm:pt>
    <dgm:pt modelId="{5F2F4C52-372D-4E05-9C0B-08FC687602E2}">
      <dgm:prSet/>
      <dgm:spPr/>
      <dgm:t>
        <a:bodyPr/>
        <a:lstStyle/>
        <a:p>
          <a:r>
            <a:rPr lang="en-GB" dirty="0"/>
            <a:t>Intimacy seeking</a:t>
          </a:r>
        </a:p>
      </dgm:t>
    </dgm:pt>
    <dgm:pt modelId="{C87FF699-C973-4046-BAC4-73CDB3290FA5}" type="parTrans" cxnId="{14E498E7-3BEF-4707-971A-4CF6B5DAA53F}">
      <dgm:prSet/>
      <dgm:spPr/>
      <dgm:t>
        <a:bodyPr/>
        <a:lstStyle/>
        <a:p>
          <a:endParaRPr lang="en-GB"/>
        </a:p>
      </dgm:t>
    </dgm:pt>
    <dgm:pt modelId="{652E3460-6538-4F68-B005-205FD266C376}" type="sibTrans" cxnId="{14E498E7-3BEF-4707-971A-4CF6B5DAA53F}">
      <dgm:prSet/>
      <dgm:spPr/>
      <dgm:t>
        <a:bodyPr/>
        <a:lstStyle/>
        <a:p>
          <a:endParaRPr lang="en-GB"/>
        </a:p>
      </dgm:t>
    </dgm:pt>
    <dgm:pt modelId="{DAB3BE5C-0672-4BEB-A572-9FBE9BB03421}">
      <dgm:prSet/>
      <dgm:spPr/>
      <dgm:t>
        <a:bodyPr/>
        <a:lstStyle/>
        <a:p>
          <a:r>
            <a:rPr lang="en-GB" dirty="0"/>
            <a:t>Predatory</a:t>
          </a:r>
        </a:p>
      </dgm:t>
    </dgm:pt>
    <dgm:pt modelId="{B715E94F-5C65-4DBC-8E75-94100AC59EF8}" type="parTrans" cxnId="{1D52D766-906B-45D5-8360-DAB7157EE4C5}">
      <dgm:prSet/>
      <dgm:spPr/>
      <dgm:t>
        <a:bodyPr/>
        <a:lstStyle/>
        <a:p>
          <a:endParaRPr lang="en-GB"/>
        </a:p>
      </dgm:t>
    </dgm:pt>
    <dgm:pt modelId="{D2FE44D9-A982-4FD4-B9D3-73F89417510B}" type="sibTrans" cxnId="{1D52D766-906B-45D5-8360-DAB7157EE4C5}">
      <dgm:prSet/>
      <dgm:spPr/>
      <dgm:t>
        <a:bodyPr/>
        <a:lstStyle/>
        <a:p>
          <a:endParaRPr lang="en-GB"/>
        </a:p>
      </dgm:t>
    </dgm:pt>
    <dgm:pt modelId="{C2F4414F-EEE8-468B-812C-007A9326C927}">
      <dgm:prSet phldrT="[Text]"/>
      <dgm:spPr/>
      <dgm:t>
        <a:bodyPr/>
        <a:lstStyle/>
        <a:p>
          <a:r>
            <a:rPr lang="en-GB" dirty="0"/>
            <a:t>Amelioration of problematic personality issues, attachment issues, depression and anxiety disorders (the feeling of being unsafe in an unsafe world when outside of a relationship)</a:t>
          </a:r>
        </a:p>
      </dgm:t>
    </dgm:pt>
    <dgm:pt modelId="{B6D8DFF1-60F5-4387-B576-A4ADEC18C87F}" type="parTrans" cxnId="{DAAAF778-1B4F-4194-90D0-BE6E1E261F06}">
      <dgm:prSet/>
      <dgm:spPr/>
      <dgm:t>
        <a:bodyPr/>
        <a:lstStyle/>
        <a:p>
          <a:endParaRPr lang="en-GB"/>
        </a:p>
      </dgm:t>
    </dgm:pt>
    <dgm:pt modelId="{968110A7-5948-436C-90EA-DADF218758EA}" type="sibTrans" cxnId="{DAAAF778-1B4F-4194-90D0-BE6E1E261F06}">
      <dgm:prSet/>
      <dgm:spPr/>
      <dgm:t>
        <a:bodyPr/>
        <a:lstStyle/>
        <a:p>
          <a:endParaRPr lang="en-GB"/>
        </a:p>
      </dgm:t>
    </dgm:pt>
    <dgm:pt modelId="{4E7EACD6-EB8C-44AD-A6B3-AC4482DED6B6}">
      <dgm:prSet/>
      <dgm:spPr/>
      <dgm:t>
        <a:bodyPr/>
        <a:lstStyle/>
        <a:p>
          <a:r>
            <a:rPr lang="en-GB" dirty="0"/>
            <a:t>Amelioration of problematic personality issues, anxiety and depression </a:t>
          </a:r>
        </a:p>
      </dgm:t>
    </dgm:pt>
    <dgm:pt modelId="{6B512BAD-1643-4A6D-9C12-30A79FC399EA}" type="parTrans" cxnId="{807A9FFB-B308-4E01-9565-5B8EE9419788}">
      <dgm:prSet/>
      <dgm:spPr/>
      <dgm:t>
        <a:bodyPr/>
        <a:lstStyle/>
        <a:p>
          <a:endParaRPr lang="en-GB"/>
        </a:p>
      </dgm:t>
    </dgm:pt>
    <dgm:pt modelId="{5AEDF929-D677-4C2F-A6DB-81C67413CC3F}" type="sibTrans" cxnId="{807A9FFB-B308-4E01-9565-5B8EE9419788}">
      <dgm:prSet/>
      <dgm:spPr/>
      <dgm:t>
        <a:bodyPr/>
        <a:lstStyle/>
        <a:p>
          <a:endParaRPr lang="en-GB"/>
        </a:p>
      </dgm:t>
    </dgm:pt>
    <dgm:pt modelId="{759F3565-3753-498F-BEBE-D206B727DC10}">
      <dgm:prSet/>
      <dgm:spPr/>
      <dgm:t>
        <a:bodyPr/>
        <a:lstStyle/>
        <a:p>
          <a:r>
            <a:rPr lang="en-GB" dirty="0"/>
            <a:t>Treatment needs to encompass social skills and accommodate issues connected with autism &amp; learning needs, as well as consider problematic personality issues</a:t>
          </a:r>
        </a:p>
      </dgm:t>
    </dgm:pt>
    <dgm:pt modelId="{94EA7F90-E1B8-4E9C-B08F-8DB9C1B86B8D}" type="parTrans" cxnId="{F012DC73-DAC0-42FF-979C-156F6692AE12}">
      <dgm:prSet/>
      <dgm:spPr/>
      <dgm:t>
        <a:bodyPr/>
        <a:lstStyle/>
        <a:p>
          <a:endParaRPr lang="en-GB"/>
        </a:p>
      </dgm:t>
    </dgm:pt>
    <dgm:pt modelId="{F16F9348-D620-4F57-9B7D-E7D3B528ECE2}" type="sibTrans" cxnId="{F012DC73-DAC0-42FF-979C-156F6692AE12}">
      <dgm:prSet/>
      <dgm:spPr/>
      <dgm:t>
        <a:bodyPr/>
        <a:lstStyle/>
        <a:p>
          <a:endParaRPr lang="en-GB"/>
        </a:p>
      </dgm:t>
    </dgm:pt>
    <dgm:pt modelId="{0CF02C70-D168-49DD-BB85-389FCAEF8121}">
      <dgm:prSet/>
      <dgm:spPr/>
      <dgm:t>
        <a:bodyPr/>
        <a:lstStyle/>
        <a:p>
          <a:r>
            <a:rPr lang="en-GB" dirty="0"/>
            <a:t>Higher incidence of psychosis suggests these cases need to be referred for psychiatric assessment early in the criminal justice process (important as stalking often persists for as long as delusion does so treatment reduces risk)</a:t>
          </a:r>
        </a:p>
      </dgm:t>
    </dgm:pt>
    <dgm:pt modelId="{57F6F365-AD9A-489A-9BA2-77C0B0268370}" type="parTrans" cxnId="{DB8D036A-6483-45F4-A80E-9AEFFB1E27AA}">
      <dgm:prSet/>
      <dgm:spPr/>
      <dgm:t>
        <a:bodyPr/>
        <a:lstStyle/>
        <a:p>
          <a:endParaRPr lang="en-GB"/>
        </a:p>
      </dgm:t>
    </dgm:pt>
    <dgm:pt modelId="{ADEB9526-0B67-467A-ADD7-D29B37F20758}" type="sibTrans" cxnId="{DB8D036A-6483-45F4-A80E-9AEFFB1E27AA}">
      <dgm:prSet/>
      <dgm:spPr/>
      <dgm:t>
        <a:bodyPr/>
        <a:lstStyle/>
        <a:p>
          <a:endParaRPr lang="en-GB"/>
        </a:p>
      </dgm:t>
    </dgm:pt>
    <dgm:pt modelId="{6B25DEC6-8591-4193-86E2-827AD5EC029E}">
      <dgm:prSet/>
      <dgm:spPr/>
      <dgm:t>
        <a:bodyPr/>
        <a:lstStyle/>
        <a:p>
          <a:r>
            <a:rPr lang="en-GB" dirty="0"/>
            <a:t>Treatment aimed at amelioration of problematic personality issues</a:t>
          </a:r>
        </a:p>
      </dgm:t>
    </dgm:pt>
    <dgm:pt modelId="{AB3BB957-C444-40E8-847D-2DAAFBE4EE67}" type="parTrans" cxnId="{F03FACB8-3505-4838-BCED-E7FC6CBDA836}">
      <dgm:prSet/>
      <dgm:spPr/>
      <dgm:t>
        <a:bodyPr/>
        <a:lstStyle/>
        <a:p>
          <a:endParaRPr lang="en-GB"/>
        </a:p>
      </dgm:t>
    </dgm:pt>
    <dgm:pt modelId="{46A15C72-81B5-4253-99BC-CDEE65E69033}" type="sibTrans" cxnId="{F03FACB8-3505-4838-BCED-E7FC6CBDA836}">
      <dgm:prSet/>
      <dgm:spPr/>
      <dgm:t>
        <a:bodyPr/>
        <a:lstStyle/>
        <a:p>
          <a:endParaRPr lang="en-GB"/>
        </a:p>
      </dgm:t>
    </dgm:pt>
    <dgm:pt modelId="{14355291-2A9E-45A3-904F-DED41813CC7D}">
      <dgm:prSet/>
      <dgm:spPr/>
      <dgm:t>
        <a:bodyPr/>
        <a:lstStyle/>
        <a:p>
          <a:r>
            <a:rPr lang="en-GB" dirty="0"/>
            <a:t>May be longer term due to severity of difficulties</a:t>
          </a:r>
        </a:p>
      </dgm:t>
    </dgm:pt>
    <dgm:pt modelId="{217DFF33-C3DF-450B-893F-7AA7D0F5AFBE}" type="parTrans" cxnId="{B8B27635-AD03-4CDF-A26C-17F16718EED4}">
      <dgm:prSet/>
      <dgm:spPr/>
      <dgm:t>
        <a:bodyPr/>
        <a:lstStyle/>
        <a:p>
          <a:endParaRPr lang="en-GB"/>
        </a:p>
      </dgm:t>
    </dgm:pt>
    <dgm:pt modelId="{52914902-0BF8-411D-A6F4-EA7BC21865B2}" type="sibTrans" cxnId="{B8B27635-AD03-4CDF-A26C-17F16718EED4}">
      <dgm:prSet/>
      <dgm:spPr/>
      <dgm:t>
        <a:bodyPr/>
        <a:lstStyle/>
        <a:p>
          <a:endParaRPr lang="en-GB"/>
        </a:p>
      </dgm:t>
    </dgm:pt>
    <dgm:pt modelId="{3C776C32-B421-485A-A6D7-452403C202A1}" type="pres">
      <dgm:prSet presAssocID="{6280E54C-042E-425F-9AE8-3D075B5AF40D}" presName="Name0" presStyleCnt="0">
        <dgm:presLayoutVars>
          <dgm:dir/>
          <dgm:animLvl val="lvl"/>
          <dgm:resizeHandles val="exact"/>
        </dgm:presLayoutVars>
      </dgm:prSet>
      <dgm:spPr/>
      <dgm:t>
        <a:bodyPr/>
        <a:lstStyle/>
        <a:p>
          <a:endParaRPr lang="en-US"/>
        </a:p>
      </dgm:t>
    </dgm:pt>
    <dgm:pt modelId="{2C9B92E5-EBE7-475A-B956-972F36288434}" type="pres">
      <dgm:prSet presAssocID="{10D1E086-2687-4BFA-9810-208A97F9D960}" presName="composite" presStyleCnt="0"/>
      <dgm:spPr/>
    </dgm:pt>
    <dgm:pt modelId="{1F48F003-9331-4664-89DA-FB155B9A8F0D}" type="pres">
      <dgm:prSet presAssocID="{10D1E086-2687-4BFA-9810-208A97F9D960}" presName="parTx" presStyleLbl="alignNode1" presStyleIdx="0" presStyleCnt="5">
        <dgm:presLayoutVars>
          <dgm:chMax val="0"/>
          <dgm:chPref val="0"/>
          <dgm:bulletEnabled val="1"/>
        </dgm:presLayoutVars>
      </dgm:prSet>
      <dgm:spPr/>
      <dgm:t>
        <a:bodyPr/>
        <a:lstStyle/>
        <a:p>
          <a:endParaRPr lang="en-US"/>
        </a:p>
      </dgm:t>
    </dgm:pt>
    <dgm:pt modelId="{90849C9D-4726-41E5-88EE-A6A06DF5F11D}" type="pres">
      <dgm:prSet presAssocID="{10D1E086-2687-4BFA-9810-208A97F9D960}" presName="desTx" presStyleLbl="alignAccFollowNode1" presStyleIdx="0" presStyleCnt="5">
        <dgm:presLayoutVars>
          <dgm:bulletEnabled val="1"/>
        </dgm:presLayoutVars>
      </dgm:prSet>
      <dgm:spPr/>
      <dgm:t>
        <a:bodyPr/>
        <a:lstStyle/>
        <a:p>
          <a:endParaRPr lang="en-US"/>
        </a:p>
      </dgm:t>
    </dgm:pt>
    <dgm:pt modelId="{AA36FAD9-27C5-4FB9-A054-47FCAA7CEDCF}" type="pres">
      <dgm:prSet presAssocID="{AC21EC97-9D25-4AF0-A4C7-36B2B18E6BF4}" presName="space" presStyleCnt="0"/>
      <dgm:spPr/>
    </dgm:pt>
    <dgm:pt modelId="{3B63F94E-98C2-4DCE-807B-F36DAEF1A9BD}" type="pres">
      <dgm:prSet presAssocID="{C6B9BEC8-5672-47F1-872F-BAF1C17E54FC}" presName="composite" presStyleCnt="0"/>
      <dgm:spPr/>
    </dgm:pt>
    <dgm:pt modelId="{441A61D2-28C8-4488-86F9-4588768F45F4}" type="pres">
      <dgm:prSet presAssocID="{C6B9BEC8-5672-47F1-872F-BAF1C17E54FC}" presName="parTx" presStyleLbl="alignNode1" presStyleIdx="1" presStyleCnt="5">
        <dgm:presLayoutVars>
          <dgm:chMax val="0"/>
          <dgm:chPref val="0"/>
          <dgm:bulletEnabled val="1"/>
        </dgm:presLayoutVars>
      </dgm:prSet>
      <dgm:spPr/>
      <dgm:t>
        <a:bodyPr/>
        <a:lstStyle/>
        <a:p>
          <a:endParaRPr lang="en-US"/>
        </a:p>
      </dgm:t>
    </dgm:pt>
    <dgm:pt modelId="{2765D4FC-F58C-45B7-AA5F-CF30F1724ED6}" type="pres">
      <dgm:prSet presAssocID="{C6B9BEC8-5672-47F1-872F-BAF1C17E54FC}" presName="desTx" presStyleLbl="alignAccFollowNode1" presStyleIdx="1" presStyleCnt="5">
        <dgm:presLayoutVars>
          <dgm:bulletEnabled val="1"/>
        </dgm:presLayoutVars>
      </dgm:prSet>
      <dgm:spPr/>
      <dgm:t>
        <a:bodyPr/>
        <a:lstStyle/>
        <a:p>
          <a:endParaRPr lang="en-US"/>
        </a:p>
      </dgm:t>
    </dgm:pt>
    <dgm:pt modelId="{8F8AAA52-26F0-443B-8CD1-43E0095A02B1}" type="pres">
      <dgm:prSet presAssocID="{D978B2EA-1F3E-463C-8366-23B60D3B7B56}" presName="space" presStyleCnt="0"/>
      <dgm:spPr/>
    </dgm:pt>
    <dgm:pt modelId="{D647BCBF-3099-42F7-8C53-58995DA0A754}" type="pres">
      <dgm:prSet presAssocID="{45E9E9A2-5EA5-4EDF-AAAE-0D52612BF3DB}" presName="composite" presStyleCnt="0"/>
      <dgm:spPr/>
    </dgm:pt>
    <dgm:pt modelId="{4C295AD5-54DD-4B2D-AC97-B00155BBAAFC}" type="pres">
      <dgm:prSet presAssocID="{45E9E9A2-5EA5-4EDF-AAAE-0D52612BF3DB}" presName="parTx" presStyleLbl="alignNode1" presStyleIdx="2" presStyleCnt="5">
        <dgm:presLayoutVars>
          <dgm:chMax val="0"/>
          <dgm:chPref val="0"/>
          <dgm:bulletEnabled val="1"/>
        </dgm:presLayoutVars>
      </dgm:prSet>
      <dgm:spPr/>
      <dgm:t>
        <a:bodyPr/>
        <a:lstStyle/>
        <a:p>
          <a:endParaRPr lang="en-US"/>
        </a:p>
      </dgm:t>
    </dgm:pt>
    <dgm:pt modelId="{20C4AC0D-825B-4519-BD96-D3A88CEA4C5E}" type="pres">
      <dgm:prSet presAssocID="{45E9E9A2-5EA5-4EDF-AAAE-0D52612BF3DB}" presName="desTx" presStyleLbl="alignAccFollowNode1" presStyleIdx="2" presStyleCnt="5">
        <dgm:presLayoutVars>
          <dgm:bulletEnabled val="1"/>
        </dgm:presLayoutVars>
      </dgm:prSet>
      <dgm:spPr/>
      <dgm:t>
        <a:bodyPr/>
        <a:lstStyle/>
        <a:p>
          <a:endParaRPr lang="en-US"/>
        </a:p>
      </dgm:t>
    </dgm:pt>
    <dgm:pt modelId="{909D3F41-6398-4B2E-8DF9-DF27174C9AA9}" type="pres">
      <dgm:prSet presAssocID="{6436A1B0-2B7C-498C-A6B8-56F378C28AE4}" presName="space" presStyleCnt="0"/>
      <dgm:spPr/>
    </dgm:pt>
    <dgm:pt modelId="{0A0C75FC-02C6-464B-AE44-D93A153BD8D3}" type="pres">
      <dgm:prSet presAssocID="{5F2F4C52-372D-4E05-9C0B-08FC687602E2}" presName="composite" presStyleCnt="0"/>
      <dgm:spPr/>
    </dgm:pt>
    <dgm:pt modelId="{60C99C9A-5A7C-4B37-A357-4FB8EE33B12E}" type="pres">
      <dgm:prSet presAssocID="{5F2F4C52-372D-4E05-9C0B-08FC687602E2}" presName="parTx" presStyleLbl="alignNode1" presStyleIdx="3" presStyleCnt="5">
        <dgm:presLayoutVars>
          <dgm:chMax val="0"/>
          <dgm:chPref val="0"/>
          <dgm:bulletEnabled val="1"/>
        </dgm:presLayoutVars>
      </dgm:prSet>
      <dgm:spPr/>
      <dgm:t>
        <a:bodyPr/>
        <a:lstStyle/>
        <a:p>
          <a:endParaRPr lang="en-US"/>
        </a:p>
      </dgm:t>
    </dgm:pt>
    <dgm:pt modelId="{C1A81FC6-4D48-4F65-8E73-D1CD48938852}" type="pres">
      <dgm:prSet presAssocID="{5F2F4C52-372D-4E05-9C0B-08FC687602E2}" presName="desTx" presStyleLbl="alignAccFollowNode1" presStyleIdx="3" presStyleCnt="5">
        <dgm:presLayoutVars>
          <dgm:bulletEnabled val="1"/>
        </dgm:presLayoutVars>
      </dgm:prSet>
      <dgm:spPr/>
      <dgm:t>
        <a:bodyPr/>
        <a:lstStyle/>
        <a:p>
          <a:endParaRPr lang="en-US"/>
        </a:p>
      </dgm:t>
    </dgm:pt>
    <dgm:pt modelId="{C68E1C66-B7C1-4E81-942C-F1E3047A1309}" type="pres">
      <dgm:prSet presAssocID="{652E3460-6538-4F68-B005-205FD266C376}" presName="space" presStyleCnt="0"/>
      <dgm:spPr/>
    </dgm:pt>
    <dgm:pt modelId="{41BAE1AC-338F-4A40-9519-D381467D04D4}" type="pres">
      <dgm:prSet presAssocID="{DAB3BE5C-0672-4BEB-A572-9FBE9BB03421}" presName="composite" presStyleCnt="0"/>
      <dgm:spPr/>
    </dgm:pt>
    <dgm:pt modelId="{71B5AEB3-A33D-4FDE-983A-AB08747B218C}" type="pres">
      <dgm:prSet presAssocID="{DAB3BE5C-0672-4BEB-A572-9FBE9BB03421}" presName="parTx" presStyleLbl="alignNode1" presStyleIdx="4" presStyleCnt="5">
        <dgm:presLayoutVars>
          <dgm:chMax val="0"/>
          <dgm:chPref val="0"/>
          <dgm:bulletEnabled val="1"/>
        </dgm:presLayoutVars>
      </dgm:prSet>
      <dgm:spPr/>
      <dgm:t>
        <a:bodyPr/>
        <a:lstStyle/>
        <a:p>
          <a:endParaRPr lang="en-US"/>
        </a:p>
      </dgm:t>
    </dgm:pt>
    <dgm:pt modelId="{A90AE574-EC23-454C-B97D-618D01547226}" type="pres">
      <dgm:prSet presAssocID="{DAB3BE5C-0672-4BEB-A572-9FBE9BB03421}" presName="desTx" presStyleLbl="alignAccFollowNode1" presStyleIdx="4" presStyleCnt="5">
        <dgm:presLayoutVars>
          <dgm:bulletEnabled val="1"/>
        </dgm:presLayoutVars>
      </dgm:prSet>
      <dgm:spPr/>
      <dgm:t>
        <a:bodyPr/>
        <a:lstStyle/>
        <a:p>
          <a:endParaRPr lang="en-US"/>
        </a:p>
      </dgm:t>
    </dgm:pt>
  </dgm:ptLst>
  <dgm:cxnLst>
    <dgm:cxn modelId="{F03FACB8-3505-4838-BCED-E7FC6CBDA836}" srcId="{DAB3BE5C-0672-4BEB-A572-9FBE9BB03421}" destId="{6B25DEC6-8591-4193-86E2-827AD5EC029E}" srcOrd="0" destOrd="0" parTransId="{AB3BB957-C444-40E8-847D-2DAAFBE4EE67}" sibTransId="{46A15C72-81B5-4253-99BC-CDEE65E69033}"/>
    <dgm:cxn modelId="{151E927C-3A23-41EB-A959-5283026F1DC5}" type="presOf" srcId="{4E7EACD6-EB8C-44AD-A6B3-AC4482DED6B6}" destId="{2765D4FC-F58C-45B7-AA5F-CF30F1724ED6}" srcOrd="0" destOrd="0" presId="urn:microsoft.com/office/officeart/2005/8/layout/hList1"/>
    <dgm:cxn modelId="{F012DC73-DAC0-42FF-979C-156F6692AE12}" srcId="{45E9E9A2-5EA5-4EDF-AAAE-0D52612BF3DB}" destId="{759F3565-3753-498F-BEBE-D206B727DC10}" srcOrd="0" destOrd="0" parTransId="{94EA7F90-E1B8-4E9C-B08F-8DB9C1B86B8D}" sibTransId="{F16F9348-D620-4F57-9B7D-E7D3B528ECE2}"/>
    <dgm:cxn modelId="{DAAAF778-1B4F-4194-90D0-BE6E1E261F06}" srcId="{10D1E086-2687-4BFA-9810-208A97F9D960}" destId="{C2F4414F-EEE8-468B-812C-007A9326C927}" srcOrd="0" destOrd="0" parTransId="{B6D8DFF1-60F5-4387-B576-A4ADEC18C87F}" sibTransId="{968110A7-5948-436C-90EA-DADF218758EA}"/>
    <dgm:cxn modelId="{2744C688-BA70-4F46-8BB8-DFD904A0344C}" srcId="{6280E54C-042E-425F-9AE8-3D075B5AF40D}" destId="{C6B9BEC8-5672-47F1-872F-BAF1C17E54FC}" srcOrd="1" destOrd="0" parTransId="{06614254-F36E-4F3A-8675-09C0BF7972CA}" sibTransId="{D978B2EA-1F3E-463C-8366-23B60D3B7B56}"/>
    <dgm:cxn modelId="{6C8658E2-DBC4-493F-95AB-5757F240478C}" type="presOf" srcId="{C6B9BEC8-5672-47F1-872F-BAF1C17E54FC}" destId="{441A61D2-28C8-4488-86F9-4588768F45F4}" srcOrd="0" destOrd="0" presId="urn:microsoft.com/office/officeart/2005/8/layout/hList1"/>
    <dgm:cxn modelId="{807A9FFB-B308-4E01-9565-5B8EE9419788}" srcId="{C6B9BEC8-5672-47F1-872F-BAF1C17E54FC}" destId="{4E7EACD6-EB8C-44AD-A6B3-AC4482DED6B6}" srcOrd="0" destOrd="0" parTransId="{6B512BAD-1643-4A6D-9C12-30A79FC399EA}" sibTransId="{5AEDF929-D677-4C2F-A6DB-81C67413CC3F}"/>
    <dgm:cxn modelId="{AC37BA33-A250-4210-93F8-83B80BD7260A}" type="presOf" srcId="{759F3565-3753-498F-BEBE-D206B727DC10}" destId="{20C4AC0D-825B-4519-BD96-D3A88CEA4C5E}" srcOrd="0" destOrd="0" presId="urn:microsoft.com/office/officeart/2005/8/layout/hList1"/>
    <dgm:cxn modelId="{89DB7585-570C-408D-9E1C-56CE6CE73DC9}" srcId="{6280E54C-042E-425F-9AE8-3D075B5AF40D}" destId="{10D1E086-2687-4BFA-9810-208A97F9D960}" srcOrd="0" destOrd="0" parTransId="{CAD53F6B-FB4D-4994-BA45-C04C0B898F87}" sibTransId="{AC21EC97-9D25-4AF0-A4C7-36B2B18E6BF4}"/>
    <dgm:cxn modelId="{C5768E03-955F-4EBC-9E0D-7126A56A95D5}" type="presOf" srcId="{0CF02C70-D168-49DD-BB85-389FCAEF8121}" destId="{C1A81FC6-4D48-4F65-8E73-D1CD48938852}" srcOrd="0" destOrd="0" presId="urn:microsoft.com/office/officeart/2005/8/layout/hList1"/>
    <dgm:cxn modelId="{7055D853-F7F7-4206-8A12-DDFD6AAA15D0}" type="presOf" srcId="{C2F4414F-EEE8-468B-812C-007A9326C927}" destId="{90849C9D-4726-41E5-88EE-A6A06DF5F11D}" srcOrd="0" destOrd="0" presId="urn:microsoft.com/office/officeart/2005/8/layout/hList1"/>
    <dgm:cxn modelId="{1D52D766-906B-45D5-8360-DAB7157EE4C5}" srcId="{6280E54C-042E-425F-9AE8-3D075B5AF40D}" destId="{DAB3BE5C-0672-4BEB-A572-9FBE9BB03421}" srcOrd="4" destOrd="0" parTransId="{B715E94F-5C65-4DBC-8E75-94100AC59EF8}" sibTransId="{D2FE44D9-A982-4FD4-B9D3-73F89417510B}"/>
    <dgm:cxn modelId="{DB8D036A-6483-45F4-A80E-9AEFFB1E27AA}" srcId="{5F2F4C52-372D-4E05-9C0B-08FC687602E2}" destId="{0CF02C70-D168-49DD-BB85-389FCAEF8121}" srcOrd="0" destOrd="0" parTransId="{57F6F365-AD9A-489A-9BA2-77C0B0268370}" sibTransId="{ADEB9526-0B67-467A-ADD7-D29B37F20758}"/>
    <dgm:cxn modelId="{8FC322D6-7ECC-4093-8E22-1540D8F9BB7A}" type="presOf" srcId="{6B25DEC6-8591-4193-86E2-827AD5EC029E}" destId="{A90AE574-EC23-454C-B97D-618D01547226}" srcOrd="0" destOrd="0" presId="urn:microsoft.com/office/officeart/2005/8/layout/hList1"/>
    <dgm:cxn modelId="{F8C8B107-95D6-4374-9AE4-12B50D24F26A}" type="presOf" srcId="{14355291-2A9E-45A3-904F-DED41813CC7D}" destId="{A90AE574-EC23-454C-B97D-618D01547226}" srcOrd="0" destOrd="1" presId="urn:microsoft.com/office/officeart/2005/8/layout/hList1"/>
    <dgm:cxn modelId="{7D8A2C2F-BC40-4E53-B7B5-9A6B2B9E0FA6}" type="presOf" srcId="{10D1E086-2687-4BFA-9810-208A97F9D960}" destId="{1F48F003-9331-4664-89DA-FB155B9A8F0D}" srcOrd="0" destOrd="0" presId="urn:microsoft.com/office/officeart/2005/8/layout/hList1"/>
    <dgm:cxn modelId="{8380A33B-CDFA-4349-9E2D-C2EDAFB0D47F}" type="presOf" srcId="{45E9E9A2-5EA5-4EDF-AAAE-0D52612BF3DB}" destId="{4C295AD5-54DD-4B2D-AC97-B00155BBAAFC}" srcOrd="0" destOrd="0" presId="urn:microsoft.com/office/officeart/2005/8/layout/hList1"/>
    <dgm:cxn modelId="{9D205D99-E5EB-4492-86EF-30D1B96269A9}" type="presOf" srcId="{6280E54C-042E-425F-9AE8-3D075B5AF40D}" destId="{3C776C32-B421-485A-A6D7-452403C202A1}" srcOrd="0" destOrd="0" presId="urn:microsoft.com/office/officeart/2005/8/layout/hList1"/>
    <dgm:cxn modelId="{89DB9AB0-8C8E-4650-8C84-D997949D4423}" srcId="{6280E54C-042E-425F-9AE8-3D075B5AF40D}" destId="{45E9E9A2-5EA5-4EDF-AAAE-0D52612BF3DB}" srcOrd="2" destOrd="0" parTransId="{7BFA01D9-9986-493C-836C-483BBE134A8A}" sibTransId="{6436A1B0-2B7C-498C-A6B8-56F378C28AE4}"/>
    <dgm:cxn modelId="{14E498E7-3BEF-4707-971A-4CF6B5DAA53F}" srcId="{6280E54C-042E-425F-9AE8-3D075B5AF40D}" destId="{5F2F4C52-372D-4E05-9C0B-08FC687602E2}" srcOrd="3" destOrd="0" parTransId="{C87FF699-C973-4046-BAC4-73CDB3290FA5}" sibTransId="{652E3460-6538-4F68-B005-205FD266C376}"/>
    <dgm:cxn modelId="{B8B27635-AD03-4CDF-A26C-17F16718EED4}" srcId="{DAB3BE5C-0672-4BEB-A572-9FBE9BB03421}" destId="{14355291-2A9E-45A3-904F-DED41813CC7D}" srcOrd="1" destOrd="0" parTransId="{217DFF33-C3DF-450B-893F-7AA7D0F5AFBE}" sibTransId="{52914902-0BF8-411D-A6F4-EA7BC21865B2}"/>
    <dgm:cxn modelId="{91E5128D-8BC3-4A47-93E4-98CDBA4F1E79}" type="presOf" srcId="{DAB3BE5C-0672-4BEB-A572-9FBE9BB03421}" destId="{71B5AEB3-A33D-4FDE-983A-AB08747B218C}" srcOrd="0" destOrd="0" presId="urn:microsoft.com/office/officeart/2005/8/layout/hList1"/>
    <dgm:cxn modelId="{25F31A42-688D-43D6-9F22-3CAB60027EF1}" type="presOf" srcId="{5F2F4C52-372D-4E05-9C0B-08FC687602E2}" destId="{60C99C9A-5A7C-4B37-A357-4FB8EE33B12E}" srcOrd="0" destOrd="0" presId="urn:microsoft.com/office/officeart/2005/8/layout/hList1"/>
    <dgm:cxn modelId="{731F7FBD-F06F-45C5-8193-9B93BE7F0983}" type="presParOf" srcId="{3C776C32-B421-485A-A6D7-452403C202A1}" destId="{2C9B92E5-EBE7-475A-B956-972F36288434}" srcOrd="0" destOrd="0" presId="urn:microsoft.com/office/officeart/2005/8/layout/hList1"/>
    <dgm:cxn modelId="{A5EFD7B6-E416-43F1-9118-69E851C0ADCF}" type="presParOf" srcId="{2C9B92E5-EBE7-475A-B956-972F36288434}" destId="{1F48F003-9331-4664-89DA-FB155B9A8F0D}" srcOrd="0" destOrd="0" presId="urn:microsoft.com/office/officeart/2005/8/layout/hList1"/>
    <dgm:cxn modelId="{AF0F13F0-F37A-4C45-95C8-4E8522013E6F}" type="presParOf" srcId="{2C9B92E5-EBE7-475A-B956-972F36288434}" destId="{90849C9D-4726-41E5-88EE-A6A06DF5F11D}" srcOrd="1" destOrd="0" presId="urn:microsoft.com/office/officeart/2005/8/layout/hList1"/>
    <dgm:cxn modelId="{A11563A7-42B4-4314-B342-13A09A7F3E6E}" type="presParOf" srcId="{3C776C32-B421-485A-A6D7-452403C202A1}" destId="{AA36FAD9-27C5-4FB9-A054-47FCAA7CEDCF}" srcOrd="1" destOrd="0" presId="urn:microsoft.com/office/officeart/2005/8/layout/hList1"/>
    <dgm:cxn modelId="{299ACB15-F86D-47C3-ABA2-5823D1B317B6}" type="presParOf" srcId="{3C776C32-B421-485A-A6D7-452403C202A1}" destId="{3B63F94E-98C2-4DCE-807B-F36DAEF1A9BD}" srcOrd="2" destOrd="0" presId="urn:microsoft.com/office/officeart/2005/8/layout/hList1"/>
    <dgm:cxn modelId="{0FA141CB-EBFE-4A85-A3C9-001859AC53FA}" type="presParOf" srcId="{3B63F94E-98C2-4DCE-807B-F36DAEF1A9BD}" destId="{441A61D2-28C8-4488-86F9-4588768F45F4}" srcOrd="0" destOrd="0" presId="urn:microsoft.com/office/officeart/2005/8/layout/hList1"/>
    <dgm:cxn modelId="{C350864D-0E9F-4B6F-AE59-02C3947EABA7}" type="presParOf" srcId="{3B63F94E-98C2-4DCE-807B-F36DAEF1A9BD}" destId="{2765D4FC-F58C-45B7-AA5F-CF30F1724ED6}" srcOrd="1" destOrd="0" presId="urn:microsoft.com/office/officeart/2005/8/layout/hList1"/>
    <dgm:cxn modelId="{4C9D3AE5-19B3-437E-A958-F0DEFE38C7C7}" type="presParOf" srcId="{3C776C32-B421-485A-A6D7-452403C202A1}" destId="{8F8AAA52-26F0-443B-8CD1-43E0095A02B1}" srcOrd="3" destOrd="0" presId="urn:microsoft.com/office/officeart/2005/8/layout/hList1"/>
    <dgm:cxn modelId="{DFCE7074-0EC6-46AE-8F24-9E5FD8AEB5CD}" type="presParOf" srcId="{3C776C32-B421-485A-A6D7-452403C202A1}" destId="{D647BCBF-3099-42F7-8C53-58995DA0A754}" srcOrd="4" destOrd="0" presId="urn:microsoft.com/office/officeart/2005/8/layout/hList1"/>
    <dgm:cxn modelId="{BC940410-45FD-4996-B7F6-043B3D5030B0}" type="presParOf" srcId="{D647BCBF-3099-42F7-8C53-58995DA0A754}" destId="{4C295AD5-54DD-4B2D-AC97-B00155BBAAFC}" srcOrd="0" destOrd="0" presId="urn:microsoft.com/office/officeart/2005/8/layout/hList1"/>
    <dgm:cxn modelId="{588C2FE4-AC0A-484C-A354-BD8A8955F502}" type="presParOf" srcId="{D647BCBF-3099-42F7-8C53-58995DA0A754}" destId="{20C4AC0D-825B-4519-BD96-D3A88CEA4C5E}" srcOrd="1" destOrd="0" presId="urn:microsoft.com/office/officeart/2005/8/layout/hList1"/>
    <dgm:cxn modelId="{E63F58C9-799B-4FE7-89C7-B8D6A6CAD6B8}" type="presParOf" srcId="{3C776C32-B421-485A-A6D7-452403C202A1}" destId="{909D3F41-6398-4B2E-8DF9-DF27174C9AA9}" srcOrd="5" destOrd="0" presId="urn:microsoft.com/office/officeart/2005/8/layout/hList1"/>
    <dgm:cxn modelId="{DDC9F648-6AA5-4E93-86C3-058352686D08}" type="presParOf" srcId="{3C776C32-B421-485A-A6D7-452403C202A1}" destId="{0A0C75FC-02C6-464B-AE44-D93A153BD8D3}" srcOrd="6" destOrd="0" presId="urn:microsoft.com/office/officeart/2005/8/layout/hList1"/>
    <dgm:cxn modelId="{D9BCFEF1-8540-44FC-9DED-9279135925A1}" type="presParOf" srcId="{0A0C75FC-02C6-464B-AE44-D93A153BD8D3}" destId="{60C99C9A-5A7C-4B37-A357-4FB8EE33B12E}" srcOrd="0" destOrd="0" presId="urn:microsoft.com/office/officeart/2005/8/layout/hList1"/>
    <dgm:cxn modelId="{57BA9BE9-7E68-42C7-9C87-04AA6C1C7824}" type="presParOf" srcId="{0A0C75FC-02C6-464B-AE44-D93A153BD8D3}" destId="{C1A81FC6-4D48-4F65-8E73-D1CD48938852}" srcOrd="1" destOrd="0" presId="urn:microsoft.com/office/officeart/2005/8/layout/hList1"/>
    <dgm:cxn modelId="{25C2D374-FFAC-44B4-9E4E-D931DD2A44EC}" type="presParOf" srcId="{3C776C32-B421-485A-A6D7-452403C202A1}" destId="{C68E1C66-B7C1-4E81-942C-F1E3047A1309}" srcOrd="7" destOrd="0" presId="urn:microsoft.com/office/officeart/2005/8/layout/hList1"/>
    <dgm:cxn modelId="{C16BEFC1-EE01-4EDD-843D-AAEECBDDA655}" type="presParOf" srcId="{3C776C32-B421-485A-A6D7-452403C202A1}" destId="{41BAE1AC-338F-4A40-9519-D381467D04D4}" srcOrd="8" destOrd="0" presId="urn:microsoft.com/office/officeart/2005/8/layout/hList1"/>
    <dgm:cxn modelId="{9F0E975A-B525-476D-AAA4-EFECB5D446E5}" type="presParOf" srcId="{41BAE1AC-338F-4A40-9519-D381467D04D4}" destId="{71B5AEB3-A33D-4FDE-983A-AB08747B218C}" srcOrd="0" destOrd="0" presId="urn:microsoft.com/office/officeart/2005/8/layout/hList1"/>
    <dgm:cxn modelId="{ED2C1A87-E747-46C8-8658-3568C1040572}" type="presParOf" srcId="{41BAE1AC-338F-4A40-9519-D381467D04D4}" destId="{A90AE574-EC23-454C-B97D-618D01547226}"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2C0868-6D27-42EF-A448-D26402961709}" type="doc">
      <dgm:prSet loTypeId="urn:microsoft.com/office/officeart/2005/8/layout/hProcess9" loCatId="process" qsTypeId="urn:microsoft.com/office/officeart/2005/8/quickstyle/simple1" qsCatId="simple" csTypeId="urn:microsoft.com/office/officeart/2005/8/colors/accent1_5" csCatId="accent1" phldr="1"/>
      <dgm:spPr/>
    </dgm:pt>
    <dgm:pt modelId="{CF0611A4-5621-48D1-A963-946241EA985D}">
      <dgm:prSet phldrT="[Text]"/>
      <dgm:spPr/>
      <dgm:t>
        <a:bodyPr/>
        <a:lstStyle/>
        <a:p>
          <a:r>
            <a:rPr lang="en-GB" dirty="0"/>
            <a:t>Complaints to police of John harassing females in charity shop</a:t>
          </a:r>
        </a:p>
      </dgm:t>
    </dgm:pt>
    <dgm:pt modelId="{14B795E2-B561-4723-88BE-ECC5C25CCA44}" type="parTrans" cxnId="{0A66FC61-73AB-43E3-A6B7-7CB366850121}">
      <dgm:prSet/>
      <dgm:spPr/>
      <dgm:t>
        <a:bodyPr/>
        <a:lstStyle/>
        <a:p>
          <a:endParaRPr lang="en-GB"/>
        </a:p>
      </dgm:t>
    </dgm:pt>
    <dgm:pt modelId="{B6ED60B5-D4FB-4D0B-AA9F-AFF837655E24}" type="sibTrans" cxnId="{0A66FC61-73AB-43E3-A6B7-7CB366850121}">
      <dgm:prSet/>
      <dgm:spPr/>
      <dgm:t>
        <a:bodyPr/>
        <a:lstStyle/>
        <a:p>
          <a:endParaRPr lang="en-GB"/>
        </a:p>
      </dgm:t>
    </dgm:pt>
    <dgm:pt modelId="{1452DB21-1A0B-4FF0-95DB-BC6DE3F7A40E}">
      <dgm:prSet phldrT="[Text]"/>
      <dgm:spPr/>
      <dgm:t>
        <a:bodyPr/>
        <a:lstStyle/>
        <a:p>
          <a:r>
            <a:rPr lang="en-GB" dirty="0"/>
            <a:t>Police reviewed case – no violence, stalking 2a, admission of guilt in interview. </a:t>
          </a:r>
        </a:p>
      </dgm:t>
    </dgm:pt>
    <dgm:pt modelId="{2B1DE3D8-F28E-4F7B-B319-E6F9BF54CC88}" type="parTrans" cxnId="{9130DC9A-BFF4-43E1-A0A7-7F2A04732DFB}">
      <dgm:prSet/>
      <dgm:spPr/>
      <dgm:t>
        <a:bodyPr/>
        <a:lstStyle/>
        <a:p>
          <a:endParaRPr lang="en-GB"/>
        </a:p>
      </dgm:t>
    </dgm:pt>
    <dgm:pt modelId="{9F1A7DE2-AE92-485F-BE73-661EDFE91969}" type="sibTrans" cxnId="{9130DC9A-BFF4-43E1-A0A7-7F2A04732DFB}">
      <dgm:prSet/>
      <dgm:spPr/>
      <dgm:t>
        <a:bodyPr/>
        <a:lstStyle/>
        <a:p>
          <a:endParaRPr lang="en-GB"/>
        </a:p>
      </dgm:t>
    </dgm:pt>
    <dgm:pt modelId="{380017E0-7B2E-48A7-8384-99C860E8D57D}">
      <dgm:prSet phldrT="[Text]"/>
      <dgm:spPr/>
      <dgm:t>
        <a:bodyPr/>
        <a:lstStyle/>
        <a:p>
          <a:r>
            <a:rPr lang="en-GB" dirty="0"/>
            <a:t>Caution given &amp; OOCD team notified who reviewed case &amp; notified HIOW NHS team </a:t>
          </a:r>
        </a:p>
      </dgm:t>
    </dgm:pt>
    <dgm:pt modelId="{6C9C3340-3DAE-4ECA-A638-7D2F948EF575}" type="parTrans" cxnId="{B8107306-9429-48BC-AE8A-3B60DA102608}">
      <dgm:prSet/>
      <dgm:spPr/>
      <dgm:t>
        <a:bodyPr/>
        <a:lstStyle/>
        <a:p>
          <a:endParaRPr lang="en-GB"/>
        </a:p>
      </dgm:t>
    </dgm:pt>
    <dgm:pt modelId="{9D281A26-7033-4CF1-B0D0-6C594C2F911C}" type="sibTrans" cxnId="{B8107306-9429-48BC-AE8A-3B60DA102608}">
      <dgm:prSet/>
      <dgm:spPr/>
      <dgm:t>
        <a:bodyPr/>
        <a:lstStyle/>
        <a:p>
          <a:endParaRPr lang="en-GB"/>
        </a:p>
      </dgm:t>
    </dgm:pt>
    <dgm:pt modelId="{3FA6EF33-DDD3-44F3-8A30-3B8759FE2954}">
      <dgm:prSet phldrT="[Text]"/>
      <dgm:spPr/>
      <dgm:t>
        <a:bodyPr/>
        <a:lstStyle/>
        <a:p>
          <a:r>
            <a:rPr lang="en-GB" dirty="0"/>
            <a:t>HIOW NHS team provided 9 PLSI Skillsbuilder sessions</a:t>
          </a:r>
        </a:p>
      </dgm:t>
    </dgm:pt>
    <dgm:pt modelId="{EBD8F4B1-3A08-41FB-9412-E673788AC519}" type="parTrans" cxnId="{54709866-35D7-4A85-B086-C2EB29BD89E4}">
      <dgm:prSet/>
      <dgm:spPr/>
      <dgm:t>
        <a:bodyPr/>
        <a:lstStyle/>
        <a:p>
          <a:endParaRPr lang="en-GB"/>
        </a:p>
      </dgm:t>
    </dgm:pt>
    <dgm:pt modelId="{B6E29ECD-CF57-49A5-84B5-3AB153D89E96}" type="sibTrans" cxnId="{54709866-35D7-4A85-B086-C2EB29BD89E4}">
      <dgm:prSet/>
      <dgm:spPr/>
      <dgm:t>
        <a:bodyPr/>
        <a:lstStyle/>
        <a:p>
          <a:endParaRPr lang="en-GB"/>
        </a:p>
      </dgm:t>
    </dgm:pt>
    <dgm:pt modelId="{D4CC2C83-AF72-4D44-BC24-62F3A7A812F8}" type="pres">
      <dgm:prSet presAssocID="{F32C0868-6D27-42EF-A448-D26402961709}" presName="CompostProcess" presStyleCnt="0">
        <dgm:presLayoutVars>
          <dgm:dir/>
          <dgm:resizeHandles val="exact"/>
        </dgm:presLayoutVars>
      </dgm:prSet>
      <dgm:spPr/>
    </dgm:pt>
    <dgm:pt modelId="{F16F7BC7-B7FB-48A4-90F2-F72F43E59E26}" type="pres">
      <dgm:prSet presAssocID="{F32C0868-6D27-42EF-A448-D26402961709}" presName="arrow" presStyleLbl="bgShp" presStyleIdx="0" presStyleCnt="1"/>
      <dgm:spPr/>
    </dgm:pt>
    <dgm:pt modelId="{269AAB10-E54E-4D89-9EC4-707072382F15}" type="pres">
      <dgm:prSet presAssocID="{F32C0868-6D27-42EF-A448-D26402961709}" presName="linearProcess" presStyleCnt="0"/>
      <dgm:spPr/>
    </dgm:pt>
    <dgm:pt modelId="{8526A4B5-2071-4CF0-B5B7-4725BC54990A}" type="pres">
      <dgm:prSet presAssocID="{CF0611A4-5621-48D1-A963-946241EA985D}" presName="textNode" presStyleLbl="node1" presStyleIdx="0" presStyleCnt="4">
        <dgm:presLayoutVars>
          <dgm:bulletEnabled val="1"/>
        </dgm:presLayoutVars>
      </dgm:prSet>
      <dgm:spPr/>
      <dgm:t>
        <a:bodyPr/>
        <a:lstStyle/>
        <a:p>
          <a:endParaRPr lang="en-US"/>
        </a:p>
      </dgm:t>
    </dgm:pt>
    <dgm:pt modelId="{17C8A05A-2B41-4F22-B96C-1AA0CE35CF62}" type="pres">
      <dgm:prSet presAssocID="{B6ED60B5-D4FB-4D0B-AA9F-AFF837655E24}" presName="sibTrans" presStyleCnt="0"/>
      <dgm:spPr/>
    </dgm:pt>
    <dgm:pt modelId="{B7ED9A79-72BA-43D3-86AA-4F27B2DD232D}" type="pres">
      <dgm:prSet presAssocID="{1452DB21-1A0B-4FF0-95DB-BC6DE3F7A40E}" presName="textNode" presStyleLbl="node1" presStyleIdx="1" presStyleCnt="4">
        <dgm:presLayoutVars>
          <dgm:bulletEnabled val="1"/>
        </dgm:presLayoutVars>
      </dgm:prSet>
      <dgm:spPr/>
      <dgm:t>
        <a:bodyPr/>
        <a:lstStyle/>
        <a:p>
          <a:endParaRPr lang="en-US"/>
        </a:p>
      </dgm:t>
    </dgm:pt>
    <dgm:pt modelId="{D248C1C3-A5C4-4485-9578-9C175FA9BBAB}" type="pres">
      <dgm:prSet presAssocID="{9F1A7DE2-AE92-485F-BE73-661EDFE91969}" presName="sibTrans" presStyleCnt="0"/>
      <dgm:spPr/>
    </dgm:pt>
    <dgm:pt modelId="{0EB81467-1730-4B66-A505-B8B8577233DC}" type="pres">
      <dgm:prSet presAssocID="{380017E0-7B2E-48A7-8384-99C860E8D57D}" presName="textNode" presStyleLbl="node1" presStyleIdx="2" presStyleCnt="4">
        <dgm:presLayoutVars>
          <dgm:bulletEnabled val="1"/>
        </dgm:presLayoutVars>
      </dgm:prSet>
      <dgm:spPr/>
      <dgm:t>
        <a:bodyPr/>
        <a:lstStyle/>
        <a:p>
          <a:endParaRPr lang="en-US"/>
        </a:p>
      </dgm:t>
    </dgm:pt>
    <dgm:pt modelId="{D40E40CF-3E9A-4FE6-8623-F146CE4E65A5}" type="pres">
      <dgm:prSet presAssocID="{9D281A26-7033-4CF1-B0D0-6C594C2F911C}" presName="sibTrans" presStyleCnt="0"/>
      <dgm:spPr/>
    </dgm:pt>
    <dgm:pt modelId="{EE5F6E3D-9E92-43D5-8A70-9277CC565EFA}" type="pres">
      <dgm:prSet presAssocID="{3FA6EF33-DDD3-44F3-8A30-3B8759FE2954}" presName="textNode" presStyleLbl="node1" presStyleIdx="3" presStyleCnt="4">
        <dgm:presLayoutVars>
          <dgm:bulletEnabled val="1"/>
        </dgm:presLayoutVars>
      </dgm:prSet>
      <dgm:spPr/>
      <dgm:t>
        <a:bodyPr/>
        <a:lstStyle/>
        <a:p>
          <a:endParaRPr lang="en-US"/>
        </a:p>
      </dgm:t>
    </dgm:pt>
  </dgm:ptLst>
  <dgm:cxnLst>
    <dgm:cxn modelId="{B8107306-9429-48BC-AE8A-3B60DA102608}" srcId="{F32C0868-6D27-42EF-A448-D26402961709}" destId="{380017E0-7B2E-48A7-8384-99C860E8D57D}" srcOrd="2" destOrd="0" parTransId="{6C9C3340-3DAE-4ECA-A638-7D2F948EF575}" sibTransId="{9D281A26-7033-4CF1-B0D0-6C594C2F911C}"/>
    <dgm:cxn modelId="{222707F7-3C95-4D4E-B4BA-5616F7344B08}" type="presOf" srcId="{CF0611A4-5621-48D1-A963-946241EA985D}" destId="{8526A4B5-2071-4CF0-B5B7-4725BC54990A}" srcOrd="0" destOrd="0" presId="urn:microsoft.com/office/officeart/2005/8/layout/hProcess9"/>
    <dgm:cxn modelId="{874A54D2-F86B-4F89-9D65-CE4AC1A9F03B}" type="presOf" srcId="{1452DB21-1A0B-4FF0-95DB-BC6DE3F7A40E}" destId="{B7ED9A79-72BA-43D3-86AA-4F27B2DD232D}" srcOrd="0" destOrd="0" presId="urn:microsoft.com/office/officeart/2005/8/layout/hProcess9"/>
    <dgm:cxn modelId="{87D4F4E5-F3EC-4B82-8AB7-00671BCB22D2}" type="presOf" srcId="{3FA6EF33-DDD3-44F3-8A30-3B8759FE2954}" destId="{EE5F6E3D-9E92-43D5-8A70-9277CC565EFA}" srcOrd="0" destOrd="0" presId="urn:microsoft.com/office/officeart/2005/8/layout/hProcess9"/>
    <dgm:cxn modelId="{4DF0DAD3-52FB-4123-9988-AE4320FC6436}" type="presOf" srcId="{F32C0868-6D27-42EF-A448-D26402961709}" destId="{D4CC2C83-AF72-4D44-BC24-62F3A7A812F8}" srcOrd="0" destOrd="0" presId="urn:microsoft.com/office/officeart/2005/8/layout/hProcess9"/>
    <dgm:cxn modelId="{0A66FC61-73AB-43E3-A6B7-7CB366850121}" srcId="{F32C0868-6D27-42EF-A448-D26402961709}" destId="{CF0611A4-5621-48D1-A963-946241EA985D}" srcOrd="0" destOrd="0" parTransId="{14B795E2-B561-4723-88BE-ECC5C25CCA44}" sibTransId="{B6ED60B5-D4FB-4D0B-AA9F-AFF837655E24}"/>
    <dgm:cxn modelId="{9130DC9A-BFF4-43E1-A0A7-7F2A04732DFB}" srcId="{F32C0868-6D27-42EF-A448-D26402961709}" destId="{1452DB21-1A0B-4FF0-95DB-BC6DE3F7A40E}" srcOrd="1" destOrd="0" parTransId="{2B1DE3D8-F28E-4F7B-B319-E6F9BF54CC88}" sibTransId="{9F1A7DE2-AE92-485F-BE73-661EDFE91969}"/>
    <dgm:cxn modelId="{54709866-35D7-4A85-B086-C2EB29BD89E4}" srcId="{F32C0868-6D27-42EF-A448-D26402961709}" destId="{3FA6EF33-DDD3-44F3-8A30-3B8759FE2954}" srcOrd="3" destOrd="0" parTransId="{EBD8F4B1-3A08-41FB-9412-E673788AC519}" sibTransId="{B6E29ECD-CF57-49A5-84B5-3AB153D89E96}"/>
    <dgm:cxn modelId="{8C4C011E-322B-480D-A51F-C85B0F044A82}" type="presOf" srcId="{380017E0-7B2E-48A7-8384-99C860E8D57D}" destId="{0EB81467-1730-4B66-A505-B8B8577233DC}" srcOrd="0" destOrd="0" presId="urn:microsoft.com/office/officeart/2005/8/layout/hProcess9"/>
    <dgm:cxn modelId="{45EF2E79-7C60-45B7-B606-D99ACE54C6B3}" type="presParOf" srcId="{D4CC2C83-AF72-4D44-BC24-62F3A7A812F8}" destId="{F16F7BC7-B7FB-48A4-90F2-F72F43E59E26}" srcOrd="0" destOrd="0" presId="urn:microsoft.com/office/officeart/2005/8/layout/hProcess9"/>
    <dgm:cxn modelId="{8A644B9C-33D6-4C93-87DB-37E32866401C}" type="presParOf" srcId="{D4CC2C83-AF72-4D44-BC24-62F3A7A812F8}" destId="{269AAB10-E54E-4D89-9EC4-707072382F15}" srcOrd="1" destOrd="0" presId="urn:microsoft.com/office/officeart/2005/8/layout/hProcess9"/>
    <dgm:cxn modelId="{4CFBF082-A550-446A-AD86-37C41B34E20C}" type="presParOf" srcId="{269AAB10-E54E-4D89-9EC4-707072382F15}" destId="{8526A4B5-2071-4CF0-B5B7-4725BC54990A}" srcOrd="0" destOrd="0" presId="urn:microsoft.com/office/officeart/2005/8/layout/hProcess9"/>
    <dgm:cxn modelId="{43606FE1-8D8E-4958-928E-E17137A10A09}" type="presParOf" srcId="{269AAB10-E54E-4D89-9EC4-707072382F15}" destId="{17C8A05A-2B41-4F22-B96C-1AA0CE35CF62}" srcOrd="1" destOrd="0" presId="urn:microsoft.com/office/officeart/2005/8/layout/hProcess9"/>
    <dgm:cxn modelId="{C468E279-9E82-4874-858A-688D784A83FF}" type="presParOf" srcId="{269AAB10-E54E-4D89-9EC4-707072382F15}" destId="{B7ED9A79-72BA-43D3-86AA-4F27B2DD232D}" srcOrd="2" destOrd="0" presId="urn:microsoft.com/office/officeart/2005/8/layout/hProcess9"/>
    <dgm:cxn modelId="{EA28FAFF-1305-4766-905D-A0A3F754FD4A}" type="presParOf" srcId="{269AAB10-E54E-4D89-9EC4-707072382F15}" destId="{D248C1C3-A5C4-4485-9578-9C175FA9BBAB}" srcOrd="3" destOrd="0" presId="urn:microsoft.com/office/officeart/2005/8/layout/hProcess9"/>
    <dgm:cxn modelId="{6E943E9D-A868-4699-8B44-B8C049C281CD}" type="presParOf" srcId="{269AAB10-E54E-4D89-9EC4-707072382F15}" destId="{0EB81467-1730-4B66-A505-B8B8577233DC}" srcOrd="4" destOrd="0" presId="urn:microsoft.com/office/officeart/2005/8/layout/hProcess9"/>
    <dgm:cxn modelId="{7512092B-C9BA-4FEE-AAF9-64E1546DE115}" type="presParOf" srcId="{269AAB10-E54E-4D89-9EC4-707072382F15}" destId="{D40E40CF-3E9A-4FE6-8623-F146CE4E65A5}" srcOrd="5" destOrd="0" presId="urn:microsoft.com/office/officeart/2005/8/layout/hProcess9"/>
    <dgm:cxn modelId="{7AD9E19A-C6D1-41DE-B501-0F9503C7ACFA}" type="presParOf" srcId="{269AAB10-E54E-4D89-9EC4-707072382F15}" destId="{EE5F6E3D-9E92-43D5-8A70-9277CC565EF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F0C1B2D-C9E7-466B-AF24-4376C0090560}" type="doc">
      <dgm:prSet loTypeId="urn:microsoft.com/office/officeart/2005/8/layout/hierarchy3" loCatId="list" qsTypeId="urn:microsoft.com/office/officeart/2005/8/quickstyle/3d1" qsCatId="3D" csTypeId="urn:microsoft.com/office/officeart/2005/8/colors/colorful5" csCatId="colorful" phldr="1"/>
      <dgm:spPr/>
      <dgm:t>
        <a:bodyPr/>
        <a:lstStyle/>
        <a:p>
          <a:endParaRPr lang="en-GB"/>
        </a:p>
      </dgm:t>
    </dgm:pt>
    <dgm:pt modelId="{71EF16D3-0124-4CFD-9CEF-28AC33B46BDC}">
      <dgm:prSet phldrT="[Text]"/>
      <dgm:spPr/>
      <dgm:t>
        <a:bodyPr/>
        <a:lstStyle/>
        <a:p>
          <a:r>
            <a:rPr lang="en-GB" dirty="0"/>
            <a:t>Rejected</a:t>
          </a:r>
        </a:p>
      </dgm:t>
    </dgm:pt>
    <dgm:pt modelId="{04EE6FC3-9C4B-4C8A-8CDB-AE3C05777B06}" type="parTrans" cxnId="{D1035700-1896-4FF5-8214-76CE3E4E25B7}">
      <dgm:prSet/>
      <dgm:spPr/>
      <dgm:t>
        <a:bodyPr/>
        <a:lstStyle/>
        <a:p>
          <a:endParaRPr lang="en-GB"/>
        </a:p>
      </dgm:t>
    </dgm:pt>
    <dgm:pt modelId="{DEDF10EF-331F-4D28-BFA2-B8618B37AF3E}" type="sibTrans" cxnId="{D1035700-1896-4FF5-8214-76CE3E4E25B7}">
      <dgm:prSet/>
      <dgm:spPr/>
      <dgm:t>
        <a:bodyPr/>
        <a:lstStyle/>
        <a:p>
          <a:endParaRPr lang="en-GB"/>
        </a:p>
      </dgm:t>
    </dgm:pt>
    <dgm:pt modelId="{E0FE089A-8718-420C-9102-00590D518916}">
      <dgm:prSet phldrT="[Text]"/>
      <dgm:spPr/>
      <dgm:t>
        <a:bodyPr/>
        <a:lstStyle/>
        <a:p>
          <a:r>
            <a:rPr lang="en-GB" dirty="0"/>
            <a:t>Personality issues</a:t>
          </a:r>
        </a:p>
      </dgm:t>
    </dgm:pt>
    <dgm:pt modelId="{E53CE190-B8CE-43A5-A765-1F72BA823B76}" type="parTrans" cxnId="{9F2B559D-B5ED-4035-AFEB-1557BCEAEF6E}">
      <dgm:prSet/>
      <dgm:spPr/>
      <dgm:t>
        <a:bodyPr/>
        <a:lstStyle/>
        <a:p>
          <a:endParaRPr lang="en-GB"/>
        </a:p>
      </dgm:t>
    </dgm:pt>
    <dgm:pt modelId="{39E04C10-562F-4EAE-98BC-D3E6A7DDB89C}" type="sibTrans" cxnId="{9F2B559D-B5ED-4035-AFEB-1557BCEAEF6E}">
      <dgm:prSet/>
      <dgm:spPr/>
      <dgm:t>
        <a:bodyPr/>
        <a:lstStyle/>
        <a:p>
          <a:endParaRPr lang="en-GB"/>
        </a:p>
      </dgm:t>
    </dgm:pt>
    <dgm:pt modelId="{508A7B1D-903A-45E9-9D02-20FB74F7329E}">
      <dgm:prSet phldrT="[Text]"/>
      <dgm:spPr/>
      <dgm:t>
        <a:bodyPr/>
        <a:lstStyle/>
        <a:p>
          <a:r>
            <a:rPr lang="en-GB" dirty="0"/>
            <a:t>Resentful (n=30)</a:t>
          </a:r>
        </a:p>
      </dgm:t>
    </dgm:pt>
    <dgm:pt modelId="{9B988B72-067B-46BD-9C75-F5C0AF3F6C9B}" type="parTrans" cxnId="{FD328898-7D66-4954-9A88-13319A2ED096}">
      <dgm:prSet/>
      <dgm:spPr/>
      <dgm:t>
        <a:bodyPr/>
        <a:lstStyle/>
        <a:p>
          <a:endParaRPr lang="en-GB"/>
        </a:p>
      </dgm:t>
    </dgm:pt>
    <dgm:pt modelId="{99F39AF9-0AAB-44FD-B9CC-3374324C6DBC}" type="sibTrans" cxnId="{FD328898-7D66-4954-9A88-13319A2ED096}">
      <dgm:prSet/>
      <dgm:spPr/>
      <dgm:t>
        <a:bodyPr/>
        <a:lstStyle/>
        <a:p>
          <a:endParaRPr lang="en-GB"/>
        </a:p>
      </dgm:t>
    </dgm:pt>
    <dgm:pt modelId="{9BBE4C69-DE13-4FD1-8E53-937835A820E1}">
      <dgm:prSet phldrT="[Text]"/>
      <dgm:spPr/>
      <dgm:t>
        <a:bodyPr/>
        <a:lstStyle/>
        <a:p>
          <a:r>
            <a:rPr lang="en-GB" dirty="0"/>
            <a:t>Personality issues</a:t>
          </a:r>
        </a:p>
      </dgm:t>
    </dgm:pt>
    <dgm:pt modelId="{76C92E23-4C6E-45A9-89E5-77B47786DAE0}" type="parTrans" cxnId="{92973A01-CB15-44D8-B127-CB55F8794CCE}">
      <dgm:prSet/>
      <dgm:spPr/>
      <dgm:t>
        <a:bodyPr/>
        <a:lstStyle/>
        <a:p>
          <a:endParaRPr lang="en-GB"/>
        </a:p>
      </dgm:t>
    </dgm:pt>
    <dgm:pt modelId="{6CA4AAD3-FC30-4C6E-94A2-68245EB3B5A3}" type="sibTrans" cxnId="{92973A01-CB15-44D8-B127-CB55F8794CCE}">
      <dgm:prSet/>
      <dgm:spPr/>
      <dgm:t>
        <a:bodyPr/>
        <a:lstStyle/>
        <a:p>
          <a:endParaRPr lang="en-GB"/>
        </a:p>
      </dgm:t>
    </dgm:pt>
    <dgm:pt modelId="{DF07526C-04D5-49AF-918F-9AADEA856FDA}">
      <dgm:prSet phldrT="[Text]"/>
      <dgm:spPr/>
      <dgm:t>
        <a:bodyPr/>
        <a:lstStyle/>
        <a:p>
          <a:r>
            <a:rPr lang="en-GB" dirty="0"/>
            <a:t>Incompetent suitor style</a:t>
          </a:r>
        </a:p>
      </dgm:t>
    </dgm:pt>
    <dgm:pt modelId="{7535C9F5-1965-4813-9169-87371B2C8E0B}" type="parTrans" cxnId="{4DEFDE3A-B27C-411A-98B7-5ECB8F6D5594}">
      <dgm:prSet/>
      <dgm:spPr/>
      <dgm:t>
        <a:bodyPr/>
        <a:lstStyle/>
        <a:p>
          <a:endParaRPr lang="en-GB"/>
        </a:p>
      </dgm:t>
    </dgm:pt>
    <dgm:pt modelId="{77182166-EF90-49F5-9443-33D3D6DC8D01}" type="sibTrans" cxnId="{4DEFDE3A-B27C-411A-98B7-5ECB8F6D5594}">
      <dgm:prSet/>
      <dgm:spPr/>
      <dgm:t>
        <a:bodyPr/>
        <a:lstStyle/>
        <a:p>
          <a:endParaRPr lang="en-GB"/>
        </a:p>
      </dgm:t>
    </dgm:pt>
    <dgm:pt modelId="{63D3AC09-78C3-4D4C-9E45-2085FC07EA0D}">
      <dgm:prSet phldrT="[Text]"/>
      <dgm:spPr/>
      <dgm:t>
        <a:bodyPr/>
        <a:lstStyle/>
        <a:p>
          <a:r>
            <a:rPr lang="en-GB" dirty="0"/>
            <a:t>Personality issues</a:t>
          </a:r>
        </a:p>
      </dgm:t>
    </dgm:pt>
    <dgm:pt modelId="{FEFD5951-48FF-4DF9-B8FE-4B54DD6B47EE}" type="parTrans" cxnId="{8D613720-85F6-4504-BE05-A177B941E33D}">
      <dgm:prSet/>
      <dgm:spPr/>
      <dgm:t>
        <a:bodyPr/>
        <a:lstStyle/>
        <a:p>
          <a:endParaRPr lang="en-GB"/>
        </a:p>
      </dgm:t>
    </dgm:pt>
    <dgm:pt modelId="{996D9AE8-95CE-4979-B94B-597F7ACCB168}" type="sibTrans" cxnId="{8D613720-85F6-4504-BE05-A177B941E33D}">
      <dgm:prSet/>
      <dgm:spPr/>
      <dgm:t>
        <a:bodyPr/>
        <a:lstStyle/>
        <a:p>
          <a:endParaRPr lang="en-GB"/>
        </a:p>
      </dgm:t>
    </dgm:pt>
    <dgm:pt modelId="{351C5786-7904-40F1-BD20-D71B0DA82D2C}">
      <dgm:prSet phldrT="[Text]"/>
      <dgm:spPr/>
      <dgm:t>
        <a:bodyPr/>
        <a:lstStyle/>
        <a:p>
          <a:r>
            <a:rPr lang="en-GB" dirty="0"/>
            <a:t>Anxiety disorders</a:t>
          </a:r>
        </a:p>
      </dgm:t>
    </dgm:pt>
    <dgm:pt modelId="{61E22303-F49B-4E89-B2CC-30E087660F24}" type="parTrans" cxnId="{7756D67C-CC93-4F04-B272-20ADA0A5BD08}">
      <dgm:prSet/>
      <dgm:spPr/>
      <dgm:t>
        <a:bodyPr/>
        <a:lstStyle/>
        <a:p>
          <a:endParaRPr lang="en-GB"/>
        </a:p>
      </dgm:t>
    </dgm:pt>
    <dgm:pt modelId="{9DAD4B9B-DF10-4247-B1CA-E9F4FDC62595}" type="sibTrans" cxnId="{7756D67C-CC93-4F04-B272-20ADA0A5BD08}">
      <dgm:prSet/>
      <dgm:spPr/>
      <dgm:t>
        <a:bodyPr/>
        <a:lstStyle/>
        <a:p>
          <a:endParaRPr lang="en-GB"/>
        </a:p>
      </dgm:t>
    </dgm:pt>
    <dgm:pt modelId="{310369CB-F6F9-476C-B6A7-F4CA66833C41}">
      <dgm:prSet phldrT="[Text]"/>
      <dgm:spPr/>
      <dgm:t>
        <a:bodyPr/>
        <a:lstStyle/>
        <a:p>
          <a:r>
            <a:rPr lang="en-GB" dirty="0"/>
            <a:t>Learning disability</a:t>
          </a:r>
        </a:p>
      </dgm:t>
    </dgm:pt>
    <dgm:pt modelId="{B15AA1CF-6462-497E-B16E-FAFE0188B764}" type="parTrans" cxnId="{B70F7395-2E3F-4C98-9BFA-636680161C77}">
      <dgm:prSet/>
      <dgm:spPr/>
      <dgm:t>
        <a:bodyPr/>
        <a:lstStyle/>
        <a:p>
          <a:endParaRPr lang="en-GB"/>
        </a:p>
      </dgm:t>
    </dgm:pt>
    <dgm:pt modelId="{DE1CC881-D37D-4907-9E5E-20B5D053A234}" type="sibTrans" cxnId="{B70F7395-2E3F-4C98-9BFA-636680161C77}">
      <dgm:prSet/>
      <dgm:spPr/>
      <dgm:t>
        <a:bodyPr/>
        <a:lstStyle/>
        <a:p>
          <a:endParaRPr lang="en-GB"/>
        </a:p>
      </dgm:t>
    </dgm:pt>
    <dgm:pt modelId="{49F84FDE-5561-434B-B070-60A081BA15AA}">
      <dgm:prSet phldrT="[Text]"/>
      <dgm:spPr/>
      <dgm:t>
        <a:bodyPr/>
        <a:lstStyle/>
        <a:p>
          <a:r>
            <a:rPr lang="en-GB" dirty="0"/>
            <a:t>Intimacy seeking</a:t>
          </a:r>
        </a:p>
      </dgm:t>
    </dgm:pt>
    <dgm:pt modelId="{B039FDF1-5A9E-497F-8667-F85ECA31D239}" type="parTrans" cxnId="{33B49DC2-A026-4798-8F6F-832AFEAB238B}">
      <dgm:prSet/>
      <dgm:spPr/>
      <dgm:t>
        <a:bodyPr/>
        <a:lstStyle/>
        <a:p>
          <a:endParaRPr lang="en-GB"/>
        </a:p>
      </dgm:t>
    </dgm:pt>
    <dgm:pt modelId="{C903E099-845B-4C8C-8FEE-97BF09CF821A}" type="sibTrans" cxnId="{33B49DC2-A026-4798-8F6F-832AFEAB238B}">
      <dgm:prSet/>
      <dgm:spPr/>
      <dgm:t>
        <a:bodyPr/>
        <a:lstStyle/>
        <a:p>
          <a:endParaRPr lang="en-GB"/>
        </a:p>
      </dgm:t>
    </dgm:pt>
    <dgm:pt modelId="{3A5D11E0-FEDD-4D9F-9E15-6FDA5EED1169}">
      <dgm:prSet phldrT="[Text]"/>
      <dgm:spPr/>
      <dgm:t>
        <a:bodyPr/>
        <a:lstStyle/>
        <a:p>
          <a:r>
            <a:rPr lang="en-GB" dirty="0"/>
            <a:t>Predatory</a:t>
          </a:r>
        </a:p>
      </dgm:t>
    </dgm:pt>
    <dgm:pt modelId="{7F1E83D6-8D9F-4006-B38C-BAC70C7CE163}" type="parTrans" cxnId="{E2BAE783-61A0-4955-93CF-DF9A5DBD51B9}">
      <dgm:prSet/>
      <dgm:spPr/>
      <dgm:t>
        <a:bodyPr/>
        <a:lstStyle/>
        <a:p>
          <a:endParaRPr lang="en-GB"/>
        </a:p>
      </dgm:t>
    </dgm:pt>
    <dgm:pt modelId="{453F7FD8-614E-4314-A54F-AB33CCF3C72D}" type="sibTrans" cxnId="{E2BAE783-61A0-4955-93CF-DF9A5DBD51B9}">
      <dgm:prSet/>
      <dgm:spPr/>
      <dgm:t>
        <a:bodyPr/>
        <a:lstStyle/>
        <a:p>
          <a:endParaRPr lang="en-GB"/>
        </a:p>
      </dgm:t>
    </dgm:pt>
    <dgm:pt modelId="{9769DC73-0CB5-423F-B147-4A98AA8E4C0C}">
      <dgm:prSet phldrT="[Text]"/>
      <dgm:spPr/>
      <dgm:t>
        <a:bodyPr/>
        <a:lstStyle/>
        <a:p>
          <a:r>
            <a:rPr lang="en-GB" dirty="0"/>
            <a:t>Psychosis</a:t>
          </a:r>
        </a:p>
      </dgm:t>
    </dgm:pt>
    <dgm:pt modelId="{474DA139-380B-41E1-A42F-3730B0B09029}" type="parTrans" cxnId="{64935C9A-2AA1-40C1-8FB0-A081B78534D9}">
      <dgm:prSet/>
      <dgm:spPr/>
      <dgm:t>
        <a:bodyPr/>
        <a:lstStyle/>
        <a:p>
          <a:endParaRPr lang="en-GB"/>
        </a:p>
      </dgm:t>
    </dgm:pt>
    <dgm:pt modelId="{DE805D51-FF50-4632-8642-CC68ED3333A8}" type="sibTrans" cxnId="{64935C9A-2AA1-40C1-8FB0-A081B78534D9}">
      <dgm:prSet/>
      <dgm:spPr/>
      <dgm:t>
        <a:bodyPr/>
        <a:lstStyle/>
        <a:p>
          <a:endParaRPr lang="en-GB"/>
        </a:p>
      </dgm:t>
    </dgm:pt>
    <dgm:pt modelId="{86F500BC-0F47-4E7F-A306-57C383E022E4}">
      <dgm:prSet phldrT="[Text]"/>
      <dgm:spPr/>
      <dgm:t>
        <a:bodyPr/>
        <a:lstStyle/>
        <a:p>
          <a:r>
            <a:rPr lang="en-GB" dirty="0"/>
            <a:t>Personality issues</a:t>
          </a:r>
        </a:p>
      </dgm:t>
    </dgm:pt>
    <dgm:pt modelId="{3FF2BFBF-06B5-4431-B8D3-7587E2ACC599}" type="parTrans" cxnId="{0F0D9ED3-8494-4DF0-A9DC-220F90151216}">
      <dgm:prSet/>
      <dgm:spPr/>
      <dgm:t>
        <a:bodyPr/>
        <a:lstStyle/>
        <a:p>
          <a:endParaRPr lang="en-GB"/>
        </a:p>
      </dgm:t>
    </dgm:pt>
    <dgm:pt modelId="{40EA5E05-3E43-42BA-B189-049B6C5A29AA}" type="sibTrans" cxnId="{0F0D9ED3-8494-4DF0-A9DC-220F90151216}">
      <dgm:prSet/>
      <dgm:spPr/>
      <dgm:t>
        <a:bodyPr/>
        <a:lstStyle/>
        <a:p>
          <a:endParaRPr lang="en-GB"/>
        </a:p>
      </dgm:t>
    </dgm:pt>
    <dgm:pt modelId="{165AA546-356F-400A-8988-637117C06EF3}">
      <dgm:prSet phldrT="[Text]"/>
      <dgm:spPr/>
      <dgm:t>
        <a:bodyPr/>
        <a:lstStyle/>
        <a:p>
          <a:r>
            <a:rPr lang="en-GB"/>
            <a:t>Depression</a:t>
          </a:r>
          <a:endParaRPr lang="en-GB" dirty="0"/>
        </a:p>
      </dgm:t>
    </dgm:pt>
    <dgm:pt modelId="{FE09B59D-3D10-42F0-B766-DE0EAC27F02B}" type="parTrans" cxnId="{EBC054DE-1410-4999-9A3D-A872D2C2013D}">
      <dgm:prSet/>
      <dgm:spPr/>
      <dgm:t>
        <a:bodyPr/>
        <a:lstStyle/>
        <a:p>
          <a:endParaRPr lang="en-GB"/>
        </a:p>
      </dgm:t>
    </dgm:pt>
    <dgm:pt modelId="{83502DC3-950B-46F8-9603-7085BB9EEFCC}" type="sibTrans" cxnId="{EBC054DE-1410-4999-9A3D-A872D2C2013D}">
      <dgm:prSet/>
      <dgm:spPr/>
      <dgm:t>
        <a:bodyPr/>
        <a:lstStyle/>
        <a:p>
          <a:endParaRPr lang="en-GB"/>
        </a:p>
      </dgm:t>
    </dgm:pt>
    <dgm:pt modelId="{1A0E2AC7-9F08-471E-8F90-204933F2F3CA}">
      <dgm:prSet phldrT="[Text]"/>
      <dgm:spPr/>
      <dgm:t>
        <a:bodyPr/>
        <a:lstStyle/>
        <a:p>
          <a:r>
            <a:rPr lang="en-GB" dirty="0"/>
            <a:t>Psychosis</a:t>
          </a:r>
        </a:p>
      </dgm:t>
    </dgm:pt>
    <dgm:pt modelId="{6C826D44-9B48-4A0D-B358-7B69DAEFE24D}" type="parTrans" cxnId="{181D4F63-ECE4-40B1-9FA8-D920FD63C0C7}">
      <dgm:prSet/>
      <dgm:spPr/>
      <dgm:t>
        <a:bodyPr/>
        <a:lstStyle/>
        <a:p>
          <a:endParaRPr lang="en-GB"/>
        </a:p>
      </dgm:t>
    </dgm:pt>
    <dgm:pt modelId="{78C8A654-6B43-4506-9016-E9A58D8AF8EF}" type="sibTrans" cxnId="{181D4F63-ECE4-40B1-9FA8-D920FD63C0C7}">
      <dgm:prSet/>
      <dgm:spPr/>
      <dgm:t>
        <a:bodyPr/>
        <a:lstStyle/>
        <a:p>
          <a:endParaRPr lang="en-GB"/>
        </a:p>
      </dgm:t>
    </dgm:pt>
    <dgm:pt modelId="{164641F4-449D-44C4-BF39-CA28BD70282A}">
      <dgm:prSet phldrT="[Text]"/>
      <dgm:spPr/>
      <dgm:t>
        <a:bodyPr/>
        <a:lstStyle/>
        <a:p>
          <a:r>
            <a:rPr lang="en-GB" dirty="0"/>
            <a:t>Autism</a:t>
          </a:r>
        </a:p>
      </dgm:t>
    </dgm:pt>
    <dgm:pt modelId="{2276F6C1-FC82-477C-B53A-704EAE5F169F}" type="parTrans" cxnId="{86D0D5F8-EB3C-40A5-9050-4F5075FC90FA}">
      <dgm:prSet/>
      <dgm:spPr/>
      <dgm:t>
        <a:bodyPr/>
        <a:lstStyle/>
        <a:p>
          <a:endParaRPr lang="en-GB"/>
        </a:p>
      </dgm:t>
    </dgm:pt>
    <dgm:pt modelId="{D573728B-F194-4C89-AD2C-307CFF8A1507}" type="sibTrans" cxnId="{86D0D5F8-EB3C-40A5-9050-4F5075FC90FA}">
      <dgm:prSet/>
      <dgm:spPr/>
      <dgm:t>
        <a:bodyPr/>
        <a:lstStyle/>
        <a:p>
          <a:endParaRPr lang="en-GB"/>
        </a:p>
      </dgm:t>
    </dgm:pt>
    <dgm:pt modelId="{4225BB3A-3543-4E9A-B6B0-B9689CE5F735}" type="pres">
      <dgm:prSet presAssocID="{1F0C1B2D-C9E7-466B-AF24-4376C0090560}" presName="diagram" presStyleCnt="0">
        <dgm:presLayoutVars>
          <dgm:chPref val="1"/>
          <dgm:dir/>
          <dgm:animOne val="branch"/>
          <dgm:animLvl val="lvl"/>
          <dgm:resizeHandles/>
        </dgm:presLayoutVars>
      </dgm:prSet>
      <dgm:spPr/>
      <dgm:t>
        <a:bodyPr/>
        <a:lstStyle/>
        <a:p>
          <a:endParaRPr lang="en-US"/>
        </a:p>
      </dgm:t>
    </dgm:pt>
    <dgm:pt modelId="{18727127-D656-462A-AACE-5198BF9B0D7E}" type="pres">
      <dgm:prSet presAssocID="{71EF16D3-0124-4CFD-9CEF-28AC33B46BDC}" presName="root" presStyleCnt="0"/>
      <dgm:spPr/>
    </dgm:pt>
    <dgm:pt modelId="{639B89F7-373E-4C1D-93B3-EBE371A2DD31}" type="pres">
      <dgm:prSet presAssocID="{71EF16D3-0124-4CFD-9CEF-28AC33B46BDC}" presName="rootComposite" presStyleCnt="0"/>
      <dgm:spPr/>
    </dgm:pt>
    <dgm:pt modelId="{C5C01311-468E-47A6-AF6C-461EE4914DF6}" type="pres">
      <dgm:prSet presAssocID="{71EF16D3-0124-4CFD-9CEF-28AC33B46BDC}" presName="rootText" presStyleLbl="node1" presStyleIdx="0" presStyleCnt="5"/>
      <dgm:spPr/>
      <dgm:t>
        <a:bodyPr/>
        <a:lstStyle/>
        <a:p>
          <a:endParaRPr lang="en-US"/>
        </a:p>
      </dgm:t>
    </dgm:pt>
    <dgm:pt modelId="{EF1F0E55-F1AD-4741-9871-2CB4B7A69F25}" type="pres">
      <dgm:prSet presAssocID="{71EF16D3-0124-4CFD-9CEF-28AC33B46BDC}" presName="rootConnector" presStyleLbl="node1" presStyleIdx="0" presStyleCnt="5"/>
      <dgm:spPr/>
      <dgm:t>
        <a:bodyPr/>
        <a:lstStyle/>
        <a:p>
          <a:endParaRPr lang="en-US"/>
        </a:p>
      </dgm:t>
    </dgm:pt>
    <dgm:pt modelId="{F6D64251-1125-4C29-AB66-9836CA2EEE81}" type="pres">
      <dgm:prSet presAssocID="{71EF16D3-0124-4CFD-9CEF-28AC33B46BDC}" presName="childShape" presStyleCnt="0"/>
      <dgm:spPr/>
    </dgm:pt>
    <dgm:pt modelId="{64933249-A465-47BC-B07D-EFB4096F9739}" type="pres">
      <dgm:prSet presAssocID="{E53CE190-B8CE-43A5-A765-1F72BA823B76}" presName="Name13" presStyleLbl="parChTrans1D2" presStyleIdx="0" presStyleCnt="10"/>
      <dgm:spPr/>
      <dgm:t>
        <a:bodyPr/>
        <a:lstStyle/>
        <a:p>
          <a:endParaRPr lang="en-US"/>
        </a:p>
      </dgm:t>
    </dgm:pt>
    <dgm:pt modelId="{7CF24E42-4856-4A28-9A63-CF82A19AFFC4}" type="pres">
      <dgm:prSet presAssocID="{E0FE089A-8718-420C-9102-00590D518916}" presName="childText" presStyleLbl="bgAcc1" presStyleIdx="0" presStyleCnt="10">
        <dgm:presLayoutVars>
          <dgm:bulletEnabled val="1"/>
        </dgm:presLayoutVars>
      </dgm:prSet>
      <dgm:spPr/>
      <dgm:t>
        <a:bodyPr/>
        <a:lstStyle/>
        <a:p>
          <a:endParaRPr lang="en-US"/>
        </a:p>
      </dgm:t>
    </dgm:pt>
    <dgm:pt modelId="{A4D71A68-2744-42F4-B148-89FA4B56EC91}" type="pres">
      <dgm:prSet presAssocID="{FE09B59D-3D10-42F0-B766-DE0EAC27F02B}" presName="Name13" presStyleLbl="parChTrans1D2" presStyleIdx="1" presStyleCnt="10"/>
      <dgm:spPr/>
      <dgm:t>
        <a:bodyPr/>
        <a:lstStyle/>
        <a:p>
          <a:endParaRPr lang="en-US"/>
        </a:p>
      </dgm:t>
    </dgm:pt>
    <dgm:pt modelId="{3DE34B1A-3322-4508-A515-DAB78EF275F2}" type="pres">
      <dgm:prSet presAssocID="{165AA546-356F-400A-8988-637117C06EF3}" presName="childText" presStyleLbl="bgAcc1" presStyleIdx="1" presStyleCnt="10">
        <dgm:presLayoutVars>
          <dgm:bulletEnabled val="1"/>
        </dgm:presLayoutVars>
      </dgm:prSet>
      <dgm:spPr/>
      <dgm:t>
        <a:bodyPr/>
        <a:lstStyle/>
        <a:p>
          <a:endParaRPr lang="en-US"/>
        </a:p>
      </dgm:t>
    </dgm:pt>
    <dgm:pt modelId="{29E6C1E5-F493-4126-9FDB-5E6D95534216}" type="pres">
      <dgm:prSet presAssocID="{61E22303-F49B-4E89-B2CC-30E087660F24}" presName="Name13" presStyleLbl="parChTrans1D2" presStyleIdx="2" presStyleCnt="10"/>
      <dgm:spPr/>
      <dgm:t>
        <a:bodyPr/>
        <a:lstStyle/>
        <a:p>
          <a:endParaRPr lang="en-US"/>
        </a:p>
      </dgm:t>
    </dgm:pt>
    <dgm:pt modelId="{6C919C44-CA9D-4BE0-A306-9D697ADD1F24}" type="pres">
      <dgm:prSet presAssocID="{351C5786-7904-40F1-BD20-D71B0DA82D2C}" presName="childText" presStyleLbl="bgAcc1" presStyleIdx="2" presStyleCnt="10">
        <dgm:presLayoutVars>
          <dgm:bulletEnabled val="1"/>
        </dgm:presLayoutVars>
      </dgm:prSet>
      <dgm:spPr/>
      <dgm:t>
        <a:bodyPr/>
        <a:lstStyle/>
        <a:p>
          <a:endParaRPr lang="en-US"/>
        </a:p>
      </dgm:t>
    </dgm:pt>
    <dgm:pt modelId="{9D47B184-9D6F-4BCD-8CE3-171EAAECEA7E}" type="pres">
      <dgm:prSet presAssocID="{508A7B1D-903A-45E9-9D02-20FB74F7329E}" presName="root" presStyleCnt="0"/>
      <dgm:spPr/>
    </dgm:pt>
    <dgm:pt modelId="{7210DA48-2EFE-4877-A879-CA0E32E47B1E}" type="pres">
      <dgm:prSet presAssocID="{508A7B1D-903A-45E9-9D02-20FB74F7329E}" presName="rootComposite" presStyleCnt="0"/>
      <dgm:spPr/>
    </dgm:pt>
    <dgm:pt modelId="{78927C9C-55E0-43F7-ABB7-21F04A8CE010}" type="pres">
      <dgm:prSet presAssocID="{508A7B1D-903A-45E9-9D02-20FB74F7329E}" presName="rootText" presStyleLbl="node1" presStyleIdx="1" presStyleCnt="5"/>
      <dgm:spPr/>
      <dgm:t>
        <a:bodyPr/>
        <a:lstStyle/>
        <a:p>
          <a:endParaRPr lang="en-US"/>
        </a:p>
      </dgm:t>
    </dgm:pt>
    <dgm:pt modelId="{D8782927-BCA0-44C9-8BF6-4E39DD0A2E2B}" type="pres">
      <dgm:prSet presAssocID="{508A7B1D-903A-45E9-9D02-20FB74F7329E}" presName="rootConnector" presStyleLbl="node1" presStyleIdx="1" presStyleCnt="5"/>
      <dgm:spPr/>
      <dgm:t>
        <a:bodyPr/>
        <a:lstStyle/>
        <a:p>
          <a:endParaRPr lang="en-US"/>
        </a:p>
      </dgm:t>
    </dgm:pt>
    <dgm:pt modelId="{F16A2054-D1BA-40B2-8DBB-5105AE58CCCB}" type="pres">
      <dgm:prSet presAssocID="{508A7B1D-903A-45E9-9D02-20FB74F7329E}" presName="childShape" presStyleCnt="0"/>
      <dgm:spPr/>
    </dgm:pt>
    <dgm:pt modelId="{39358DB6-23DE-4B62-A84F-DDF1F7CBFABD}" type="pres">
      <dgm:prSet presAssocID="{76C92E23-4C6E-45A9-89E5-77B47786DAE0}" presName="Name13" presStyleLbl="parChTrans1D2" presStyleIdx="3" presStyleCnt="10"/>
      <dgm:spPr/>
      <dgm:t>
        <a:bodyPr/>
        <a:lstStyle/>
        <a:p>
          <a:endParaRPr lang="en-US"/>
        </a:p>
      </dgm:t>
    </dgm:pt>
    <dgm:pt modelId="{1B428271-4E43-4585-998C-59C34217F8A9}" type="pres">
      <dgm:prSet presAssocID="{9BBE4C69-DE13-4FD1-8E53-937835A820E1}" presName="childText" presStyleLbl="bgAcc1" presStyleIdx="3" presStyleCnt="10">
        <dgm:presLayoutVars>
          <dgm:bulletEnabled val="1"/>
        </dgm:presLayoutVars>
      </dgm:prSet>
      <dgm:spPr/>
      <dgm:t>
        <a:bodyPr/>
        <a:lstStyle/>
        <a:p>
          <a:endParaRPr lang="en-US"/>
        </a:p>
      </dgm:t>
    </dgm:pt>
    <dgm:pt modelId="{9A41492F-2FCE-4030-A41C-124AEB9E28FF}" type="pres">
      <dgm:prSet presAssocID="{DF07526C-04D5-49AF-918F-9AADEA856FDA}" presName="root" presStyleCnt="0"/>
      <dgm:spPr/>
    </dgm:pt>
    <dgm:pt modelId="{687FB6B9-4DA5-4D01-A401-6EE0793C5C40}" type="pres">
      <dgm:prSet presAssocID="{DF07526C-04D5-49AF-918F-9AADEA856FDA}" presName="rootComposite" presStyleCnt="0"/>
      <dgm:spPr/>
    </dgm:pt>
    <dgm:pt modelId="{60CA7B7D-8754-448E-8747-FCD62251609C}" type="pres">
      <dgm:prSet presAssocID="{DF07526C-04D5-49AF-918F-9AADEA856FDA}" presName="rootText" presStyleLbl="node1" presStyleIdx="2" presStyleCnt="5"/>
      <dgm:spPr/>
      <dgm:t>
        <a:bodyPr/>
        <a:lstStyle/>
        <a:p>
          <a:endParaRPr lang="en-US"/>
        </a:p>
      </dgm:t>
    </dgm:pt>
    <dgm:pt modelId="{C9ED6CA7-909D-4058-97F5-278D813119D8}" type="pres">
      <dgm:prSet presAssocID="{DF07526C-04D5-49AF-918F-9AADEA856FDA}" presName="rootConnector" presStyleLbl="node1" presStyleIdx="2" presStyleCnt="5"/>
      <dgm:spPr/>
      <dgm:t>
        <a:bodyPr/>
        <a:lstStyle/>
        <a:p>
          <a:endParaRPr lang="en-US"/>
        </a:p>
      </dgm:t>
    </dgm:pt>
    <dgm:pt modelId="{97A43D6F-97C2-4869-94EC-92993478EDC2}" type="pres">
      <dgm:prSet presAssocID="{DF07526C-04D5-49AF-918F-9AADEA856FDA}" presName="childShape" presStyleCnt="0"/>
      <dgm:spPr/>
    </dgm:pt>
    <dgm:pt modelId="{B4B14FD9-7E32-4D8C-85DD-8830087D62B7}" type="pres">
      <dgm:prSet presAssocID="{FEFD5951-48FF-4DF9-B8FE-4B54DD6B47EE}" presName="Name13" presStyleLbl="parChTrans1D2" presStyleIdx="4" presStyleCnt="10"/>
      <dgm:spPr/>
      <dgm:t>
        <a:bodyPr/>
        <a:lstStyle/>
        <a:p>
          <a:endParaRPr lang="en-US"/>
        </a:p>
      </dgm:t>
    </dgm:pt>
    <dgm:pt modelId="{016FD88A-4068-4334-93F9-E6E6502FB9C4}" type="pres">
      <dgm:prSet presAssocID="{63D3AC09-78C3-4D4C-9E45-2085FC07EA0D}" presName="childText" presStyleLbl="bgAcc1" presStyleIdx="4" presStyleCnt="10">
        <dgm:presLayoutVars>
          <dgm:bulletEnabled val="1"/>
        </dgm:presLayoutVars>
      </dgm:prSet>
      <dgm:spPr/>
      <dgm:t>
        <a:bodyPr/>
        <a:lstStyle/>
        <a:p>
          <a:endParaRPr lang="en-US"/>
        </a:p>
      </dgm:t>
    </dgm:pt>
    <dgm:pt modelId="{FE5881D7-2227-4309-BCBA-221236894BDE}" type="pres">
      <dgm:prSet presAssocID="{6C826D44-9B48-4A0D-B358-7B69DAEFE24D}" presName="Name13" presStyleLbl="parChTrans1D2" presStyleIdx="5" presStyleCnt="10"/>
      <dgm:spPr/>
      <dgm:t>
        <a:bodyPr/>
        <a:lstStyle/>
        <a:p>
          <a:endParaRPr lang="en-US"/>
        </a:p>
      </dgm:t>
    </dgm:pt>
    <dgm:pt modelId="{1F31EB55-51F4-4EE6-BBB8-3BAEF4195DC0}" type="pres">
      <dgm:prSet presAssocID="{1A0E2AC7-9F08-471E-8F90-204933F2F3CA}" presName="childText" presStyleLbl="bgAcc1" presStyleIdx="5" presStyleCnt="10">
        <dgm:presLayoutVars>
          <dgm:bulletEnabled val="1"/>
        </dgm:presLayoutVars>
      </dgm:prSet>
      <dgm:spPr/>
      <dgm:t>
        <a:bodyPr/>
        <a:lstStyle/>
        <a:p>
          <a:endParaRPr lang="en-US"/>
        </a:p>
      </dgm:t>
    </dgm:pt>
    <dgm:pt modelId="{B226DF9F-CE2C-4344-8F24-205A5551C600}" type="pres">
      <dgm:prSet presAssocID="{2276F6C1-FC82-477C-B53A-704EAE5F169F}" presName="Name13" presStyleLbl="parChTrans1D2" presStyleIdx="6" presStyleCnt="10"/>
      <dgm:spPr/>
      <dgm:t>
        <a:bodyPr/>
        <a:lstStyle/>
        <a:p>
          <a:endParaRPr lang="en-US"/>
        </a:p>
      </dgm:t>
    </dgm:pt>
    <dgm:pt modelId="{D85213A0-C520-441E-AC79-D12EE1BEAF1B}" type="pres">
      <dgm:prSet presAssocID="{164641F4-449D-44C4-BF39-CA28BD70282A}" presName="childText" presStyleLbl="bgAcc1" presStyleIdx="6" presStyleCnt="10">
        <dgm:presLayoutVars>
          <dgm:bulletEnabled val="1"/>
        </dgm:presLayoutVars>
      </dgm:prSet>
      <dgm:spPr/>
      <dgm:t>
        <a:bodyPr/>
        <a:lstStyle/>
        <a:p>
          <a:endParaRPr lang="en-US"/>
        </a:p>
      </dgm:t>
    </dgm:pt>
    <dgm:pt modelId="{C727EF3D-8B82-422D-828D-41353FFF4404}" type="pres">
      <dgm:prSet presAssocID="{B15AA1CF-6462-497E-B16E-FAFE0188B764}" presName="Name13" presStyleLbl="parChTrans1D2" presStyleIdx="7" presStyleCnt="10"/>
      <dgm:spPr/>
      <dgm:t>
        <a:bodyPr/>
        <a:lstStyle/>
        <a:p>
          <a:endParaRPr lang="en-US"/>
        </a:p>
      </dgm:t>
    </dgm:pt>
    <dgm:pt modelId="{6C7A2B4E-22B3-4393-A67E-BAC477EBA8CE}" type="pres">
      <dgm:prSet presAssocID="{310369CB-F6F9-476C-B6A7-F4CA66833C41}" presName="childText" presStyleLbl="bgAcc1" presStyleIdx="7" presStyleCnt="10">
        <dgm:presLayoutVars>
          <dgm:bulletEnabled val="1"/>
        </dgm:presLayoutVars>
      </dgm:prSet>
      <dgm:spPr/>
      <dgm:t>
        <a:bodyPr/>
        <a:lstStyle/>
        <a:p>
          <a:endParaRPr lang="en-US"/>
        </a:p>
      </dgm:t>
    </dgm:pt>
    <dgm:pt modelId="{34E6DC49-7B9C-4A2C-95A0-1435BFF5DD34}" type="pres">
      <dgm:prSet presAssocID="{49F84FDE-5561-434B-B070-60A081BA15AA}" presName="root" presStyleCnt="0"/>
      <dgm:spPr/>
    </dgm:pt>
    <dgm:pt modelId="{CCF8708D-CAF1-4CE7-A653-2D711B81F039}" type="pres">
      <dgm:prSet presAssocID="{49F84FDE-5561-434B-B070-60A081BA15AA}" presName="rootComposite" presStyleCnt="0"/>
      <dgm:spPr/>
    </dgm:pt>
    <dgm:pt modelId="{578B3C18-8EB7-49B1-9DAB-D96B67A33871}" type="pres">
      <dgm:prSet presAssocID="{49F84FDE-5561-434B-B070-60A081BA15AA}" presName="rootText" presStyleLbl="node1" presStyleIdx="3" presStyleCnt="5"/>
      <dgm:spPr/>
      <dgm:t>
        <a:bodyPr/>
        <a:lstStyle/>
        <a:p>
          <a:endParaRPr lang="en-US"/>
        </a:p>
      </dgm:t>
    </dgm:pt>
    <dgm:pt modelId="{85574A18-6A34-41AE-BB3E-EBCBD8651B79}" type="pres">
      <dgm:prSet presAssocID="{49F84FDE-5561-434B-B070-60A081BA15AA}" presName="rootConnector" presStyleLbl="node1" presStyleIdx="3" presStyleCnt="5"/>
      <dgm:spPr/>
      <dgm:t>
        <a:bodyPr/>
        <a:lstStyle/>
        <a:p>
          <a:endParaRPr lang="en-US"/>
        </a:p>
      </dgm:t>
    </dgm:pt>
    <dgm:pt modelId="{7E5FB3F0-06E3-43DC-AEDB-0513FC5EEF70}" type="pres">
      <dgm:prSet presAssocID="{49F84FDE-5561-434B-B070-60A081BA15AA}" presName="childShape" presStyleCnt="0"/>
      <dgm:spPr/>
    </dgm:pt>
    <dgm:pt modelId="{67AC8527-8EC8-4540-A4E3-EDAD1F2CBD56}" type="pres">
      <dgm:prSet presAssocID="{474DA139-380B-41E1-A42F-3730B0B09029}" presName="Name13" presStyleLbl="parChTrans1D2" presStyleIdx="8" presStyleCnt="10"/>
      <dgm:spPr/>
      <dgm:t>
        <a:bodyPr/>
        <a:lstStyle/>
        <a:p>
          <a:endParaRPr lang="en-US"/>
        </a:p>
      </dgm:t>
    </dgm:pt>
    <dgm:pt modelId="{A0DEAB9F-068D-4504-95E9-75F135972F7A}" type="pres">
      <dgm:prSet presAssocID="{9769DC73-0CB5-423F-B147-4A98AA8E4C0C}" presName="childText" presStyleLbl="bgAcc1" presStyleIdx="8" presStyleCnt="10">
        <dgm:presLayoutVars>
          <dgm:bulletEnabled val="1"/>
        </dgm:presLayoutVars>
      </dgm:prSet>
      <dgm:spPr/>
      <dgm:t>
        <a:bodyPr/>
        <a:lstStyle/>
        <a:p>
          <a:endParaRPr lang="en-US"/>
        </a:p>
      </dgm:t>
    </dgm:pt>
    <dgm:pt modelId="{7A18EC78-5AE5-44F4-8B43-18A17288CB42}" type="pres">
      <dgm:prSet presAssocID="{3A5D11E0-FEDD-4D9F-9E15-6FDA5EED1169}" presName="root" presStyleCnt="0"/>
      <dgm:spPr/>
    </dgm:pt>
    <dgm:pt modelId="{B4DF2795-6157-4836-ACFF-046CD05E4FB2}" type="pres">
      <dgm:prSet presAssocID="{3A5D11E0-FEDD-4D9F-9E15-6FDA5EED1169}" presName="rootComposite" presStyleCnt="0"/>
      <dgm:spPr/>
    </dgm:pt>
    <dgm:pt modelId="{B4FAB4C4-4934-42C3-B572-CA6DC41A0A7B}" type="pres">
      <dgm:prSet presAssocID="{3A5D11E0-FEDD-4D9F-9E15-6FDA5EED1169}" presName="rootText" presStyleLbl="node1" presStyleIdx="4" presStyleCnt="5"/>
      <dgm:spPr/>
      <dgm:t>
        <a:bodyPr/>
        <a:lstStyle/>
        <a:p>
          <a:endParaRPr lang="en-US"/>
        </a:p>
      </dgm:t>
    </dgm:pt>
    <dgm:pt modelId="{01EECC9E-57EB-46AB-AF90-C409CC62616F}" type="pres">
      <dgm:prSet presAssocID="{3A5D11E0-FEDD-4D9F-9E15-6FDA5EED1169}" presName="rootConnector" presStyleLbl="node1" presStyleIdx="4" presStyleCnt="5"/>
      <dgm:spPr/>
      <dgm:t>
        <a:bodyPr/>
        <a:lstStyle/>
        <a:p>
          <a:endParaRPr lang="en-US"/>
        </a:p>
      </dgm:t>
    </dgm:pt>
    <dgm:pt modelId="{5799523F-B91A-4038-A126-54EE82E8916E}" type="pres">
      <dgm:prSet presAssocID="{3A5D11E0-FEDD-4D9F-9E15-6FDA5EED1169}" presName="childShape" presStyleCnt="0"/>
      <dgm:spPr/>
    </dgm:pt>
    <dgm:pt modelId="{2029E195-A7FB-469A-86E7-6FEF016DEF8C}" type="pres">
      <dgm:prSet presAssocID="{3FF2BFBF-06B5-4431-B8D3-7587E2ACC599}" presName="Name13" presStyleLbl="parChTrans1D2" presStyleIdx="9" presStyleCnt="10"/>
      <dgm:spPr/>
      <dgm:t>
        <a:bodyPr/>
        <a:lstStyle/>
        <a:p>
          <a:endParaRPr lang="en-US"/>
        </a:p>
      </dgm:t>
    </dgm:pt>
    <dgm:pt modelId="{E1376205-4487-4FBF-BD4C-C1C37E4D7414}" type="pres">
      <dgm:prSet presAssocID="{86F500BC-0F47-4E7F-A306-57C383E022E4}" presName="childText" presStyleLbl="bgAcc1" presStyleIdx="9" presStyleCnt="10">
        <dgm:presLayoutVars>
          <dgm:bulletEnabled val="1"/>
        </dgm:presLayoutVars>
      </dgm:prSet>
      <dgm:spPr/>
      <dgm:t>
        <a:bodyPr/>
        <a:lstStyle/>
        <a:p>
          <a:endParaRPr lang="en-US"/>
        </a:p>
      </dgm:t>
    </dgm:pt>
  </dgm:ptLst>
  <dgm:cxnLst>
    <dgm:cxn modelId="{C489E77B-EE1F-4C4C-91D1-A8B72C3F4469}" type="presOf" srcId="{B15AA1CF-6462-497E-B16E-FAFE0188B764}" destId="{C727EF3D-8B82-422D-828D-41353FFF4404}" srcOrd="0" destOrd="0" presId="urn:microsoft.com/office/officeart/2005/8/layout/hierarchy3"/>
    <dgm:cxn modelId="{8D613720-85F6-4504-BE05-A177B941E33D}" srcId="{DF07526C-04D5-49AF-918F-9AADEA856FDA}" destId="{63D3AC09-78C3-4D4C-9E45-2085FC07EA0D}" srcOrd="0" destOrd="0" parTransId="{FEFD5951-48FF-4DF9-B8FE-4B54DD6B47EE}" sibTransId="{996D9AE8-95CE-4979-B94B-597F7ACCB168}"/>
    <dgm:cxn modelId="{82938D56-9B47-4823-805C-66499336B971}" type="presOf" srcId="{9BBE4C69-DE13-4FD1-8E53-937835A820E1}" destId="{1B428271-4E43-4585-998C-59C34217F8A9}" srcOrd="0" destOrd="0" presId="urn:microsoft.com/office/officeart/2005/8/layout/hierarchy3"/>
    <dgm:cxn modelId="{B70F7395-2E3F-4C98-9BFA-636680161C77}" srcId="{DF07526C-04D5-49AF-918F-9AADEA856FDA}" destId="{310369CB-F6F9-476C-B6A7-F4CA66833C41}" srcOrd="3" destOrd="0" parTransId="{B15AA1CF-6462-497E-B16E-FAFE0188B764}" sibTransId="{DE1CC881-D37D-4907-9E5E-20B5D053A234}"/>
    <dgm:cxn modelId="{C8DB298F-30C3-4D29-AEC7-791F96ACE18D}" type="presOf" srcId="{474DA139-380B-41E1-A42F-3730B0B09029}" destId="{67AC8527-8EC8-4540-A4E3-EDAD1F2CBD56}" srcOrd="0" destOrd="0" presId="urn:microsoft.com/office/officeart/2005/8/layout/hierarchy3"/>
    <dgm:cxn modelId="{7DC0AE76-1B25-41A3-B536-269EE08BD611}" type="presOf" srcId="{164641F4-449D-44C4-BF39-CA28BD70282A}" destId="{D85213A0-C520-441E-AC79-D12EE1BEAF1B}" srcOrd="0" destOrd="0" presId="urn:microsoft.com/office/officeart/2005/8/layout/hierarchy3"/>
    <dgm:cxn modelId="{64935C9A-2AA1-40C1-8FB0-A081B78534D9}" srcId="{49F84FDE-5561-434B-B070-60A081BA15AA}" destId="{9769DC73-0CB5-423F-B147-4A98AA8E4C0C}" srcOrd="0" destOrd="0" parTransId="{474DA139-380B-41E1-A42F-3730B0B09029}" sibTransId="{DE805D51-FF50-4632-8642-CC68ED3333A8}"/>
    <dgm:cxn modelId="{86D0D5F8-EB3C-40A5-9050-4F5075FC90FA}" srcId="{DF07526C-04D5-49AF-918F-9AADEA856FDA}" destId="{164641F4-449D-44C4-BF39-CA28BD70282A}" srcOrd="2" destOrd="0" parTransId="{2276F6C1-FC82-477C-B53A-704EAE5F169F}" sibTransId="{D573728B-F194-4C89-AD2C-307CFF8A1507}"/>
    <dgm:cxn modelId="{9F2B559D-B5ED-4035-AFEB-1557BCEAEF6E}" srcId="{71EF16D3-0124-4CFD-9CEF-28AC33B46BDC}" destId="{E0FE089A-8718-420C-9102-00590D518916}" srcOrd="0" destOrd="0" parTransId="{E53CE190-B8CE-43A5-A765-1F72BA823B76}" sibTransId="{39E04C10-562F-4EAE-98BC-D3E6A7DDB89C}"/>
    <dgm:cxn modelId="{9A210D47-4E00-4D0C-BC55-AF9384E8D2D9}" type="presOf" srcId="{3A5D11E0-FEDD-4D9F-9E15-6FDA5EED1169}" destId="{01EECC9E-57EB-46AB-AF90-C409CC62616F}" srcOrd="1" destOrd="0" presId="urn:microsoft.com/office/officeart/2005/8/layout/hierarchy3"/>
    <dgm:cxn modelId="{495A9DBB-5183-4E42-BE88-602A63207887}" type="presOf" srcId="{508A7B1D-903A-45E9-9D02-20FB74F7329E}" destId="{78927C9C-55E0-43F7-ABB7-21F04A8CE010}" srcOrd="0" destOrd="0" presId="urn:microsoft.com/office/officeart/2005/8/layout/hierarchy3"/>
    <dgm:cxn modelId="{FD328898-7D66-4954-9A88-13319A2ED096}" srcId="{1F0C1B2D-C9E7-466B-AF24-4376C0090560}" destId="{508A7B1D-903A-45E9-9D02-20FB74F7329E}" srcOrd="1" destOrd="0" parTransId="{9B988B72-067B-46BD-9C75-F5C0AF3F6C9B}" sibTransId="{99F39AF9-0AAB-44FD-B9CC-3374324C6DBC}"/>
    <dgm:cxn modelId="{92973A01-CB15-44D8-B127-CB55F8794CCE}" srcId="{508A7B1D-903A-45E9-9D02-20FB74F7329E}" destId="{9BBE4C69-DE13-4FD1-8E53-937835A820E1}" srcOrd="0" destOrd="0" parTransId="{76C92E23-4C6E-45A9-89E5-77B47786DAE0}" sibTransId="{6CA4AAD3-FC30-4C6E-94A2-68245EB3B5A3}"/>
    <dgm:cxn modelId="{E2BAE783-61A0-4955-93CF-DF9A5DBD51B9}" srcId="{1F0C1B2D-C9E7-466B-AF24-4376C0090560}" destId="{3A5D11E0-FEDD-4D9F-9E15-6FDA5EED1169}" srcOrd="4" destOrd="0" parTransId="{7F1E83D6-8D9F-4006-B38C-BAC70C7CE163}" sibTransId="{453F7FD8-614E-4314-A54F-AB33CCF3C72D}"/>
    <dgm:cxn modelId="{301F6C04-A412-46A3-BCD2-140FFF4B7D89}" type="presOf" srcId="{508A7B1D-903A-45E9-9D02-20FB74F7329E}" destId="{D8782927-BCA0-44C9-8BF6-4E39DD0A2E2B}" srcOrd="1" destOrd="0" presId="urn:microsoft.com/office/officeart/2005/8/layout/hierarchy3"/>
    <dgm:cxn modelId="{ED8F276C-ED27-4236-914C-AFE3531104BD}" type="presOf" srcId="{1A0E2AC7-9F08-471E-8F90-204933F2F3CA}" destId="{1F31EB55-51F4-4EE6-BBB8-3BAEF4195DC0}" srcOrd="0" destOrd="0" presId="urn:microsoft.com/office/officeart/2005/8/layout/hierarchy3"/>
    <dgm:cxn modelId="{B8FACD4D-7090-4444-996B-8AE621B698A4}" type="presOf" srcId="{76C92E23-4C6E-45A9-89E5-77B47786DAE0}" destId="{39358DB6-23DE-4B62-A84F-DDF1F7CBFABD}" srcOrd="0" destOrd="0" presId="urn:microsoft.com/office/officeart/2005/8/layout/hierarchy3"/>
    <dgm:cxn modelId="{705C7AB7-542A-44A5-A14C-3EE9BFA13B2C}" type="presOf" srcId="{3A5D11E0-FEDD-4D9F-9E15-6FDA5EED1169}" destId="{B4FAB4C4-4934-42C3-B572-CA6DC41A0A7B}" srcOrd="0" destOrd="0" presId="urn:microsoft.com/office/officeart/2005/8/layout/hierarchy3"/>
    <dgm:cxn modelId="{2FA877B8-DAE0-4F46-94E4-BD4E846D93ED}" type="presOf" srcId="{DF07526C-04D5-49AF-918F-9AADEA856FDA}" destId="{60CA7B7D-8754-448E-8747-FCD62251609C}" srcOrd="0" destOrd="0" presId="urn:microsoft.com/office/officeart/2005/8/layout/hierarchy3"/>
    <dgm:cxn modelId="{103CBAB2-5572-4A5F-A3D0-0CD89FC00D80}" type="presOf" srcId="{FE09B59D-3D10-42F0-B766-DE0EAC27F02B}" destId="{A4D71A68-2744-42F4-B148-89FA4B56EC91}" srcOrd="0" destOrd="0" presId="urn:microsoft.com/office/officeart/2005/8/layout/hierarchy3"/>
    <dgm:cxn modelId="{8F7294E3-5154-4F92-8551-4E4FF7E847FF}" type="presOf" srcId="{2276F6C1-FC82-477C-B53A-704EAE5F169F}" destId="{B226DF9F-CE2C-4344-8F24-205A5551C600}" srcOrd="0" destOrd="0" presId="urn:microsoft.com/office/officeart/2005/8/layout/hierarchy3"/>
    <dgm:cxn modelId="{E849046A-F45D-4D02-9A52-58D09B358D49}" type="presOf" srcId="{E53CE190-B8CE-43A5-A765-1F72BA823B76}" destId="{64933249-A465-47BC-B07D-EFB4096F9739}" srcOrd="0" destOrd="0" presId="urn:microsoft.com/office/officeart/2005/8/layout/hierarchy3"/>
    <dgm:cxn modelId="{0F0D9ED3-8494-4DF0-A9DC-220F90151216}" srcId="{3A5D11E0-FEDD-4D9F-9E15-6FDA5EED1169}" destId="{86F500BC-0F47-4E7F-A306-57C383E022E4}" srcOrd="0" destOrd="0" parTransId="{3FF2BFBF-06B5-4431-B8D3-7587E2ACC599}" sibTransId="{40EA5E05-3E43-42BA-B189-049B6C5A29AA}"/>
    <dgm:cxn modelId="{4DEFDE3A-B27C-411A-98B7-5ECB8F6D5594}" srcId="{1F0C1B2D-C9E7-466B-AF24-4376C0090560}" destId="{DF07526C-04D5-49AF-918F-9AADEA856FDA}" srcOrd="2" destOrd="0" parTransId="{7535C9F5-1965-4813-9169-87371B2C8E0B}" sibTransId="{77182166-EF90-49F5-9443-33D3D6DC8D01}"/>
    <dgm:cxn modelId="{D1035700-1896-4FF5-8214-76CE3E4E25B7}" srcId="{1F0C1B2D-C9E7-466B-AF24-4376C0090560}" destId="{71EF16D3-0124-4CFD-9CEF-28AC33B46BDC}" srcOrd="0" destOrd="0" parTransId="{04EE6FC3-9C4B-4C8A-8CDB-AE3C05777B06}" sibTransId="{DEDF10EF-331F-4D28-BFA2-B8618B37AF3E}"/>
    <dgm:cxn modelId="{ACD4E423-6290-424F-8301-47B553FB8F65}" type="presOf" srcId="{1F0C1B2D-C9E7-466B-AF24-4376C0090560}" destId="{4225BB3A-3543-4E9A-B6B0-B9689CE5F735}" srcOrd="0" destOrd="0" presId="urn:microsoft.com/office/officeart/2005/8/layout/hierarchy3"/>
    <dgm:cxn modelId="{33C0F0E8-B8C4-4DF0-A4B1-5F0F903DDA47}" type="presOf" srcId="{49F84FDE-5561-434B-B070-60A081BA15AA}" destId="{578B3C18-8EB7-49B1-9DAB-D96B67A33871}" srcOrd="0" destOrd="0" presId="urn:microsoft.com/office/officeart/2005/8/layout/hierarchy3"/>
    <dgm:cxn modelId="{5DA7D041-2C7E-46CA-A8DB-7014CF5A2AA9}" type="presOf" srcId="{6C826D44-9B48-4A0D-B358-7B69DAEFE24D}" destId="{FE5881D7-2227-4309-BCBA-221236894BDE}" srcOrd="0" destOrd="0" presId="urn:microsoft.com/office/officeart/2005/8/layout/hierarchy3"/>
    <dgm:cxn modelId="{B9759949-00F0-463E-9379-3CACCE5D1F93}" type="presOf" srcId="{9769DC73-0CB5-423F-B147-4A98AA8E4C0C}" destId="{A0DEAB9F-068D-4504-95E9-75F135972F7A}" srcOrd="0" destOrd="0" presId="urn:microsoft.com/office/officeart/2005/8/layout/hierarchy3"/>
    <dgm:cxn modelId="{AB339007-1EF1-4D75-B1F0-CC5C90908580}" type="presOf" srcId="{63D3AC09-78C3-4D4C-9E45-2085FC07EA0D}" destId="{016FD88A-4068-4334-93F9-E6E6502FB9C4}" srcOrd="0" destOrd="0" presId="urn:microsoft.com/office/officeart/2005/8/layout/hierarchy3"/>
    <dgm:cxn modelId="{E7E28D3A-4BB5-40E1-B42F-3FA5B7CFDB0D}" type="presOf" srcId="{DF07526C-04D5-49AF-918F-9AADEA856FDA}" destId="{C9ED6CA7-909D-4058-97F5-278D813119D8}" srcOrd="1" destOrd="0" presId="urn:microsoft.com/office/officeart/2005/8/layout/hierarchy3"/>
    <dgm:cxn modelId="{6F6AE5B4-9309-49B4-B008-6C2C4E7F6366}" type="presOf" srcId="{71EF16D3-0124-4CFD-9CEF-28AC33B46BDC}" destId="{EF1F0E55-F1AD-4741-9871-2CB4B7A69F25}" srcOrd="1" destOrd="0" presId="urn:microsoft.com/office/officeart/2005/8/layout/hierarchy3"/>
    <dgm:cxn modelId="{73B8B8C3-6FDE-4D8A-A3AC-C94B318D004C}" type="presOf" srcId="{86F500BC-0F47-4E7F-A306-57C383E022E4}" destId="{E1376205-4487-4FBF-BD4C-C1C37E4D7414}" srcOrd="0" destOrd="0" presId="urn:microsoft.com/office/officeart/2005/8/layout/hierarchy3"/>
    <dgm:cxn modelId="{EB0F6580-F889-4253-B56F-9E45C4FA365E}" type="presOf" srcId="{49F84FDE-5561-434B-B070-60A081BA15AA}" destId="{85574A18-6A34-41AE-BB3E-EBCBD8651B79}" srcOrd="1" destOrd="0" presId="urn:microsoft.com/office/officeart/2005/8/layout/hierarchy3"/>
    <dgm:cxn modelId="{EE893891-7094-4A64-855F-A73896071CE9}" type="presOf" srcId="{61E22303-F49B-4E89-B2CC-30E087660F24}" destId="{29E6C1E5-F493-4126-9FDB-5E6D95534216}" srcOrd="0" destOrd="0" presId="urn:microsoft.com/office/officeart/2005/8/layout/hierarchy3"/>
    <dgm:cxn modelId="{9364B2C8-92EA-4F4A-949A-23AB87C5C84B}" type="presOf" srcId="{71EF16D3-0124-4CFD-9CEF-28AC33B46BDC}" destId="{C5C01311-468E-47A6-AF6C-461EE4914DF6}" srcOrd="0" destOrd="0" presId="urn:microsoft.com/office/officeart/2005/8/layout/hierarchy3"/>
    <dgm:cxn modelId="{6ED38129-52EC-41E7-ABA7-28281033C379}" type="presOf" srcId="{165AA546-356F-400A-8988-637117C06EF3}" destId="{3DE34B1A-3322-4508-A515-DAB78EF275F2}" srcOrd="0" destOrd="0" presId="urn:microsoft.com/office/officeart/2005/8/layout/hierarchy3"/>
    <dgm:cxn modelId="{C77414BA-0C8A-4551-88EE-BCF50A5FC117}" type="presOf" srcId="{310369CB-F6F9-476C-B6A7-F4CA66833C41}" destId="{6C7A2B4E-22B3-4393-A67E-BAC477EBA8CE}" srcOrd="0" destOrd="0" presId="urn:microsoft.com/office/officeart/2005/8/layout/hierarchy3"/>
    <dgm:cxn modelId="{54772637-BE28-48E9-B1D0-8A0C17B95EF4}" type="presOf" srcId="{351C5786-7904-40F1-BD20-D71B0DA82D2C}" destId="{6C919C44-CA9D-4BE0-A306-9D697ADD1F24}" srcOrd="0" destOrd="0" presId="urn:microsoft.com/office/officeart/2005/8/layout/hierarchy3"/>
    <dgm:cxn modelId="{B4A74179-C23D-4147-8F0E-311DC28B435F}" type="presOf" srcId="{3FF2BFBF-06B5-4431-B8D3-7587E2ACC599}" destId="{2029E195-A7FB-469A-86E7-6FEF016DEF8C}" srcOrd="0" destOrd="0" presId="urn:microsoft.com/office/officeart/2005/8/layout/hierarchy3"/>
    <dgm:cxn modelId="{D60445C2-EBB6-4E5D-99EF-5BB3BD5C59E3}" type="presOf" srcId="{E0FE089A-8718-420C-9102-00590D518916}" destId="{7CF24E42-4856-4A28-9A63-CF82A19AFFC4}" srcOrd="0" destOrd="0" presId="urn:microsoft.com/office/officeart/2005/8/layout/hierarchy3"/>
    <dgm:cxn modelId="{69930A22-AA40-4CC1-AEF0-1ECD0727528C}" type="presOf" srcId="{FEFD5951-48FF-4DF9-B8FE-4B54DD6B47EE}" destId="{B4B14FD9-7E32-4D8C-85DD-8830087D62B7}" srcOrd="0" destOrd="0" presId="urn:microsoft.com/office/officeart/2005/8/layout/hierarchy3"/>
    <dgm:cxn modelId="{33B49DC2-A026-4798-8F6F-832AFEAB238B}" srcId="{1F0C1B2D-C9E7-466B-AF24-4376C0090560}" destId="{49F84FDE-5561-434B-B070-60A081BA15AA}" srcOrd="3" destOrd="0" parTransId="{B039FDF1-5A9E-497F-8667-F85ECA31D239}" sibTransId="{C903E099-845B-4C8C-8FEE-97BF09CF821A}"/>
    <dgm:cxn modelId="{7756D67C-CC93-4F04-B272-20ADA0A5BD08}" srcId="{71EF16D3-0124-4CFD-9CEF-28AC33B46BDC}" destId="{351C5786-7904-40F1-BD20-D71B0DA82D2C}" srcOrd="2" destOrd="0" parTransId="{61E22303-F49B-4E89-B2CC-30E087660F24}" sibTransId="{9DAD4B9B-DF10-4247-B1CA-E9F4FDC62595}"/>
    <dgm:cxn modelId="{181D4F63-ECE4-40B1-9FA8-D920FD63C0C7}" srcId="{DF07526C-04D5-49AF-918F-9AADEA856FDA}" destId="{1A0E2AC7-9F08-471E-8F90-204933F2F3CA}" srcOrd="1" destOrd="0" parTransId="{6C826D44-9B48-4A0D-B358-7B69DAEFE24D}" sibTransId="{78C8A654-6B43-4506-9016-E9A58D8AF8EF}"/>
    <dgm:cxn modelId="{EBC054DE-1410-4999-9A3D-A872D2C2013D}" srcId="{71EF16D3-0124-4CFD-9CEF-28AC33B46BDC}" destId="{165AA546-356F-400A-8988-637117C06EF3}" srcOrd="1" destOrd="0" parTransId="{FE09B59D-3D10-42F0-B766-DE0EAC27F02B}" sibTransId="{83502DC3-950B-46F8-9603-7085BB9EEFCC}"/>
    <dgm:cxn modelId="{9C759352-0820-4B30-9395-3F787CA7829C}" type="presParOf" srcId="{4225BB3A-3543-4E9A-B6B0-B9689CE5F735}" destId="{18727127-D656-462A-AACE-5198BF9B0D7E}" srcOrd="0" destOrd="0" presId="urn:microsoft.com/office/officeart/2005/8/layout/hierarchy3"/>
    <dgm:cxn modelId="{4BD36DD8-924A-4843-800D-E74AD554BD6E}" type="presParOf" srcId="{18727127-D656-462A-AACE-5198BF9B0D7E}" destId="{639B89F7-373E-4C1D-93B3-EBE371A2DD31}" srcOrd="0" destOrd="0" presId="urn:microsoft.com/office/officeart/2005/8/layout/hierarchy3"/>
    <dgm:cxn modelId="{BA4EB833-1D6E-49BA-840F-9E7EF7867B3B}" type="presParOf" srcId="{639B89F7-373E-4C1D-93B3-EBE371A2DD31}" destId="{C5C01311-468E-47A6-AF6C-461EE4914DF6}" srcOrd="0" destOrd="0" presId="urn:microsoft.com/office/officeart/2005/8/layout/hierarchy3"/>
    <dgm:cxn modelId="{165DF56B-45BE-4A10-9882-78E695E6FEF2}" type="presParOf" srcId="{639B89F7-373E-4C1D-93B3-EBE371A2DD31}" destId="{EF1F0E55-F1AD-4741-9871-2CB4B7A69F25}" srcOrd="1" destOrd="0" presId="urn:microsoft.com/office/officeart/2005/8/layout/hierarchy3"/>
    <dgm:cxn modelId="{751D4B3D-C8A4-432B-8D74-89EA034E1261}" type="presParOf" srcId="{18727127-D656-462A-AACE-5198BF9B0D7E}" destId="{F6D64251-1125-4C29-AB66-9836CA2EEE81}" srcOrd="1" destOrd="0" presId="urn:microsoft.com/office/officeart/2005/8/layout/hierarchy3"/>
    <dgm:cxn modelId="{F3E4C11E-6E24-4F49-8539-C7C3AC41E019}" type="presParOf" srcId="{F6D64251-1125-4C29-AB66-9836CA2EEE81}" destId="{64933249-A465-47BC-B07D-EFB4096F9739}" srcOrd="0" destOrd="0" presId="urn:microsoft.com/office/officeart/2005/8/layout/hierarchy3"/>
    <dgm:cxn modelId="{C6B810EE-333D-41C4-9159-68700B88B61C}" type="presParOf" srcId="{F6D64251-1125-4C29-AB66-9836CA2EEE81}" destId="{7CF24E42-4856-4A28-9A63-CF82A19AFFC4}" srcOrd="1" destOrd="0" presId="urn:microsoft.com/office/officeart/2005/8/layout/hierarchy3"/>
    <dgm:cxn modelId="{86589D91-32F5-43ED-985F-BDD9700DAC66}" type="presParOf" srcId="{F6D64251-1125-4C29-AB66-9836CA2EEE81}" destId="{A4D71A68-2744-42F4-B148-89FA4B56EC91}" srcOrd="2" destOrd="0" presId="urn:microsoft.com/office/officeart/2005/8/layout/hierarchy3"/>
    <dgm:cxn modelId="{5C02F738-385B-45A5-A697-0BB615FAB4DC}" type="presParOf" srcId="{F6D64251-1125-4C29-AB66-9836CA2EEE81}" destId="{3DE34B1A-3322-4508-A515-DAB78EF275F2}" srcOrd="3" destOrd="0" presId="urn:microsoft.com/office/officeart/2005/8/layout/hierarchy3"/>
    <dgm:cxn modelId="{A407E0F3-EAD2-4F83-A2EA-F59961580CF2}" type="presParOf" srcId="{F6D64251-1125-4C29-AB66-9836CA2EEE81}" destId="{29E6C1E5-F493-4126-9FDB-5E6D95534216}" srcOrd="4" destOrd="0" presId="urn:microsoft.com/office/officeart/2005/8/layout/hierarchy3"/>
    <dgm:cxn modelId="{FBF0D08B-02A1-442C-9394-DA19FDF0F35C}" type="presParOf" srcId="{F6D64251-1125-4C29-AB66-9836CA2EEE81}" destId="{6C919C44-CA9D-4BE0-A306-9D697ADD1F24}" srcOrd="5" destOrd="0" presId="urn:microsoft.com/office/officeart/2005/8/layout/hierarchy3"/>
    <dgm:cxn modelId="{DF8A22F9-35EE-435D-AF09-8419143302B5}" type="presParOf" srcId="{4225BB3A-3543-4E9A-B6B0-B9689CE5F735}" destId="{9D47B184-9D6F-4BCD-8CE3-171EAAECEA7E}" srcOrd="1" destOrd="0" presId="urn:microsoft.com/office/officeart/2005/8/layout/hierarchy3"/>
    <dgm:cxn modelId="{B8C888B7-8A90-4D06-814D-8A6E33051E8D}" type="presParOf" srcId="{9D47B184-9D6F-4BCD-8CE3-171EAAECEA7E}" destId="{7210DA48-2EFE-4877-A879-CA0E32E47B1E}" srcOrd="0" destOrd="0" presId="urn:microsoft.com/office/officeart/2005/8/layout/hierarchy3"/>
    <dgm:cxn modelId="{7FBF6ADD-8656-4970-9554-915377894FB1}" type="presParOf" srcId="{7210DA48-2EFE-4877-A879-CA0E32E47B1E}" destId="{78927C9C-55E0-43F7-ABB7-21F04A8CE010}" srcOrd="0" destOrd="0" presId="urn:microsoft.com/office/officeart/2005/8/layout/hierarchy3"/>
    <dgm:cxn modelId="{2BCD1805-839E-4219-A14F-1C31DF838164}" type="presParOf" srcId="{7210DA48-2EFE-4877-A879-CA0E32E47B1E}" destId="{D8782927-BCA0-44C9-8BF6-4E39DD0A2E2B}" srcOrd="1" destOrd="0" presId="urn:microsoft.com/office/officeart/2005/8/layout/hierarchy3"/>
    <dgm:cxn modelId="{B246D42D-DF73-4D41-94A0-AA098945EE68}" type="presParOf" srcId="{9D47B184-9D6F-4BCD-8CE3-171EAAECEA7E}" destId="{F16A2054-D1BA-40B2-8DBB-5105AE58CCCB}" srcOrd="1" destOrd="0" presId="urn:microsoft.com/office/officeart/2005/8/layout/hierarchy3"/>
    <dgm:cxn modelId="{5A562298-C9E9-4AE4-9953-1E29175B541E}" type="presParOf" srcId="{F16A2054-D1BA-40B2-8DBB-5105AE58CCCB}" destId="{39358DB6-23DE-4B62-A84F-DDF1F7CBFABD}" srcOrd="0" destOrd="0" presId="urn:microsoft.com/office/officeart/2005/8/layout/hierarchy3"/>
    <dgm:cxn modelId="{24C95634-01FB-44EA-9071-CFFA51079160}" type="presParOf" srcId="{F16A2054-D1BA-40B2-8DBB-5105AE58CCCB}" destId="{1B428271-4E43-4585-998C-59C34217F8A9}" srcOrd="1" destOrd="0" presId="urn:microsoft.com/office/officeart/2005/8/layout/hierarchy3"/>
    <dgm:cxn modelId="{896EFB93-13C1-43CE-AF2E-F01081A3FF07}" type="presParOf" srcId="{4225BB3A-3543-4E9A-B6B0-B9689CE5F735}" destId="{9A41492F-2FCE-4030-A41C-124AEB9E28FF}" srcOrd="2" destOrd="0" presId="urn:microsoft.com/office/officeart/2005/8/layout/hierarchy3"/>
    <dgm:cxn modelId="{F021B7EC-A34F-4DF9-9D69-9B623E44F03A}" type="presParOf" srcId="{9A41492F-2FCE-4030-A41C-124AEB9E28FF}" destId="{687FB6B9-4DA5-4D01-A401-6EE0793C5C40}" srcOrd="0" destOrd="0" presId="urn:microsoft.com/office/officeart/2005/8/layout/hierarchy3"/>
    <dgm:cxn modelId="{FD826C12-07ED-4118-BC4D-377A363FC057}" type="presParOf" srcId="{687FB6B9-4DA5-4D01-A401-6EE0793C5C40}" destId="{60CA7B7D-8754-448E-8747-FCD62251609C}" srcOrd="0" destOrd="0" presId="urn:microsoft.com/office/officeart/2005/8/layout/hierarchy3"/>
    <dgm:cxn modelId="{AA9B554D-B98D-46E8-A15C-EBEEA5995F55}" type="presParOf" srcId="{687FB6B9-4DA5-4D01-A401-6EE0793C5C40}" destId="{C9ED6CA7-909D-4058-97F5-278D813119D8}" srcOrd="1" destOrd="0" presId="urn:microsoft.com/office/officeart/2005/8/layout/hierarchy3"/>
    <dgm:cxn modelId="{0E697A25-703D-4F7C-B422-5F78FC6F9068}" type="presParOf" srcId="{9A41492F-2FCE-4030-A41C-124AEB9E28FF}" destId="{97A43D6F-97C2-4869-94EC-92993478EDC2}" srcOrd="1" destOrd="0" presId="urn:microsoft.com/office/officeart/2005/8/layout/hierarchy3"/>
    <dgm:cxn modelId="{28BEE3F9-AA90-4E2A-8B3C-7D79946835B5}" type="presParOf" srcId="{97A43D6F-97C2-4869-94EC-92993478EDC2}" destId="{B4B14FD9-7E32-4D8C-85DD-8830087D62B7}" srcOrd="0" destOrd="0" presId="urn:microsoft.com/office/officeart/2005/8/layout/hierarchy3"/>
    <dgm:cxn modelId="{AE937917-C4BE-4F47-AF9A-9A0C9F03EF85}" type="presParOf" srcId="{97A43D6F-97C2-4869-94EC-92993478EDC2}" destId="{016FD88A-4068-4334-93F9-E6E6502FB9C4}" srcOrd="1" destOrd="0" presId="urn:microsoft.com/office/officeart/2005/8/layout/hierarchy3"/>
    <dgm:cxn modelId="{8C83CE4E-0C07-4078-8D1A-3D0546BC0A18}" type="presParOf" srcId="{97A43D6F-97C2-4869-94EC-92993478EDC2}" destId="{FE5881D7-2227-4309-BCBA-221236894BDE}" srcOrd="2" destOrd="0" presId="urn:microsoft.com/office/officeart/2005/8/layout/hierarchy3"/>
    <dgm:cxn modelId="{770DE620-1E72-4C42-BC51-10BDE1AF0C2C}" type="presParOf" srcId="{97A43D6F-97C2-4869-94EC-92993478EDC2}" destId="{1F31EB55-51F4-4EE6-BBB8-3BAEF4195DC0}" srcOrd="3" destOrd="0" presId="urn:microsoft.com/office/officeart/2005/8/layout/hierarchy3"/>
    <dgm:cxn modelId="{EE279905-969E-4A5A-93C2-DA017FF01163}" type="presParOf" srcId="{97A43D6F-97C2-4869-94EC-92993478EDC2}" destId="{B226DF9F-CE2C-4344-8F24-205A5551C600}" srcOrd="4" destOrd="0" presId="urn:microsoft.com/office/officeart/2005/8/layout/hierarchy3"/>
    <dgm:cxn modelId="{2B1759A7-7537-477E-BAF4-997AEE624872}" type="presParOf" srcId="{97A43D6F-97C2-4869-94EC-92993478EDC2}" destId="{D85213A0-C520-441E-AC79-D12EE1BEAF1B}" srcOrd="5" destOrd="0" presId="urn:microsoft.com/office/officeart/2005/8/layout/hierarchy3"/>
    <dgm:cxn modelId="{06FEAAFD-EB8E-44A4-835D-FCB7AF98C8DD}" type="presParOf" srcId="{97A43D6F-97C2-4869-94EC-92993478EDC2}" destId="{C727EF3D-8B82-422D-828D-41353FFF4404}" srcOrd="6" destOrd="0" presId="urn:microsoft.com/office/officeart/2005/8/layout/hierarchy3"/>
    <dgm:cxn modelId="{30D30A4D-1511-430D-85A5-901EF8CE8E55}" type="presParOf" srcId="{97A43D6F-97C2-4869-94EC-92993478EDC2}" destId="{6C7A2B4E-22B3-4393-A67E-BAC477EBA8CE}" srcOrd="7" destOrd="0" presId="urn:microsoft.com/office/officeart/2005/8/layout/hierarchy3"/>
    <dgm:cxn modelId="{A41C3F62-40B3-4E6B-A35F-E634AF4CA683}" type="presParOf" srcId="{4225BB3A-3543-4E9A-B6B0-B9689CE5F735}" destId="{34E6DC49-7B9C-4A2C-95A0-1435BFF5DD34}" srcOrd="3" destOrd="0" presId="urn:microsoft.com/office/officeart/2005/8/layout/hierarchy3"/>
    <dgm:cxn modelId="{EEBBEA1A-929A-41DB-A537-E5EDBD9D165E}" type="presParOf" srcId="{34E6DC49-7B9C-4A2C-95A0-1435BFF5DD34}" destId="{CCF8708D-CAF1-4CE7-A653-2D711B81F039}" srcOrd="0" destOrd="0" presId="urn:microsoft.com/office/officeart/2005/8/layout/hierarchy3"/>
    <dgm:cxn modelId="{4349302C-D012-4AEA-9C86-C8EDD3439BE6}" type="presParOf" srcId="{CCF8708D-CAF1-4CE7-A653-2D711B81F039}" destId="{578B3C18-8EB7-49B1-9DAB-D96B67A33871}" srcOrd="0" destOrd="0" presId="urn:microsoft.com/office/officeart/2005/8/layout/hierarchy3"/>
    <dgm:cxn modelId="{E7DD357B-13E7-41B1-B32F-5D813B976D95}" type="presParOf" srcId="{CCF8708D-CAF1-4CE7-A653-2D711B81F039}" destId="{85574A18-6A34-41AE-BB3E-EBCBD8651B79}" srcOrd="1" destOrd="0" presId="urn:microsoft.com/office/officeart/2005/8/layout/hierarchy3"/>
    <dgm:cxn modelId="{85C4B7E9-6240-4E58-BCA9-B4C9D52D10FA}" type="presParOf" srcId="{34E6DC49-7B9C-4A2C-95A0-1435BFF5DD34}" destId="{7E5FB3F0-06E3-43DC-AEDB-0513FC5EEF70}" srcOrd="1" destOrd="0" presId="urn:microsoft.com/office/officeart/2005/8/layout/hierarchy3"/>
    <dgm:cxn modelId="{0E00ECC6-883F-40CC-8768-EE526422F9B6}" type="presParOf" srcId="{7E5FB3F0-06E3-43DC-AEDB-0513FC5EEF70}" destId="{67AC8527-8EC8-4540-A4E3-EDAD1F2CBD56}" srcOrd="0" destOrd="0" presId="urn:microsoft.com/office/officeart/2005/8/layout/hierarchy3"/>
    <dgm:cxn modelId="{D8E7D489-6CAB-467F-86A4-C6042330C9B6}" type="presParOf" srcId="{7E5FB3F0-06E3-43DC-AEDB-0513FC5EEF70}" destId="{A0DEAB9F-068D-4504-95E9-75F135972F7A}" srcOrd="1" destOrd="0" presId="urn:microsoft.com/office/officeart/2005/8/layout/hierarchy3"/>
    <dgm:cxn modelId="{D940AE95-092C-40D0-921D-79F99C380B46}" type="presParOf" srcId="{4225BB3A-3543-4E9A-B6B0-B9689CE5F735}" destId="{7A18EC78-5AE5-44F4-8B43-18A17288CB42}" srcOrd="4" destOrd="0" presId="urn:microsoft.com/office/officeart/2005/8/layout/hierarchy3"/>
    <dgm:cxn modelId="{D6E69421-BF1E-4E8B-88FC-61F2E1A32DAF}" type="presParOf" srcId="{7A18EC78-5AE5-44F4-8B43-18A17288CB42}" destId="{B4DF2795-6157-4836-ACFF-046CD05E4FB2}" srcOrd="0" destOrd="0" presId="urn:microsoft.com/office/officeart/2005/8/layout/hierarchy3"/>
    <dgm:cxn modelId="{48014DFA-B7C9-48A9-9AF0-033720305B31}" type="presParOf" srcId="{B4DF2795-6157-4836-ACFF-046CD05E4FB2}" destId="{B4FAB4C4-4934-42C3-B572-CA6DC41A0A7B}" srcOrd="0" destOrd="0" presId="urn:microsoft.com/office/officeart/2005/8/layout/hierarchy3"/>
    <dgm:cxn modelId="{614D72BA-C5DD-41DD-83D1-3DBB8D55666E}" type="presParOf" srcId="{B4DF2795-6157-4836-ACFF-046CD05E4FB2}" destId="{01EECC9E-57EB-46AB-AF90-C409CC62616F}" srcOrd="1" destOrd="0" presId="urn:microsoft.com/office/officeart/2005/8/layout/hierarchy3"/>
    <dgm:cxn modelId="{D9D6D4CE-6FC2-40A8-9894-0774AE46F15C}" type="presParOf" srcId="{7A18EC78-5AE5-44F4-8B43-18A17288CB42}" destId="{5799523F-B91A-4038-A126-54EE82E8916E}" srcOrd="1" destOrd="0" presId="urn:microsoft.com/office/officeart/2005/8/layout/hierarchy3"/>
    <dgm:cxn modelId="{CBFC7215-D425-4CA0-8DCA-30D32C8B56B7}" type="presParOf" srcId="{5799523F-B91A-4038-A126-54EE82E8916E}" destId="{2029E195-A7FB-469A-86E7-6FEF016DEF8C}" srcOrd="0" destOrd="0" presId="urn:microsoft.com/office/officeart/2005/8/layout/hierarchy3"/>
    <dgm:cxn modelId="{37DEA3F8-7C73-4C9F-8AA2-EC209090019B}" type="presParOf" srcId="{5799523F-B91A-4038-A126-54EE82E8916E}" destId="{E1376205-4487-4FBF-BD4C-C1C37E4D741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80E54C-042E-425F-9AE8-3D075B5AF40D}"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10D1E086-2687-4BFA-9810-208A97F9D960}">
      <dgm:prSet phldrT="[Text]"/>
      <dgm:spPr/>
      <dgm:t>
        <a:bodyPr/>
        <a:lstStyle/>
        <a:p>
          <a:r>
            <a:rPr lang="en-GB" dirty="0"/>
            <a:t>Rejected</a:t>
          </a:r>
        </a:p>
      </dgm:t>
    </dgm:pt>
    <dgm:pt modelId="{CAD53F6B-FB4D-4994-BA45-C04C0B898F87}" type="parTrans" cxnId="{89DB7585-570C-408D-9E1C-56CE6CE73DC9}">
      <dgm:prSet/>
      <dgm:spPr/>
      <dgm:t>
        <a:bodyPr/>
        <a:lstStyle/>
        <a:p>
          <a:endParaRPr lang="en-GB"/>
        </a:p>
      </dgm:t>
    </dgm:pt>
    <dgm:pt modelId="{AC21EC97-9D25-4AF0-A4C7-36B2B18E6BF4}" type="sibTrans" cxnId="{89DB7585-570C-408D-9E1C-56CE6CE73DC9}">
      <dgm:prSet/>
      <dgm:spPr/>
      <dgm:t>
        <a:bodyPr/>
        <a:lstStyle/>
        <a:p>
          <a:endParaRPr lang="en-GB"/>
        </a:p>
      </dgm:t>
    </dgm:pt>
    <dgm:pt modelId="{C6B9BEC8-5672-47F1-872F-BAF1C17E54FC}">
      <dgm:prSet/>
      <dgm:spPr/>
      <dgm:t>
        <a:bodyPr/>
        <a:lstStyle/>
        <a:p>
          <a:r>
            <a:rPr lang="en-GB" dirty="0"/>
            <a:t>Resentful</a:t>
          </a:r>
        </a:p>
      </dgm:t>
    </dgm:pt>
    <dgm:pt modelId="{06614254-F36E-4F3A-8675-09C0BF7972CA}" type="parTrans" cxnId="{2744C688-BA70-4F46-8BB8-DFD904A0344C}">
      <dgm:prSet/>
      <dgm:spPr/>
      <dgm:t>
        <a:bodyPr/>
        <a:lstStyle/>
        <a:p>
          <a:endParaRPr lang="en-GB"/>
        </a:p>
      </dgm:t>
    </dgm:pt>
    <dgm:pt modelId="{D978B2EA-1F3E-463C-8366-23B60D3B7B56}" type="sibTrans" cxnId="{2744C688-BA70-4F46-8BB8-DFD904A0344C}">
      <dgm:prSet/>
      <dgm:spPr/>
      <dgm:t>
        <a:bodyPr/>
        <a:lstStyle/>
        <a:p>
          <a:endParaRPr lang="en-GB"/>
        </a:p>
      </dgm:t>
    </dgm:pt>
    <dgm:pt modelId="{45E9E9A2-5EA5-4EDF-AAAE-0D52612BF3DB}">
      <dgm:prSet/>
      <dgm:spPr/>
      <dgm:t>
        <a:bodyPr/>
        <a:lstStyle/>
        <a:p>
          <a:r>
            <a:rPr lang="en-GB" dirty="0"/>
            <a:t>Incompetent suitor</a:t>
          </a:r>
        </a:p>
      </dgm:t>
    </dgm:pt>
    <dgm:pt modelId="{7BFA01D9-9986-493C-836C-483BBE134A8A}" type="parTrans" cxnId="{89DB9AB0-8C8E-4650-8C84-D997949D4423}">
      <dgm:prSet/>
      <dgm:spPr/>
      <dgm:t>
        <a:bodyPr/>
        <a:lstStyle/>
        <a:p>
          <a:endParaRPr lang="en-GB"/>
        </a:p>
      </dgm:t>
    </dgm:pt>
    <dgm:pt modelId="{6436A1B0-2B7C-498C-A6B8-56F378C28AE4}" type="sibTrans" cxnId="{89DB9AB0-8C8E-4650-8C84-D997949D4423}">
      <dgm:prSet/>
      <dgm:spPr/>
      <dgm:t>
        <a:bodyPr/>
        <a:lstStyle/>
        <a:p>
          <a:endParaRPr lang="en-GB"/>
        </a:p>
      </dgm:t>
    </dgm:pt>
    <dgm:pt modelId="{5F2F4C52-372D-4E05-9C0B-08FC687602E2}">
      <dgm:prSet/>
      <dgm:spPr/>
      <dgm:t>
        <a:bodyPr/>
        <a:lstStyle/>
        <a:p>
          <a:r>
            <a:rPr lang="en-GB" dirty="0"/>
            <a:t>Intimacy seekers</a:t>
          </a:r>
        </a:p>
      </dgm:t>
    </dgm:pt>
    <dgm:pt modelId="{C87FF699-C973-4046-BAC4-73CDB3290FA5}" type="parTrans" cxnId="{14E498E7-3BEF-4707-971A-4CF6B5DAA53F}">
      <dgm:prSet/>
      <dgm:spPr/>
      <dgm:t>
        <a:bodyPr/>
        <a:lstStyle/>
        <a:p>
          <a:endParaRPr lang="en-GB"/>
        </a:p>
      </dgm:t>
    </dgm:pt>
    <dgm:pt modelId="{652E3460-6538-4F68-B005-205FD266C376}" type="sibTrans" cxnId="{14E498E7-3BEF-4707-971A-4CF6B5DAA53F}">
      <dgm:prSet/>
      <dgm:spPr/>
      <dgm:t>
        <a:bodyPr/>
        <a:lstStyle/>
        <a:p>
          <a:endParaRPr lang="en-GB"/>
        </a:p>
      </dgm:t>
    </dgm:pt>
    <dgm:pt modelId="{DAB3BE5C-0672-4BEB-A572-9FBE9BB03421}">
      <dgm:prSet/>
      <dgm:spPr/>
      <dgm:t>
        <a:bodyPr/>
        <a:lstStyle/>
        <a:p>
          <a:r>
            <a:rPr lang="en-GB" dirty="0"/>
            <a:t>Predatory</a:t>
          </a:r>
        </a:p>
      </dgm:t>
    </dgm:pt>
    <dgm:pt modelId="{B715E94F-5C65-4DBC-8E75-94100AC59EF8}" type="parTrans" cxnId="{1D52D766-906B-45D5-8360-DAB7157EE4C5}">
      <dgm:prSet/>
      <dgm:spPr/>
      <dgm:t>
        <a:bodyPr/>
        <a:lstStyle/>
        <a:p>
          <a:endParaRPr lang="en-GB"/>
        </a:p>
      </dgm:t>
    </dgm:pt>
    <dgm:pt modelId="{D2FE44D9-A982-4FD4-B9D3-73F89417510B}" type="sibTrans" cxnId="{1D52D766-906B-45D5-8360-DAB7157EE4C5}">
      <dgm:prSet/>
      <dgm:spPr/>
      <dgm:t>
        <a:bodyPr/>
        <a:lstStyle/>
        <a:p>
          <a:endParaRPr lang="en-GB"/>
        </a:p>
      </dgm:t>
    </dgm:pt>
    <dgm:pt modelId="{C2F4414F-EEE8-468B-812C-007A9326C927}">
      <dgm:prSet phldrT="[Text]"/>
      <dgm:spPr/>
      <dgm:t>
        <a:bodyPr/>
        <a:lstStyle/>
        <a:p>
          <a:r>
            <a:rPr lang="en-GB" dirty="0"/>
            <a:t>Amelioration of problematic personality issues, depression and anxiety disorders (the feeling of being unsafe in an unsafe world when outside of a relationship)</a:t>
          </a:r>
        </a:p>
      </dgm:t>
    </dgm:pt>
    <dgm:pt modelId="{B6D8DFF1-60F5-4387-B576-A4ADEC18C87F}" type="parTrans" cxnId="{DAAAF778-1B4F-4194-90D0-BE6E1E261F06}">
      <dgm:prSet/>
      <dgm:spPr/>
      <dgm:t>
        <a:bodyPr/>
        <a:lstStyle/>
        <a:p>
          <a:endParaRPr lang="en-GB"/>
        </a:p>
      </dgm:t>
    </dgm:pt>
    <dgm:pt modelId="{968110A7-5948-436C-90EA-DADF218758EA}" type="sibTrans" cxnId="{DAAAF778-1B4F-4194-90D0-BE6E1E261F06}">
      <dgm:prSet/>
      <dgm:spPr/>
      <dgm:t>
        <a:bodyPr/>
        <a:lstStyle/>
        <a:p>
          <a:endParaRPr lang="en-GB"/>
        </a:p>
      </dgm:t>
    </dgm:pt>
    <dgm:pt modelId="{4E7EACD6-EB8C-44AD-A6B3-AC4482DED6B6}">
      <dgm:prSet/>
      <dgm:spPr/>
      <dgm:t>
        <a:bodyPr/>
        <a:lstStyle/>
        <a:p>
          <a:r>
            <a:rPr lang="en-GB" dirty="0"/>
            <a:t>Amelioration of problematic personality issues, depression and anxiety</a:t>
          </a:r>
        </a:p>
      </dgm:t>
    </dgm:pt>
    <dgm:pt modelId="{6B512BAD-1643-4A6D-9C12-30A79FC399EA}" type="parTrans" cxnId="{807A9FFB-B308-4E01-9565-5B8EE9419788}">
      <dgm:prSet/>
      <dgm:spPr/>
      <dgm:t>
        <a:bodyPr/>
        <a:lstStyle/>
        <a:p>
          <a:endParaRPr lang="en-GB"/>
        </a:p>
      </dgm:t>
    </dgm:pt>
    <dgm:pt modelId="{5AEDF929-D677-4C2F-A6DB-81C67413CC3F}" type="sibTrans" cxnId="{807A9FFB-B308-4E01-9565-5B8EE9419788}">
      <dgm:prSet/>
      <dgm:spPr/>
      <dgm:t>
        <a:bodyPr/>
        <a:lstStyle/>
        <a:p>
          <a:endParaRPr lang="en-GB"/>
        </a:p>
      </dgm:t>
    </dgm:pt>
    <dgm:pt modelId="{759F3565-3753-498F-BEBE-D206B727DC10}">
      <dgm:prSet/>
      <dgm:spPr/>
      <dgm:t>
        <a:bodyPr/>
        <a:lstStyle/>
        <a:p>
          <a:r>
            <a:rPr lang="en-GB" dirty="0"/>
            <a:t>Treatment needs to encompass social skills and accommodate learning and autistic traits, as well as consider problematic personality issues</a:t>
          </a:r>
        </a:p>
      </dgm:t>
    </dgm:pt>
    <dgm:pt modelId="{94EA7F90-E1B8-4E9C-B08F-8DB9C1B86B8D}" type="parTrans" cxnId="{F012DC73-DAC0-42FF-979C-156F6692AE12}">
      <dgm:prSet/>
      <dgm:spPr/>
      <dgm:t>
        <a:bodyPr/>
        <a:lstStyle/>
        <a:p>
          <a:endParaRPr lang="en-GB"/>
        </a:p>
      </dgm:t>
    </dgm:pt>
    <dgm:pt modelId="{F16F9348-D620-4F57-9B7D-E7D3B528ECE2}" type="sibTrans" cxnId="{F012DC73-DAC0-42FF-979C-156F6692AE12}">
      <dgm:prSet/>
      <dgm:spPr/>
      <dgm:t>
        <a:bodyPr/>
        <a:lstStyle/>
        <a:p>
          <a:endParaRPr lang="en-GB"/>
        </a:p>
      </dgm:t>
    </dgm:pt>
    <dgm:pt modelId="{0CF02C70-D168-49DD-BB85-389FCAEF8121}">
      <dgm:prSet/>
      <dgm:spPr/>
      <dgm:t>
        <a:bodyPr/>
        <a:lstStyle/>
        <a:p>
          <a:r>
            <a:rPr lang="en-GB" dirty="0"/>
            <a:t>Higher incidence of psychosis suggests these cases need to be referred for psychiatric assessment early in the criminal justice process (important as stalking often persists for as long as delusion does so treatment reduces risk)</a:t>
          </a:r>
        </a:p>
      </dgm:t>
    </dgm:pt>
    <dgm:pt modelId="{57F6F365-AD9A-489A-9BA2-77C0B0268370}" type="parTrans" cxnId="{DB8D036A-6483-45F4-A80E-9AEFFB1E27AA}">
      <dgm:prSet/>
      <dgm:spPr/>
      <dgm:t>
        <a:bodyPr/>
        <a:lstStyle/>
        <a:p>
          <a:endParaRPr lang="en-GB"/>
        </a:p>
      </dgm:t>
    </dgm:pt>
    <dgm:pt modelId="{ADEB9526-0B67-467A-ADD7-D29B37F20758}" type="sibTrans" cxnId="{DB8D036A-6483-45F4-A80E-9AEFFB1E27AA}">
      <dgm:prSet/>
      <dgm:spPr/>
      <dgm:t>
        <a:bodyPr/>
        <a:lstStyle/>
        <a:p>
          <a:endParaRPr lang="en-GB"/>
        </a:p>
      </dgm:t>
    </dgm:pt>
    <dgm:pt modelId="{6B25DEC6-8591-4193-86E2-827AD5EC029E}">
      <dgm:prSet/>
      <dgm:spPr/>
      <dgm:t>
        <a:bodyPr/>
        <a:lstStyle/>
        <a:p>
          <a:r>
            <a:rPr lang="en-GB" dirty="0"/>
            <a:t>Treatment aimed at amelioration of problematic personality issues</a:t>
          </a:r>
        </a:p>
      </dgm:t>
    </dgm:pt>
    <dgm:pt modelId="{AB3BB957-C444-40E8-847D-2DAAFBE4EE67}" type="parTrans" cxnId="{F03FACB8-3505-4838-BCED-E7FC6CBDA836}">
      <dgm:prSet/>
      <dgm:spPr/>
      <dgm:t>
        <a:bodyPr/>
        <a:lstStyle/>
        <a:p>
          <a:endParaRPr lang="en-GB"/>
        </a:p>
      </dgm:t>
    </dgm:pt>
    <dgm:pt modelId="{46A15C72-81B5-4253-99BC-CDEE65E69033}" type="sibTrans" cxnId="{F03FACB8-3505-4838-BCED-E7FC6CBDA836}">
      <dgm:prSet/>
      <dgm:spPr/>
      <dgm:t>
        <a:bodyPr/>
        <a:lstStyle/>
        <a:p>
          <a:endParaRPr lang="en-GB"/>
        </a:p>
      </dgm:t>
    </dgm:pt>
    <dgm:pt modelId="{14355291-2A9E-45A3-904F-DED41813CC7D}">
      <dgm:prSet/>
      <dgm:spPr/>
      <dgm:t>
        <a:bodyPr/>
        <a:lstStyle/>
        <a:p>
          <a:r>
            <a:rPr lang="en-GB" dirty="0"/>
            <a:t>May be longer term due to severity of difficulties</a:t>
          </a:r>
        </a:p>
      </dgm:t>
    </dgm:pt>
    <dgm:pt modelId="{217DFF33-C3DF-450B-893F-7AA7D0F5AFBE}" type="parTrans" cxnId="{B8B27635-AD03-4CDF-A26C-17F16718EED4}">
      <dgm:prSet/>
      <dgm:spPr/>
      <dgm:t>
        <a:bodyPr/>
        <a:lstStyle/>
        <a:p>
          <a:endParaRPr lang="en-GB"/>
        </a:p>
      </dgm:t>
    </dgm:pt>
    <dgm:pt modelId="{52914902-0BF8-411D-A6F4-EA7BC21865B2}" type="sibTrans" cxnId="{B8B27635-AD03-4CDF-A26C-17F16718EED4}">
      <dgm:prSet/>
      <dgm:spPr/>
      <dgm:t>
        <a:bodyPr/>
        <a:lstStyle/>
        <a:p>
          <a:endParaRPr lang="en-GB"/>
        </a:p>
      </dgm:t>
    </dgm:pt>
    <dgm:pt modelId="{3C776C32-B421-485A-A6D7-452403C202A1}" type="pres">
      <dgm:prSet presAssocID="{6280E54C-042E-425F-9AE8-3D075B5AF40D}" presName="Name0" presStyleCnt="0">
        <dgm:presLayoutVars>
          <dgm:dir/>
          <dgm:animLvl val="lvl"/>
          <dgm:resizeHandles val="exact"/>
        </dgm:presLayoutVars>
      </dgm:prSet>
      <dgm:spPr/>
      <dgm:t>
        <a:bodyPr/>
        <a:lstStyle/>
        <a:p>
          <a:endParaRPr lang="en-US"/>
        </a:p>
      </dgm:t>
    </dgm:pt>
    <dgm:pt modelId="{2C9B92E5-EBE7-475A-B956-972F36288434}" type="pres">
      <dgm:prSet presAssocID="{10D1E086-2687-4BFA-9810-208A97F9D960}" presName="composite" presStyleCnt="0"/>
      <dgm:spPr/>
    </dgm:pt>
    <dgm:pt modelId="{1F48F003-9331-4664-89DA-FB155B9A8F0D}" type="pres">
      <dgm:prSet presAssocID="{10D1E086-2687-4BFA-9810-208A97F9D960}" presName="parTx" presStyleLbl="alignNode1" presStyleIdx="0" presStyleCnt="5">
        <dgm:presLayoutVars>
          <dgm:chMax val="0"/>
          <dgm:chPref val="0"/>
          <dgm:bulletEnabled val="1"/>
        </dgm:presLayoutVars>
      </dgm:prSet>
      <dgm:spPr/>
      <dgm:t>
        <a:bodyPr/>
        <a:lstStyle/>
        <a:p>
          <a:endParaRPr lang="en-US"/>
        </a:p>
      </dgm:t>
    </dgm:pt>
    <dgm:pt modelId="{90849C9D-4726-41E5-88EE-A6A06DF5F11D}" type="pres">
      <dgm:prSet presAssocID="{10D1E086-2687-4BFA-9810-208A97F9D960}" presName="desTx" presStyleLbl="alignAccFollowNode1" presStyleIdx="0" presStyleCnt="5">
        <dgm:presLayoutVars>
          <dgm:bulletEnabled val="1"/>
        </dgm:presLayoutVars>
      </dgm:prSet>
      <dgm:spPr/>
      <dgm:t>
        <a:bodyPr/>
        <a:lstStyle/>
        <a:p>
          <a:endParaRPr lang="en-US"/>
        </a:p>
      </dgm:t>
    </dgm:pt>
    <dgm:pt modelId="{AA36FAD9-27C5-4FB9-A054-47FCAA7CEDCF}" type="pres">
      <dgm:prSet presAssocID="{AC21EC97-9D25-4AF0-A4C7-36B2B18E6BF4}" presName="space" presStyleCnt="0"/>
      <dgm:spPr/>
    </dgm:pt>
    <dgm:pt modelId="{3B63F94E-98C2-4DCE-807B-F36DAEF1A9BD}" type="pres">
      <dgm:prSet presAssocID="{C6B9BEC8-5672-47F1-872F-BAF1C17E54FC}" presName="composite" presStyleCnt="0"/>
      <dgm:spPr/>
    </dgm:pt>
    <dgm:pt modelId="{441A61D2-28C8-4488-86F9-4588768F45F4}" type="pres">
      <dgm:prSet presAssocID="{C6B9BEC8-5672-47F1-872F-BAF1C17E54FC}" presName="parTx" presStyleLbl="alignNode1" presStyleIdx="1" presStyleCnt="5">
        <dgm:presLayoutVars>
          <dgm:chMax val="0"/>
          <dgm:chPref val="0"/>
          <dgm:bulletEnabled val="1"/>
        </dgm:presLayoutVars>
      </dgm:prSet>
      <dgm:spPr/>
      <dgm:t>
        <a:bodyPr/>
        <a:lstStyle/>
        <a:p>
          <a:endParaRPr lang="en-US"/>
        </a:p>
      </dgm:t>
    </dgm:pt>
    <dgm:pt modelId="{2765D4FC-F58C-45B7-AA5F-CF30F1724ED6}" type="pres">
      <dgm:prSet presAssocID="{C6B9BEC8-5672-47F1-872F-BAF1C17E54FC}" presName="desTx" presStyleLbl="alignAccFollowNode1" presStyleIdx="1" presStyleCnt="5">
        <dgm:presLayoutVars>
          <dgm:bulletEnabled val="1"/>
        </dgm:presLayoutVars>
      </dgm:prSet>
      <dgm:spPr/>
      <dgm:t>
        <a:bodyPr/>
        <a:lstStyle/>
        <a:p>
          <a:endParaRPr lang="en-US"/>
        </a:p>
      </dgm:t>
    </dgm:pt>
    <dgm:pt modelId="{8F8AAA52-26F0-443B-8CD1-43E0095A02B1}" type="pres">
      <dgm:prSet presAssocID="{D978B2EA-1F3E-463C-8366-23B60D3B7B56}" presName="space" presStyleCnt="0"/>
      <dgm:spPr/>
    </dgm:pt>
    <dgm:pt modelId="{D647BCBF-3099-42F7-8C53-58995DA0A754}" type="pres">
      <dgm:prSet presAssocID="{45E9E9A2-5EA5-4EDF-AAAE-0D52612BF3DB}" presName="composite" presStyleCnt="0"/>
      <dgm:spPr/>
    </dgm:pt>
    <dgm:pt modelId="{4C295AD5-54DD-4B2D-AC97-B00155BBAAFC}" type="pres">
      <dgm:prSet presAssocID="{45E9E9A2-5EA5-4EDF-AAAE-0D52612BF3DB}" presName="parTx" presStyleLbl="alignNode1" presStyleIdx="2" presStyleCnt="5">
        <dgm:presLayoutVars>
          <dgm:chMax val="0"/>
          <dgm:chPref val="0"/>
          <dgm:bulletEnabled val="1"/>
        </dgm:presLayoutVars>
      </dgm:prSet>
      <dgm:spPr/>
      <dgm:t>
        <a:bodyPr/>
        <a:lstStyle/>
        <a:p>
          <a:endParaRPr lang="en-US"/>
        </a:p>
      </dgm:t>
    </dgm:pt>
    <dgm:pt modelId="{20C4AC0D-825B-4519-BD96-D3A88CEA4C5E}" type="pres">
      <dgm:prSet presAssocID="{45E9E9A2-5EA5-4EDF-AAAE-0D52612BF3DB}" presName="desTx" presStyleLbl="alignAccFollowNode1" presStyleIdx="2" presStyleCnt="5">
        <dgm:presLayoutVars>
          <dgm:bulletEnabled val="1"/>
        </dgm:presLayoutVars>
      </dgm:prSet>
      <dgm:spPr/>
      <dgm:t>
        <a:bodyPr/>
        <a:lstStyle/>
        <a:p>
          <a:endParaRPr lang="en-US"/>
        </a:p>
      </dgm:t>
    </dgm:pt>
    <dgm:pt modelId="{909D3F41-6398-4B2E-8DF9-DF27174C9AA9}" type="pres">
      <dgm:prSet presAssocID="{6436A1B0-2B7C-498C-A6B8-56F378C28AE4}" presName="space" presStyleCnt="0"/>
      <dgm:spPr/>
    </dgm:pt>
    <dgm:pt modelId="{0A0C75FC-02C6-464B-AE44-D93A153BD8D3}" type="pres">
      <dgm:prSet presAssocID="{5F2F4C52-372D-4E05-9C0B-08FC687602E2}" presName="composite" presStyleCnt="0"/>
      <dgm:spPr/>
    </dgm:pt>
    <dgm:pt modelId="{60C99C9A-5A7C-4B37-A357-4FB8EE33B12E}" type="pres">
      <dgm:prSet presAssocID="{5F2F4C52-372D-4E05-9C0B-08FC687602E2}" presName="parTx" presStyleLbl="alignNode1" presStyleIdx="3" presStyleCnt="5">
        <dgm:presLayoutVars>
          <dgm:chMax val="0"/>
          <dgm:chPref val="0"/>
          <dgm:bulletEnabled val="1"/>
        </dgm:presLayoutVars>
      </dgm:prSet>
      <dgm:spPr/>
      <dgm:t>
        <a:bodyPr/>
        <a:lstStyle/>
        <a:p>
          <a:endParaRPr lang="en-US"/>
        </a:p>
      </dgm:t>
    </dgm:pt>
    <dgm:pt modelId="{C1A81FC6-4D48-4F65-8E73-D1CD48938852}" type="pres">
      <dgm:prSet presAssocID="{5F2F4C52-372D-4E05-9C0B-08FC687602E2}" presName="desTx" presStyleLbl="alignAccFollowNode1" presStyleIdx="3" presStyleCnt="5">
        <dgm:presLayoutVars>
          <dgm:bulletEnabled val="1"/>
        </dgm:presLayoutVars>
      </dgm:prSet>
      <dgm:spPr/>
      <dgm:t>
        <a:bodyPr/>
        <a:lstStyle/>
        <a:p>
          <a:endParaRPr lang="en-US"/>
        </a:p>
      </dgm:t>
    </dgm:pt>
    <dgm:pt modelId="{C68E1C66-B7C1-4E81-942C-F1E3047A1309}" type="pres">
      <dgm:prSet presAssocID="{652E3460-6538-4F68-B005-205FD266C376}" presName="space" presStyleCnt="0"/>
      <dgm:spPr/>
    </dgm:pt>
    <dgm:pt modelId="{41BAE1AC-338F-4A40-9519-D381467D04D4}" type="pres">
      <dgm:prSet presAssocID="{DAB3BE5C-0672-4BEB-A572-9FBE9BB03421}" presName="composite" presStyleCnt="0"/>
      <dgm:spPr/>
    </dgm:pt>
    <dgm:pt modelId="{71B5AEB3-A33D-4FDE-983A-AB08747B218C}" type="pres">
      <dgm:prSet presAssocID="{DAB3BE5C-0672-4BEB-A572-9FBE9BB03421}" presName="parTx" presStyleLbl="alignNode1" presStyleIdx="4" presStyleCnt="5">
        <dgm:presLayoutVars>
          <dgm:chMax val="0"/>
          <dgm:chPref val="0"/>
          <dgm:bulletEnabled val="1"/>
        </dgm:presLayoutVars>
      </dgm:prSet>
      <dgm:spPr/>
      <dgm:t>
        <a:bodyPr/>
        <a:lstStyle/>
        <a:p>
          <a:endParaRPr lang="en-US"/>
        </a:p>
      </dgm:t>
    </dgm:pt>
    <dgm:pt modelId="{A90AE574-EC23-454C-B97D-618D01547226}" type="pres">
      <dgm:prSet presAssocID="{DAB3BE5C-0672-4BEB-A572-9FBE9BB03421}" presName="desTx" presStyleLbl="alignAccFollowNode1" presStyleIdx="4" presStyleCnt="5">
        <dgm:presLayoutVars>
          <dgm:bulletEnabled val="1"/>
        </dgm:presLayoutVars>
      </dgm:prSet>
      <dgm:spPr/>
      <dgm:t>
        <a:bodyPr/>
        <a:lstStyle/>
        <a:p>
          <a:endParaRPr lang="en-US"/>
        </a:p>
      </dgm:t>
    </dgm:pt>
  </dgm:ptLst>
  <dgm:cxnLst>
    <dgm:cxn modelId="{F03FACB8-3505-4838-BCED-E7FC6CBDA836}" srcId="{DAB3BE5C-0672-4BEB-A572-9FBE9BB03421}" destId="{6B25DEC6-8591-4193-86E2-827AD5EC029E}" srcOrd="0" destOrd="0" parTransId="{AB3BB957-C444-40E8-847D-2DAAFBE4EE67}" sibTransId="{46A15C72-81B5-4253-99BC-CDEE65E69033}"/>
    <dgm:cxn modelId="{151E927C-3A23-41EB-A959-5283026F1DC5}" type="presOf" srcId="{4E7EACD6-EB8C-44AD-A6B3-AC4482DED6B6}" destId="{2765D4FC-F58C-45B7-AA5F-CF30F1724ED6}" srcOrd="0" destOrd="0" presId="urn:microsoft.com/office/officeart/2005/8/layout/hList1"/>
    <dgm:cxn modelId="{F012DC73-DAC0-42FF-979C-156F6692AE12}" srcId="{45E9E9A2-5EA5-4EDF-AAAE-0D52612BF3DB}" destId="{759F3565-3753-498F-BEBE-D206B727DC10}" srcOrd="0" destOrd="0" parTransId="{94EA7F90-E1B8-4E9C-B08F-8DB9C1B86B8D}" sibTransId="{F16F9348-D620-4F57-9B7D-E7D3B528ECE2}"/>
    <dgm:cxn modelId="{DAAAF778-1B4F-4194-90D0-BE6E1E261F06}" srcId="{10D1E086-2687-4BFA-9810-208A97F9D960}" destId="{C2F4414F-EEE8-468B-812C-007A9326C927}" srcOrd="0" destOrd="0" parTransId="{B6D8DFF1-60F5-4387-B576-A4ADEC18C87F}" sibTransId="{968110A7-5948-436C-90EA-DADF218758EA}"/>
    <dgm:cxn modelId="{2744C688-BA70-4F46-8BB8-DFD904A0344C}" srcId="{6280E54C-042E-425F-9AE8-3D075B5AF40D}" destId="{C6B9BEC8-5672-47F1-872F-BAF1C17E54FC}" srcOrd="1" destOrd="0" parTransId="{06614254-F36E-4F3A-8675-09C0BF7972CA}" sibTransId="{D978B2EA-1F3E-463C-8366-23B60D3B7B56}"/>
    <dgm:cxn modelId="{6C8658E2-DBC4-493F-95AB-5757F240478C}" type="presOf" srcId="{C6B9BEC8-5672-47F1-872F-BAF1C17E54FC}" destId="{441A61D2-28C8-4488-86F9-4588768F45F4}" srcOrd="0" destOrd="0" presId="urn:microsoft.com/office/officeart/2005/8/layout/hList1"/>
    <dgm:cxn modelId="{807A9FFB-B308-4E01-9565-5B8EE9419788}" srcId="{C6B9BEC8-5672-47F1-872F-BAF1C17E54FC}" destId="{4E7EACD6-EB8C-44AD-A6B3-AC4482DED6B6}" srcOrd="0" destOrd="0" parTransId="{6B512BAD-1643-4A6D-9C12-30A79FC399EA}" sibTransId="{5AEDF929-D677-4C2F-A6DB-81C67413CC3F}"/>
    <dgm:cxn modelId="{AC37BA33-A250-4210-93F8-83B80BD7260A}" type="presOf" srcId="{759F3565-3753-498F-BEBE-D206B727DC10}" destId="{20C4AC0D-825B-4519-BD96-D3A88CEA4C5E}" srcOrd="0" destOrd="0" presId="urn:microsoft.com/office/officeart/2005/8/layout/hList1"/>
    <dgm:cxn modelId="{89DB7585-570C-408D-9E1C-56CE6CE73DC9}" srcId="{6280E54C-042E-425F-9AE8-3D075B5AF40D}" destId="{10D1E086-2687-4BFA-9810-208A97F9D960}" srcOrd="0" destOrd="0" parTransId="{CAD53F6B-FB4D-4994-BA45-C04C0B898F87}" sibTransId="{AC21EC97-9D25-4AF0-A4C7-36B2B18E6BF4}"/>
    <dgm:cxn modelId="{C5768E03-955F-4EBC-9E0D-7126A56A95D5}" type="presOf" srcId="{0CF02C70-D168-49DD-BB85-389FCAEF8121}" destId="{C1A81FC6-4D48-4F65-8E73-D1CD48938852}" srcOrd="0" destOrd="0" presId="urn:microsoft.com/office/officeart/2005/8/layout/hList1"/>
    <dgm:cxn modelId="{7055D853-F7F7-4206-8A12-DDFD6AAA15D0}" type="presOf" srcId="{C2F4414F-EEE8-468B-812C-007A9326C927}" destId="{90849C9D-4726-41E5-88EE-A6A06DF5F11D}" srcOrd="0" destOrd="0" presId="urn:microsoft.com/office/officeart/2005/8/layout/hList1"/>
    <dgm:cxn modelId="{1D52D766-906B-45D5-8360-DAB7157EE4C5}" srcId="{6280E54C-042E-425F-9AE8-3D075B5AF40D}" destId="{DAB3BE5C-0672-4BEB-A572-9FBE9BB03421}" srcOrd="4" destOrd="0" parTransId="{B715E94F-5C65-4DBC-8E75-94100AC59EF8}" sibTransId="{D2FE44D9-A982-4FD4-B9D3-73F89417510B}"/>
    <dgm:cxn modelId="{DB8D036A-6483-45F4-A80E-9AEFFB1E27AA}" srcId="{5F2F4C52-372D-4E05-9C0B-08FC687602E2}" destId="{0CF02C70-D168-49DD-BB85-389FCAEF8121}" srcOrd="0" destOrd="0" parTransId="{57F6F365-AD9A-489A-9BA2-77C0B0268370}" sibTransId="{ADEB9526-0B67-467A-ADD7-D29B37F20758}"/>
    <dgm:cxn modelId="{8FC322D6-7ECC-4093-8E22-1540D8F9BB7A}" type="presOf" srcId="{6B25DEC6-8591-4193-86E2-827AD5EC029E}" destId="{A90AE574-EC23-454C-B97D-618D01547226}" srcOrd="0" destOrd="0" presId="urn:microsoft.com/office/officeart/2005/8/layout/hList1"/>
    <dgm:cxn modelId="{F8C8B107-95D6-4374-9AE4-12B50D24F26A}" type="presOf" srcId="{14355291-2A9E-45A3-904F-DED41813CC7D}" destId="{A90AE574-EC23-454C-B97D-618D01547226}" srcOrd="0" destOrd="1" presId="urn:microsoft.com/office/officeart/2005/8/layout/hList1"/>
    <dgm:cxn modelId="{7D8A2C2F-BC40-4E53-B7B5-9A6B2B9E0FA6}" type="presOf" srcId="{10D1E086-2687-4BFA-9810-208A97F9D960}" destId="{1F48F003-9331-4664-89DA-FB155B9A8F0D}" srcOrd="0" destOrd="0" presId="urn:microsoft.com/office/officeart/2005/8/layout/hList1"/>
    <dgm:cxn modelId="{8380A33B-CDFA-4349-9E2D-C2EDAFB0D47F}" type="presOf" srcId="{45E9E9A2-5EA5-4EDF-AAAE-0D52612BF3DB}" destId="{4C295AD5-54DD-4B2D-AC97-B00155BBAAFC}" srcOrd="0" destOrd="0" presId="urn:microsoft.com/office/officeart/2005/8/layout/hList1"/>
    <dgm:cxn modelId="{9D205D99-E5EB-4492-86EF-30D1B96269A9}" type="presOf" srcId="{6280E54C-042E-425F-9AE8-3D075B5AF40D}" destId="{3C776C32-B421-485A-A6D7-452403C202A1}" srcOrd="0" destOrd="0" presId="urn:microsoft.com/office/officeart/2005/8/layout/hList1"/>
    <dgm:cxn modelId="{89DB9AB0-8C8E-4650-8C84-D997949D4423}" srcId="{6280E54C-042E-425F-9AE8-3D075B5AF40D}" destId="{45E9E9A2-5EA5-4EDF-AAAE-0D52612BF3DB}" srcOrd="2" destOrd="0" parTransId="{7BFA01D9-9986-493C-836C-483BBE134A8A}" sibTransId="{6436A1B0-2B7C-498C-A6B8-56F378C28AE4}"/>
    <dgm:cxn modelId="{14E498E7-3BEF-4707-971A-4CF6B5DAA53F}" srcId="{6280E54C-042E-425F-9AE8-3D075B5AF40D}" destId="{5F2F4C52-372D-4E05-9C0B-08FC687602E2}" srcOrd="3" destOrd="0" parTransId="{C87FF699-C973-4046-BAC4-73CDB3290FA5}" sibTransId="{652E3460-6538-4F68-B005-205FD266C376}"/>
    <dgm:cxn modelId="{B8B27635-AD03-4CDF-A26C-17F16718EED4}" srcId="{DAB3BE5C-0672-4BEB-A572-9FBE9BB03421}" destId="{14355291-2A9E-45A3-904F-DED41813CC7D}" srcOrd="1" destOrd="0" parTransId="{217DFF33-C3DF-450B-893F-7AA7D0F5AFBE}" sibTransId="{52914902-0BF8-411D-A6F4-EA7BC21865B2}"/>
    <dgm:cxn modelId="{91E5128D-8BC3-4A47-93E4-98CDBA4F1E79}" type="presOf" srcId="{DAB3BE5C-0672-4BEB-A572-9FBE9BB03421}" destId="{71B5AEB3-A33D-4FDE-983A-AB08747B218C}" srcOrd="0" destOrd="0" presId="urn:microsoft.com/office/officeart/2005/8/layout/hList1"/>
    <dgm:cxn modelId="{25F31A42-688D-43D6-9F22-3CAB60027EF1}" type="presOf" srcId="{5F2F4C52-372D-4E05-9C0B-08FC687602E2}" destId="{60C99C9A-5A7C-4B37-A357-4FB8EE33B12E}" srcOrd="0" destOrd="0" presId="urn:microsoft.com/office/officeart/2005/8/layout/hList1"/>
    <dgm:cxn modelId="{731F7FBD-F06F-45C5-8193-9B93BE7F0983}" type="presParOf" srcId="{3C776C32-B421-485A-A6D7-452403C202A1}" destId="{2C9B92E5-EBE7-475A-B956-972F36288434}" srcOrd="0" destOrd="0" presId="urn:microsoft.com/office/officeart/2005/8/layout/hList1"/>
    <dgm:cxn modelId="{A5EFD7B6-E416-43F1-9118-69E851C0ADCF}" type="presParOf" srcId="{2C9B92E5-EBE7-475A-B956-972F36288434}" destId="{1F48F003-9331-4664-89DA-FB155B9A8F0D}" srcOrd="0" destOrd="0" presId="urn:microsoft.com/office/officeart/2005/8/layout/hList1"/>
    <dgm:cxn modelId="{AF0F13F0-F37A-4C45-95C8-4E8522013E6F}" type="presParOf" srcId="{2C9B92E5-EBE7-475A-B956-972F36288434}" destId="{90849C9D-4726-41E5-88EE-A6A06DF5F11D}" srcOrd="1" destOrd="0" presId="urn:microsoft.com/office/officeart/2005/8/layout/hList1"/>
    <dgm:cxn modelId="{A11563A7-42B4-4314-B342-13A09A7F3E6E}" type="presParOf" srcId="{3C776C32-B421-485A-A6D7-452403C202A1}" destId="{AA36FAD9-27C5-4FB9-A054-47FCAA7CEDCF}" srcOrd="1" destOrd="0" presId="urn:microsoft.com/office/officeart/2005/8/layout/hList1"/>
    <dgm:cxn modelId="{299ACB15-F86D-47C3-ABA2-5823D1B317B6}" type="presParOf" srcId="{3C776C32-B421-485A-A6D7-452403C202A1}" destId="{3B63F94E-98C2-4DCE-807B-F36DAEF1A9BD}" srcOrd="2" destOrd="0" presId="urn:microsoft.com/office/officeart/2005/8/layout/hList1"/>
    <dgm:cxn modelId="{0FA141CB-EBFE-4A85-A3C9-001859AC53FA}" type="presParOf" srcId="{3B63F94E-98C2-4DCE-807B-F36DAEF1A9BD}" destId="{441A61D2-28C8-4488-86F9-4588768F45F4}" srcOrd="0" destOrd="0" presId="urn:microsoft.com/office/officeart/2005/8/layout/hList1"/>
    <dgm:cxn modelId="{C350864D-0E9F-4B6F-AE59-02C3947EABA7}" type="presParOf" srcId="{3B63F94E-98C2-4DCE-807B-F36DAEF1A9BD}" destId="{2765D4FC-F58C-45B7-AA5F-CF30F1724ED6}" srcOrd="1" destOrd="0" presId="urn:microsoft.com/office/officeart/2005/8/layout/hList1"/>
    <dgm:cxn modelId="{4C9D3AE5-19B3-437E-A958-F0DEFE38C7C7}" type="presParOf" srcId="{3C776C32-B421-485A-A6D7-452403C202A1}" destId="{8F8AAA52-26F0-443B-8CD1-43E0095A02B1}" srcOrd="3" destOrd="0" presId="urn:microsoft.com/office/officeart/2005/8/layout/hList1"/>
    <dgm:cxn modelId="{DFCE7074-0EC6-46AE-8F24-9E5FD8AEB5CD}" type="presParOf" srcId="{3C776C32-B421-485A-A6D7-452403C202A1}" destId="{D647BCBF-3099-42F7-8C53-58995DA0A754}" srcOrd="4" destOrd="0" presId="urn:microsoft.com/office/officeart/2005/8/layout/hList1"/>
    <dgm:cxn modelId="{BC940410-45FD-4996-B7F6-043B3D5030B0}" type="presParOf" srcId="{D647BCBF-3099-42F7-8C53-58995DA0A754}" destId="{4C295AD5-54DD-4B2D-AC97-B00155BBAAFC}" srcOrd="0" destOrd="0" presId="urn:microsoft.com/office/officeart/2005/8/layout/hList1"/>
    <dgm:cxn modelId="{588C2FE4-AC0A-484C-A354-BD8A8955F502}" type="presParOf" srcId="{D647BCBF-3099-42F7-8C53-58995DA0A754}" destId="{20C4AC0D-825B-4519-BD96-D3A88CEA4C5E}" srcOrd="1" destOrd="0" presId="urn:microsoft.com/office/officeart/2005/8/layout/hList1"/>
    <dgm:cxn modelId="{E63F58C9-799B-4FE7-89C7-B8D6A6CAD6B8}" type="presParOf" srcId="{3C776C32-B421-485A-A6D7-452403C202A1}" destId="{909D3F41-6398-4B2E-8DF9-DF27174C9AA9}" srcOrd="5" destOrd="0" presId="urn:microsoft.com/office/officeart/2005/8/layout/hList1"/>
    <dgm:cxn modelId="{DDC9F648-6AA5-4E93-86C3-058352686D08}" type="presParOf" srcId="{3C776C32-B421-485A-A6D7-452403C202A1}" destId="{0A0C75FC-02C6-464B-AE44-D93A153BD8D3}" srcOrd="6" destOrd="0" presId="urn:microsoft.com/office/officeart/2005/8/layout/hList1"/>
    <dgm:cxn modelId="{D9BCFEF1-8540-44FC-9DED-9279135925A1}" type="presParOf" srcId="{0A0C75FC-02C6-464B-AE44-D93A153BD8D3}" destId="{60C99C9A-5A7C-4B37-A357-4FB8EE33B12E}" srcOrd="0" destOrd="0" presId="urn:microsoft.com/office/officeart/2005/8/layout/hList1"/>
    <dgm:cxn modelId="{57BA9BE9-7E68-42C7-9C87-04AA6C1C7824}" type="presParOf" srcId="{0A0C75FC-02C6-464B-AE44-D93A153BD8D3}" destId="{C1A81FC6-4D48-4F65-8E73-D1CD48938852}" srcOrd="1" destOrd="0" presId="urn:microsoft.com/office/officeart/2005/8/layout/hList1"/>
    <dgm:cxn modelId="{25C2D374-FFAC-44B4-9E4E-D931DD2A44EC}" type="presParOf" srcId="{3C776C32-B421-485A-A6D7-452403C202A1}" destId="{C68E1C66-B7C1-4E81-942C-F1E3047A1309}" srcOrd="7" destOrd="0" presId="urn:microsoft.com/office/officeart/2005/8/layout/hList1"/>
    <dgm:cxn modelId="{C16BEFC1-EE01-4EDD-843D-AAEECBDDA655}" type="presParOf" srcId="{3C776C32-B421-485A-A6D7-452403C202A1}" destId="{41BAE1AC-338F-4A40-9519-D381467D04D4}" srcOrd="8" destOrd="0" presId="urn:microsoft.com/office/officeart/2005/8/layout/hList1"/>
    <dgm:cxn modelId="{9F0E975A-B525-476D-AAA4-EFECB5D446E5}" type="presParOf" srcId="{41BAE1AC-338F-4A40-9519-D381467D04D4}" destId="{71B5AEB3-A33D-4FDE-983A-AB08747B218C}" srcOrd="0" destOrd="0" presId="urn:microsoft.com/office/officeart/2005/8/layout/hList1"/>
    <dgm:cxn modelId="{ED2C1A87-E747-46C8-8658-3568C1040572}" type="presParOf" srcId="{41BAE1AC-338F-4A40-9519-D381467D04D4}" destId="{A90AE574-EC23-454C-B97D-618D0154722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2C0868-6D27-42EF-A448-D26402961709}" type="doc">
      <dgm:prSet loTypeId="urn:microsoft.com/office/officeart/2005/8/layout/hProcess9" loCatId="process" qsTypeId="urn:microsoft.com/office/officeart/2005/8/quickstyle/simple1" qsCatId="simple" csTypeId="urn:microsoft.com/office/officeart/2005/8/colors/accent1_5" csCatId="accent1" phldr="1"/>
      <dgm:spPr/>
    </dgm:pt>
    <dgm:pt modelId="{CF0611A4-5621-48D1-A963-946241EA985D}">
      <dgm:prSet phldrT="[Text]"/>
      <dgm:spPr/>
      <dgm:t>
        <a:bodyPr/>
        <a:lstStyle/>
        <a:p>
          <a:r>
            <a:rPr lang="en-GB" dirty="0"/>
            <a:t>Referral directly into MASP from NPS Probation Practitioner</a:t>
          </a:r>
        </a:p>
      </dgm:t>
    </dgm:pt>
    <dgm:pt modelId="{14B795E2-B561-4723-88BE-ECC5C25CCA44}" type="parTrans" cxnId="{0A66FC61-73AB-43E3-A6B7-7CB366850121}">
      <dgm:prSet/>
      <dgm:spPr/>
      <dgm:t>
        <a:bodyPr/>
        <a:lstStyle/>
        <a:p>
          <a:endParaRPr lang="en-GB"/>
        </a:p>
      </dgm:t>
    </dgm:pt>
    <dgm:pt modelId="{B6ED60B5-D4FB-4D0B-AA9F-AFF837655E24}" type="sibTrans" cxnId="{0A66FC61-73AB-43E3-A6B7-7CB366850121}">
      <dgm:prSet/>
      <dgm:spPr/>
      <dgm:t>
        <a:bodyPr/>
        <a:lstStyle/>
        <a:p>
          <a:endParaRPr lang="en-GB"/>
        </a:p>
      </dgm:t>
    </dgm:pt>
    <dgm:pt modelId="{1452DB21-1A0B-4FF0-95DB-BC6DE3F7A40E}">
      <dgm:prSet phldrT="[Text]"/>
      <dgm:spPr/>
      <dgm:t>
        <a:bodyPr/>
        <a:lstStyle/>
        <a:p>
          <a:r>
            <a:rPr lang="en-GB" dirty="0"/>
            <a:t>Discussed in weekly RAP panel &amp; information shared. </a:t>
          </a:r>
        </a:p>
      </dgm:t>
    </dgm:pt>
    <dgm:pt modelId="{2B1DE3D8-F28E-4F7B-B319-E6F9BF54CC88}" type="parTrans" cxnId="{9130DC9A-BFF4-43E1-A0A7-7F2A04732DFB}">
      <dgm:prSet/>
      <dgm:spPr/>
      <dgm:t>
        <a:bodyPr/>
        <a:lstStyle/>
        <a:p>
          <a:endParaRPr lang="en-GB"/>
        </a:p>
      </dgm:t>
    </dgm:pt>
    <dgm:pt modelId="{9F1A7DE2-AE92-485F-BE73-661EDFE91969}" type="sibTrans" cxnId="{9130DC9A-BFF4-43E1-A0A7-7F2A04732DFB}">
      <dgm:prSet/>
      <dgm:spPr/>
      <dgm:t>
        <a:bodyPr/>
        <a:lstStyle/>
        <a:p>
          <a:endParaRPr lang="en-GB"/>
        </a:p>
      </dgm:t>
    </dgm:pt>
    <dgm:pt modelId="{380017E0-7B2E-48A7-8384-99C860E8D57D}">
      <dgm:prSet phldrT="[Text]"/>
      <dgm:spPr/>
      <dgm:t>
        <a:bodyPr/>
        <a:lstStyle/>
        <a:p>
          <a:r>
            <a:rPr lang="en-GB" dirty="0"/>
            <a:t>Taken on by HIOW NHS team for PLSI FACT</a:t>
          </a:r>
        </a:p>
      </dgm:t>
    </dgm:pt>
    <dgm:pt modelId="{6C9C3340-3DAE-4ECA-A638-7D2F948EF575}" type="parTrans" cxnId="{B8107306-9429-48BC-AE8A-3B60DA102608}">
      <dgm:prSet/>
      <dgm:spPr/>
      <dgm:t>
        <a:bodyPr/>
        <a:lstStyle/>
        <a:p>
          <a:endParaRPr lang="en-GB"/>
        </a:p>
      </dgm:t>
    </dgm:pt>
    <dgm:pt modelId="{9D281A26-7033-4CF1-B0D0-6C594C2F911C}" type="sibTrans" cxnId="{B8107306-9429-48BC-AE8A-3B60DA102608}">
      <dgm:prSet/>
      <dgm:spPr/>
      <dgm:t>
        <a:bodyPr/>
        <a:lstStyle/>
        <a:p>
          <a:endParaRPr lang="en-GB"/>
        </a:p>
      </dgm:t>
    </dgm:pt>
    <dgm:pt modelId="{D4CC2C83-AF72-4D44-BC24-62F3A7A812F8}" type="pres">
      <dgm:prSet presAssocID="{F32C0868-6D27-42EF-A448-D26402961709}" presName="CompostProcess" presStyleCnt="0">
        <dgm:presLayoutVars>
          <dgm:dir/>
          <dgm:resizeHandles val="exact"/>
        </dgm:presLayoutVars>
      </dgm:prSet>
      <dgm:spPr/>
    </dgm:pt>
    <dgm:pt modelId="{F16F7BC7-B7FB-48A4-90F2-F72F43E59E26}" type="pres">
      <dgm:prSet presAssocID="{F32C0868-6D27-42EF-A448-D26402961709}" presName="arrow" presStyleLbl="bgShp" presStyleIdx="0" presStyleCnt="1"/>
      <dgm:spPr/>
    </dgm:pt>
    <dgm:pt modelId="{269AAB10-E54E-4D89-9EC4-707072382F15}" type="pres">
      <dgm:prSet presAssocID="{F32C0868-6D27-42EF-A448-D26402961709}" presName="linearProcess" presStyleCnt="0"/>
      <dgm:spPr/>
    </dgm:pt>
    <dgm:pt modelId="{8526A4B5-2071-4CF0-B5B7-4725BC54990A}" type="pres">
      <dgm:prSet presAssocID="{CF0611A4-5621-48D1-A963-946241EA985D}" presName="textNode" presStyleLbl="node1" presStyleIdx="0" presStyleCnt="3">
        <dgm:presLayoutVars>
          <dgm:bulletEnabled val="1"/>
        </dgm:presLayoutVars>
      </dgm:prSet>
      <dgm:spPr/>
      <dgm:t>
        <a:bodyPr/>
        <a:lstStyle/>
        <a:p>
          <a:endParaRPr lang="en-US"/>
        </a:p>
      </dgm:t>
    </dgm:pt>
    <dgm:pt modelId="{17C8A05A-2B41-4F22-B96C-1AA0CE35CF62}" type="pres">
      <dgm:prSet presAssocID="{B6ED60B5-D4FB-4D0B-AA9F-AFF837655E24}" presName="sibTrans" presStyleCnt="0"/>
      <dgm:spPr/>
    </dgm:pt>
    <dgm:pt modelId="{B7ED9A79-72BA-43D3-86AA-4F27B2DD232D}" type="pres">
      <dgm:prSet presAssocID="{1452DB21-1A0B-4FF0-95DB-BC6DE3F7A40E}" presName="textNode" presStyleLbl="node1" presStyleIdx="1" presStyleCnt="3">
        <dgm:presLayoutVars>
          <dgm:bulletEnabled val="1"/>
        </dgm:presLayoutVars>
      </dgm:prSet>
      <dgm:spPr/>
      <dgm:t>
        <a:bodyPr/>
        <a:lstStyle/>
        <a:p>
          <a:endParaRPr lang="en-US"/>
        </a:p>
      </dgm:t>
    </dgm:pt>
    <dgm:pt modelId="{D248C1C3-A5C4-4485-9578-9C175FA9BBAB}" type="pres">
      <dgm:prSet presAssocID="{9F1A7DE2-AE92-485F-BE73-661EDFE91969}" presName="sibTrans" presStyleCnt="0"/>
      <dgm:spPr/>
    </dgm:pt>
    <dgm:pt modelId="{0EB81467-1730-4B66-A505-B8B8577233DC}" type="pres">
      <dgm:prSet presAssocID="{380017E0-7B2E-48A7-8384-99C860E8D57D}" presName="textNode" presStyleLbl="node1" presStyleIdx="2" presStyleCnt="3">
        <dgm:presLayoutVars>
          <dgm:bulletEnabled val="1"/>
        </dgm:presLayoutVars>
      </dgm:prSet>
      <dgm:spPr/>
      <dgm:t>
        <a:bodyPr/>
        <a:lstStyle/>
        <a:p>
          <a:endParaRPr lang="en-US"/>
        </a:p>
      </dgm:t>
    </dgm:pt>
  </dgm:ptLst>
  <dgm:cxnLst>
    <dgm:cxn modelId="{B8107306-9429-48BC-AE8A-3B60DA102608}" srcId="{F32C0868-6D27-42EF-A448-D26402961709}" destId="{380017E0-7B2E-48A7-8384-99C860E8D57D}" srcOrd="2" destOrd="0" parTransId="{6C9C3340-3DAE-4ECA-A638-7D2F948EF575}" sibTransId="{9D281A26-7033-4CF1-B0D0-6C594C2F911C}"/>
    <dgm:cxn modelId="{222707F7-3C95-4D4E-B4BA-5616F7344B08}" type="presOf" srcId="{CF0611A4-5621-48D1-A963-946241EA985D}" destId="{8526A4B5-2071-4CF0-B5B7-4725BC54990A}" srcOrd="0" destOrd="0" presId="urn:microsoft.com/office/officeart/2005/8/layout/hProcess9"/>
    <dgm:cxn modelId="{874A54D2-F86B-4F89-9D65-CE4AC1A9F03B}" type="presOf" srcId="{1452DB21-1A0B-4FF0-95DB-BC6DE3F7A40E}" destId="{B7ED9A79-72BA-43D3-86AA-4F27B2DD232D}" srcOrd="0" destOrd="0" presId="urn:microsoft.com/office/officeart/2005/8/layout/hProcess9"/>
    <dgm:cxn modelId="{4DF0DAD3-52FB-4123-9988-AE4320FC6436}" type="presOf" srcId="{F32C0868-6D27-42EF-A448-D26402961709}" destId="{D4CC2C83-AF72-4D44-BC24-62F3A7A812F8}" srcOrd="0" destOrd="0" presId="urn:microsoft.com/office/officeart/2005/8/layout/hProcess9"/>
    <dgm:cxn modelId="{0A66FC61-73AB-43E3-A6B7-7CB366850121}" srcId="{F32C0868-6D27-42EF-A448-D26402961709}" destId="{CF0611A4-5621-48D1-A963-946241EA985D}" srcOrd="0" destOrd="0" parTransId="{14B795E2-B561-4723-88BE-ECC5C25CCA44}" sibTransId="{B6ED60B5-D4FB-4D0B-AA9F-AFF837655E24}"/>
    <dgm:cxn modelId="{9130DC9A-BFF4-43E1-A0A7-7F2A04732DFB}" srcId="{F32C0868-6D27-42EF-A448-D26402961709}" destId="{1452DB21-1A0B-4FF0-95DB-BC6DE3F7A40E}" srcOrd="1" destOrd="0" parTransId="{2B1DE3D8-F28E-4F7B-B319-E6F9BF54CC88}" sibTransId="{9F1A7DE2-AE92-485F-BE73-661EDFE91969}"/>
    <dgm:cxn modelId="{8C4C011E-322B-480D-A51F-C85B0F044A82}" type="presOf" srcId="{380017E0-7B2E-48A7-8384-99C860E8D57D}" destId="{0EB81467-1730-4B66-A505-B8B8577233DC}" srcOrd="0" destOrd="0" presId="urn:microsoft.com/office/officeart/2005/8/layout/hProcess9"/>
    <dgm:cxn modelId="{45EF2E79-7C60-45B7-B606-D99ACE54C6B3}" type="presParOf" srcId="{D4CC2C83-AF72-4D44-BC24-62F3A7A812F8}" destId="{F16F7BC7-B7FB-48A4-90F2-F72F43E59E26}" srcOrd="0" destOrd="0" presId="urn:microsoft.com/office/officeart/2005/8/layout/hProcess9"/>
    <dgm:cxn modelId="{8A644B9C-33D6-4C93-87DB-37E32866401C}" type="presParOf" srcId="{D4CC2C83-AF72-4D44-BC24-62F3A7A812F8}" destId="{269AAB10-E54E-4D89-9EC4-707072382F15}" srcOrd="1" destOrd="0" presId="urn:microsoft.com/office/officeart/2005/8/layout/hProcess9"/>
    <dgm:cxn modelId="{4CFBF082-A550-446A-AD86-37C41B34E20C}" type="presParOf" srcId="{269AAB10-E54E-4D89-9EC4-707072382F15}" destId="{8526A4B5-2071-4CF0-B5B7-4725BC54990A}" srcOrd="0" destOrd="0" presId="urn:microsoft.com/office/officeart/2005/8/layout/hProcess9"/>
    <dgm:cxn modelId="{43606FE1-8D8E-4958-928E-E17137A10A09}" type="presParOf" srcId="{269AAB10-E54E-4D89-9EC4-707072382F15}" destId="{17C8A05A-2B41-4F22-B96C-1AA0CE35CF62}" srcOrd="1" destOrd="0" presId="urn:microsoft.com/office/officeart/2005/8/layout/hProcess9"/>
    <dgm:cxn modelId="{C468E279-9E82-4874-858A-688D784A83FF}" type="presParOf" srcId="{269AAB10-E54E-4D89-9EC4-707072382F15}" destId="{B7ED9A79-72BA-43D3-86AA-4F27B2DD232D}" srcOrd="2" destOrd="0" presId="urn:microsoft.com/office/officeart/2005/8/layout/hProcess9"/>
    <dgm:cxn modelId="{EA28FAFF-1305-4766-905D-A0A3F754FD4A}" type="presParOf" srcId="{269AAB10-E54E-4D89-9EC4-707072382F15}" destId="{D248C1C3-A5C4-4485-9578-9C175FA9BBAB}" srcOrd="3" destOrd="0" presId="urn:microsoft.com/office/officeart/2005/8/layout/hProcess9"/>
    <dgm:cxn modelId="{6E943E9D-A868-4699-8B44-B8C049C281CD}" type="presParOf" srcId="{269AAB10-E54E-4D89-9EC4-707072382F15}" destId="{0EB81467-1730-4B66-A505-B8B8577233D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74263-2A05-4955-A701-0E133C5B42CB}">
      <dsp:nvSpPr>
        <dsp:cNvPr id="0" name=""/>
        <dsp:cNvSpPr/>
      </dsp:nvSpPr>
      <dsp:spPr>
        <a:xfrm>
          <a:off x="1027755" y="583793"/>
          <a:ext cx="928991" cy="9289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2B9014-636E-4F0A-BCAF-FBDE31754295}">
      <dsp:nvSpPr>
        <dsp:cNvPr id="0" name=""/>
        <dsp:cNvSpPr/>
      </dsp:nvSpPr>
      <dsp:spPr>
        <a:xfrm>
          <a:off x="460038" y="180395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pPr>
          <a:r>
            <a:rPr lang="en-GB" sz="2200" kern="1200" dirty="0"/>
            <a:t>Lack of employment</a:t>
          </a:r>
          <a:endParaRPr lang="en-US" sz="2200" kern="1200" dirty="0"/>
        </a:p>
      </dsp:txBody>
      <dsp:txXfrm>
        <a:off x="460038" y="1803954"/>
        <a:ext cx="2064425" cy="720000"/>
      </dsp:txXfrm>
    </dsp:sp>
    <dsp:sp modelId="{4E280087-8774-4BCB-BA93-3188CA5FCA73}">
      <dsp:nvSpPr>
        <dsp:cNvPr id="0" name=""/>
        <dsp:cNvSpPr/>
      </dsp:nvSpPr>
      <dsp:spPr>
        <a:xfrm>
          <a:off x="3453454" y="583793"/>
          <a:ext cx="928991" cy="92899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317B5B-9521-4617-887D-CBD4705B42DD}">
      <dsp:nvSpPr>
        <dsp:cNvPr id="0" name=""/>
        <dsp:cNvSpPr/>
      </dsp:nvSpPr>
      <dsp:spPr>
        <a:xfrm>
          <a:off x="2885737" y="180395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pPr>
          <a:r>
            <a:rPr lang="en-GB" sz="2200" kern="1200" dirty="0"/>
            <a:t>Drug and alcohol issues</a:t>
          </a:r>
          <a:endParaRPr lang="en-US" sz="2200" kern="1200" dirty="0"/>
        </a:p>
      </dsp:txBody>
      <dsp:txXfrm>
        <a:off x="2885737" y="1803954"/>
        <a:ext cx="2064425" cy="720000"/>
      </dsp:txXfrm>
    </dsp:sp>
    <dsp:sp modelId="{78416D65-4BBE-4F3F-A65D-141DC39AE7A0}">
      <dsp:nvSpPr>
        <dsp:cNvPr id="0" name=""/>
        <dsp:cNvSpPr/>
      </dsp:nvSpPr>
      <dsp:spPr>
        <a:xfrm>
          <a:off x="5879154" y="583793"/>
          <a:ext cx="928991" cy="9289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69D195-74DB-444D-92EC-4068DBE6A3BF}">
      <dsp:nvSpPr>
        <dsp:cNvPr id="0" name=""/>
        <dsp:cNvSpPr/>
      </dsp:nvSpPr>
      <dsp:spPr>
        <a:xfrm>
          <a:off x="5311437" y="180395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pPr>
          <a:r>
            <a:rPr lang="en-GB" sz="2200" kern="1200"/>
            <a:t>Ongoing contact with victim</a:t>
          </a:r>
          <a:endParaRPr lang="en-US" sz="2200" kern="1200"/>
        </a:p>
      </dsp:txBody>
      <dsp:txXfrm>
        <a:off x="5311437" y="1803954"/>
        <a:ext cx="2064425" cy="720000"/>
      </dsp:txXfrm>
    </dsp:sp>
    <dsp:sp modelId="{9DDEED93-4661-4C14-BF51-83DFCF5E4FB8}">
      <dsp:nvSpPr>
        <dsp:cNvPr id="0" name=""/>
        <dsp:cNvSpPr/>
      </dsp:nvSpPr>
      <dsp:spPr>
        <a:xfrm>
          <a:off x="8304853" y="583793"/>
          <a:ext cx="928991" cy="9289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D98DF1-E7BD-417F-BC7C-3ADE1B99245B}">
      <dsp:nvSpPr>
        <dsp:cNvPr id="0" name=""/>
        <dsp:cNvSpPr/>
      </dsp:nvSpPr>
      <dsp:spPr>
        <a:xfrm>
          <a:off x="7737136" y="1803954"/>
          <a:ext cx="206442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977900">
            <a:lnSpc>
              <a:spcPct val="90000"/>
            </a:lnSpc>
            <a:spcBef>
              <a:spcPct val="0"/>
            </a:spcBef>
            <a:spcAft>
              <a:spcPct val="35000"/>
            </a:spcAft>
          </a:pPr>
          <a:r>
            <a:rPr lang="en-GB" sz="2200" kern="1200"/>
            <a:t>Lack of social support/contact</a:t>
          </a:r>
          <a:endParaRPr lang="en-US" sz="2200" kern="1200"/>
        </a:p>
      </dsp:txBody>
      <dsp:txXfrm>
        <a:off x="7737136" y="1803954"/>
        <a:ext cx="2064425"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01311-468E-47A6-AF6C-461EE4914DF6}">
      <dsp:nvSpPr>
        <dsp:cNvPr id="0" name=""/>
        <dsp:cNvSpPr/>
      </dsp:nvSpPr>
      <dsp:spPr>
        <a:xfrm>
          <a:off x="913953" y="3745"/>
          <a:ext cx="1447948" cy="72397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Rejected</a:t>
          </a:r>
        </a:p>
      </dsp:txBody>
      <dsp:txXfrm>
        <a:off x="935157" y="24949"/>
        <a:ext cx="1405540" cy="681566"/>
      </dsp:txXfrm>
    </dsp:sp>
    <dsp:sp modelId="{64933249-A465-47BC-B07D-EFB4096F9739}">
      <dsp:nvSpPr>
        <dsp:cNvPr id="0" name=""/>
        <dsp:cNvSpPr/>
      </dsp:nvSpPr>
      <dsp:spPr>
        <a:xfrm>
          <a:off x="1058748"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CF24E42-4856-4A28-9A63-CF82A19AFFC4}">
      <dsp:nvSpPr>
        <dsp:cNvPr id="0" name=""/>
        <dsp:cNvSpPr/>
      </dsp:nvSpPr>
      <dsp:spPr>
        <a:xfrm>
          <a:off x="1203543"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1224747" y="929917"/>
        <a:ext cx="1115950" cy="681566"/>
      </dsp:txXfrm>
    </dsp:sp>
    <dsp:sp modelId="{A4D71A68-2744-42F4-B148-89FA4B56EC91}">
      <dsp:nvSpPr>
        <dsp:cNvPr id="0" name=""/>
        <dsp:cNvSpPr/>
      </dsp:nvSpPr>
      <dsp:spPr>
        <a:xfrm>
          <a:off x="1058748" y="727720"/>
          <a:ext cx="144794" cy="1447948"/>
        </a:xfrm>
        <a:custGeom>
          <a:avLst/>
          <a:gdLst/>
          <a:ahLst/>
          <a:cxnLst/>
          <a:rect l="0" t="0" r="0" b="0"/>
          <a:pathLst>
            <a:path>
              <a:moveTo>
                <a:pt x="0" y="0"/>
              </a:moveTo>
              <a:lnTo>
                <a:pt x="0" y="1447948"/>
              </a:lnTo>
              <a:lnTo>
                <a:pt x="144794" y="14479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DE34B1A-3322-4508-A515-DAB78EF275F2}">
      <dsp:nvSpPr>
        <dsp:cNvPr id="0" name=""/>
        <dsp:cNvSpPr/>
      </dsp:nvSpPr>
      <dsp:spPr>
        <a:xfrm>
          <a:off x="1203543" y="1813681"/>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86359"/>
              <a:satOff val="9846"/>
              <a:lumOff val="-281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a:t>Depression</a:t>
          </a:r>
          <a:endParaRPr lang="en-GB" sz="1600" kern="1200" dirty="0"/>
        </a:p>
      </dsp:txBody>
      <dsp:txXfrm>
        <a:off x="1224747" y="1834885"/>
        <a:ext cx="1115950" cy="681566"/>
      </dsp:txXfrm>
    </dsp:sp>
    <dsp:sp modelId="{29E6C1E5-F493-4126-9FDB-5E6D95534216}">
      <dsp:nvSpPr>
        <dsp:cNvPr id="0" name=""/>
        <dsp:cNvSpPr/>
      </dsp:nvSpPr>
      <dsp:spPr>
        <a:xfrm>
          <a:off x="1058748" y="727720"/>
          <a:ext cx="144794" cy="2352916"/>
        </a:xfrm>
        <a:custGeom>
          <a:avLst/>
          <a:gdLst/>
          <a:ahLst/>
          <a:cxnLst/>
          <a:rect l="0" t="0" r="0" b="0"/>
          <a:pathLst>
            <a:path>
              <a:moveTo>
                <a:pt x="0" y="0"/>
              </a:moveTo>
              <a:lnTo>
                <a:pt x="0" y="2352916"/>
              </a:lnTo>
              <a:lnTo>
                <a:pt x="144794" y="2352916"/>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919C44-CA9D-4BE0-A306-9D697ADD1F24}">
      <dsp:nvSpPr>
        <dsp:cNvPr id="0" name=""/>
        <dsp:cNvSpPr/>
      </dsp:nvSpPr>
      <dsp:spPr>
        <a:xfrm>
          <a:off x="1203543" y="2718649"/>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72719"/>
              <a:satOff val="19693"/>
              <a:lumOff val="-562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Anxiety disorders</a:t>
          </a:r>
        </a:p>
      </dsp:txBody>
      <dsp:txXfrm>
        <a:off x="1224747" y="2739853"/>
        <a:ext cx="1115950" cy="681566"/>
      </dsp:txXfrm>
    </dsp:sp>
    <dsp:sp modelId="{78927C9C-55E0-43F7-ABB7-21F04A8CE010}">
      <dsp:nvSpPr>
        <dsp:cNvPr id="0" name=""/>
        <dsp:cNvSpPr/>
      </dsp:nvSpPr>
      <dsp:spPr>
        <a:xfrm>
          <a:off x="2723889" y="3745"/>
          <a:ext cx="1447948" cy="723974"/>
        </a:xfrm>
        <a:prstGeom prst="roundRect">
          <a:avLst>
            <a:gd name="adj" fmla="val 10000"/>
          </a:avLst>
        </a:prstGeom>
        <a:gradFill rotWithShape="0">
          <a:gsLst>
            <a:gs pos="0">
              <a:schemeClr val="accent5">
                <a:hueOff val="194308"/>
                <a:satOff val="22154"/>
                <a:lumOff val="-6323"/>
                <a:alphaOff val="0"/>
                <a:satMod val="103000"/>
                <a:lumMod val="102000"/>
                <a:tint val="94000"/>
              </a:schemeClr>
            </a:gs>
            <a:gs pos="50000">
              <a:schemeClr val="accent5">
                <a:hueOff val="194308"/>
                <a:satOff val="22154"/>
                <a:lumOff val="-6323"/>
                <a:alphaOff val="0"/>
                <a:satMod val="110000"/>
                <a:lumMod val="100000"/>
                <a:shade val="100000"/>
              </a:schemeClr>
            </a:gs>
            <a:gs pos="100000">
              <a:schemeClr val="accent5">
                <a:hueOff val="194308"/>
                <a:satOff val="22154"/>
                <a:lumOff val="-63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Resentful</a:t>
          </a:r>
        </a:p>
      </dsp:txBody>
      <dsp:txXfrm>
        <a:off x="2745093" y="24949"/>
        <a:ext cx="1405540" cy="681566"/>
      </dsp:txXfrm>
    </dsp:sp>
    <dsp:sp modelId="{39358DB6-23DE-4B62-A84F-DDF1F7CBFABD}">
      <dsp:nvSpPr>
        <dsp:cNvPr id="0" name=""/>
        <dsp:cNvSpPr/>
      </dsp:nvSpPr>
      <dsp:spPr>
        <a:xfrm>
          <a:off x="2868684" y="727720"/>
          <a:ext cx="144794" cy="513667"/>
        </a:xfrm>
        <a:custGeom>
          <a:avLst/>
          <a:gdLst/>
          <a:ahLst/>
          <a:cxnLst/>
          <a:rect l="0" t="0" r="0" b="0"/>
          <a:pathLst>
            <a:path>
              <a:moveTo>
                <a:pt x="0" y="0"/>
              </a:moveTo>
              <a:lnTo>
                <a:pt x="0" y="513667"/>
              </a:lnTo>
              <a:lnTo>
                <a:pt x="144794" y="513667"/>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B428271-4E43-4585-998C-59C34217F8A9}">
      <dsp:nvSpPr>
        <dsp:cNvPr id="0" name=""/>
        <dsp:cNvSpPr/>
      </dsp:nvSpPr>
      <dsp:spPr>
        <a:xfrm>
          <a:off x="3013479" y="879400"/>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59078"/>
              <a:satOff val="29539"/>
              <a:lumOff val="-843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3034683" y="900604"/>
        <a:ext cx="1115950" cy="681566"/>
      </dsp:txXfrm>
    </dsp:sp>
    <dsp:sp modelId="{60CA7B7D-8754-448E-8747-FCD62251609C}">
      <dsp:nvSpPr>
        <dsp:cNvPr id="0" name=""/>
        <dsp:cNvSpPr/>
      </dsp:nvSpPr>
      <dsp:spPr>
        <a:xfrm>
          <a:off x="4533825" y="3745"/>
          <a:ext cx="1447948" cy="723974"/>
        </a:xfrm>
        <a:prstGeom prst="roundRect">
          <a:avLst>
            <a:gd name="adj" fmla="val 10000"/>
          </a:avLst>
        </a:prstGeom>
        <a:gradFill rotWithShape="0">
          <a:gsLst>
            <a:gs pos="0">
              <a:schemeClr val="accent5">
                <a:hueOff val="388617"/>
                <a:satOff val="44309"/>
                <a:lumOff val="-12646"/>
                <a:alphaOff val="0"/>
                <a:satMod val="103000"/>
                <a:lumMod val="102000"/>
                <a:tint val="94000"/>
              </a:schemeClr>
            </a:gs>
            <a:gs pos="50000">
              <a:schemeClr val="accent5">
                <a:hueOff val="388617"/>
                <a:satOff val="44309"/>
                <a:lumOff val="-12646"/>
                <a:alphaOff val="0"/>
                <a:satMod val="110000"/>
                <a:lumMod val="100000"/>
                <a:shade val="100000"/>
              </a:schemeClr>
            </a:gs>
            <a:gs pos="100000">
              <a:schemeClr val="accent5">
                <a:hueOff val="388617"/>
                <a:satOff val="44309"/>
                <a:lumOff val="-1264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Incompetent suitor style</a:t>
          </a:r>
        </a:p>
      </dsp:txBody>
      <dsp:txXfrm>
        <a:off x="4555029" y="24949"/>
        <a:ext cx="1405540" cy="681566"/>
      </dsp:txXfrm>
    </dsp:sp>
    <dsp:sp modelId="{B4B14FD9-7E32-4D8C-85DD-8830087D62B7}">
      <dsp:nvSpPr>
        <dsp:cNvPr id="0" name=""/>
        <dsp:cNvSpPr/>
      </dsp:nvSpPr>
      <dsp:spPr>
        <a:xfrm>
          <a:off x="4678620"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6FD88A-4068-4334-93F9-E6E6502FB9C4}">
      <dsp:nvSpPr>
        <dsp:cNvPr id="0" name=""/>
        <dsp:cNvSpPr/>
      </dsp:nvSpPr>
      <dsp:spPr>
        <a:xfrm>
          <a:off x="4823414"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45437"/>
              <a:satOff val="39386"/>
              <a:lumOff val="-1124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4844618" y="929917"/>
        <a:ext cx="1115950" cy="681566"/>
      </dsp:txXfrm>
    </dsp:sp>
    <dsp:sp modelId="{FE5881D7-2227-4309-BCBA-221236894BDE}">
      <dsp:nvSpPr>
        <dsp:cNvPr id="0" name=""/>
        <dsp:cNvSpPr/>
      </dsp:nvSpPr>
      <dsp:spPr>
        <a:xfrm>
          <a:off x="4678620" y="727720"/>
          <a:ext cx="144794" cy="1447948"/>
        </a:xfrm>
        <a:custGeom>
          <a:avLst/>
          <a:gdLst/>
          <a:ahLst/>
          <a:cxnLst/>
          <a:rect l="0" t="0" r="0" b="0"/>
          <a:pathLst>
            <a:path>
              <a:moveTo>
                <a:pt x="0" y="0"/>
              </a:moveTo>
              <a:lnTo>
                <a:pt x="0" y="1447948"/>
              </a:lnTo>
              <a:lnTo>
                <a:pt x="144794" y="14479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31EB55-51F4-4EE6-BBB8-3BAEF4195DC0}">
      <dsp:nvSpPr>
        <dsp:cNvPr id="0" name=""/>
        <dsp:cNvSpPr/>
      </dsp:nvSpPr>
      <dsp:spPr>
        <a:xfrm>
          <a:off x="4823414" y="1813681"/>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31796"/>
              <a:satOff val="49232"/>
              <a:lumOff val="-1405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Psychosis</a:t>
          </a:r>
        </a:p>
      </dsp:txBody>
      <dsp:txXfrm>
        <a:off x="4844618" y="1834885"/>
        <a:ext cx="1115950" cy="681566"/>
      </dsp:txXfrm>
    </dsp:sp>
    <dsp:sp modelId="{B226DF9F-CE2C-4344-8F24-205A5551C600}">
      <dsp:nvSpPr>
        <dsp:cNvPr id="0" name=""/>
        <dsp:cNvSpPr/>
      </dsp:nvSpPr>
      <dsp:spPr>
        <a:xfrm>
          <a:off x="4678620" y="727720"/>
          <a:ext cx="144794" cy="2352916"/>
        </a:xfrm>
        <a:custGeom>
          <a:avLst/>
          <a:gdLst/>
          <a:ahLst/>
          <a:cxnLst/>
          <a:rect l="0" t="0" r="0" b="0"/>
          <a:pathLst>
            <a:path>
              <a:moveTo>
                <a:pt x="0" y="0"/>
              </a:moveTo>
              <a:lnTo>
                <a:pt x="0" y="2352916"/>
              </a:lnTo>
              <a:lnTo>
                <a:pt x="144794" y="2352916"/>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5213A0-C520-441E-AC79-D12EE1BEAF1B}">
      <dsp:nvSpPr>
        <dsp:cNvPr id="0" name=""/>
        <dsp:cNvSpPr/>
      </dsp:nvSpPr>
      <dsp:spPr>
        <a:xfrm>
          <a:off x="4823414" y="2718649"/>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18156"/>
              <a:satOff val="59079"/>
              <a:lumOff val="-1686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ASD</a:t>
          </a:r>
        </a:p>
      </dsp:txBody>
      <dsp:txXfrm>
        <a:off x="4844618" y="2739853"/>
        <a:ext cx="1115950" cy="681566"/>
      </dsp:txXfrm>
    </dsp:sp>
    <dsp:sp modelId="{C727EF3D-8B82-422D-828D-41353FFF4404}">
      <dsp:nvSpPr>
        <dsp:cNvPr id="0" name=""/>
        <dsp:cNvSpPr/>
      </dsp:nvSpPr>
      <dsp:spPr>
        <a:xfrm>
          <a:off x="4678620" y="727720"/>
          <a:ext cx="144794" cy="3257884"/>
        </a:xfrm>
        <a:custGeom>
          <a:avLst/>
          <a:gdLst/>
          <a:ahLst/>
          <a:cxnLst/>
          <a:rect l="0" t="0" r="0" b="0"/>
          <a:pathLst>
            <a:path>
              <a:moveTo>
                <a:pt x="0" y="0"/>
              </a:moveTo>
              <a:lnTo>
                <a:pt x="0" y="3257884"/>
              </a:lnTo>
              <a:lnTo>
                <a:pt x="144794" y="3257884"/>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7A2B4E-22B3-4393-A67E-BAC477EBA8CE}">
      <dsp:nvSpPr>
        <dsp:cNvPr id="0" name=""/>
        <dsp:cNvSpPr/>
      </dsp:nvSpPr>
      <dsp:spPr>
        <a:xfrm>
          <a:off x="4823414" y="3623617"/>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04515"/>
              <a:satOff val="68925"/>
              <a:lumOff val="-1967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Learning disability</a:t>
          </a:r>
        </a:p>
      </dsp:txBody>
      <dsp:txXfrm>
        <a:off x="4844618" y="3644821"/>
        <a:ext cx="1115950" cy="681566"/>
      </dsp:txXfrm>
    </dsp:sp>
    <dsp:sp modelId="{578B3C18-8EB7-49B1-9DAB-D96B67A33871}">
      <dsp:nvSpPr>
        <dsp:cNvPr id="0" name=""/>
        <dsp:cNvSpPr/>
      </dsp:nvSpPr>
      <dsp:spPr>
        <a:xfrm>
          <a:off x="6343761" y="3745"/>
          <a:ext cx="1447948" cy="723974"/>
        </a:xfrm>
        <a:prstGeom prst="roundRect">
          <a:avLst>
            <a:gd name="adj" fmla="val 10000"/>
          </a:avLst>
        </a:prstGeom>
        <a:gradFill rotWithShape="0">
          <a:gsLst>
            <a:gs pos="0">
              <a:schemeClr val="accent5">
                <a:hueOff val="582925"/>
                <a:satOff val="66464"/>
                <a:lumOff val="-18970"/>
                <a:alphaOff val="0"/>
                <a:satMod val="103000"/>
                <a:lumMod val="102000"/>
                <a:tint val="94000"/>
              </a:schemeClr>
            </a:gs>
            <a:gs pos="50000">
              <a:schemeClr val="accent5">
                <a:hueOff val="582925"/>
                <a:satOff val="66464"/>
                <a:lumOff val="-18970"/>
                <a:alphaOff val="0"/>
                <a:satMod val="110000"/>
                <a:lumMod val="100000"/>
                <a:shade val="100000"/>
              </a:schemeClr>
            </a:gs>
            <a:gs pos="100000">
              <a:schemeClr val="accent5">
                <a:hueOff val="582925"/>
                <a:satOff val="66464"/>
                <a:lumOff val="-1897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Intimacy seeking</a:t>
          </a:r>
        </a:p>
      </dsp:txBody>
      <dsp:txXfrm>
        <a:off x="6364965" y="24949"/>
        <a:ext cx="1405540" cy="681566"/>
      </dsp:txXfrm>
    </dsp:sp>
    <dsp:sp modelId="{67AC8527-8EC8-4540-A4E3-EDAD1F2CBD56}">
      <dsp:nvSpPr>
        <dsp:cNvPr id="0" name=""/>
        <dsp:cNvSpPr/>
      </dsp:nvSpPr>
      <dsp:spPr>
        <a:xfrm>
          <a:off x="6488555"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0DEAB9F-068D-4504-95E9-75F135972F7A}">
      <dsp:nvSpPr>
        <dsp:cNvPr id="0" name=""/>
        <dsp:cNvSpPr/>
      </dsp:nvSpPr>
      <dsp:spPr>
        <a:xfrm>
          <a:off x="6633350"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90874"/>
              <a:satOff val="78772"/>
              <a:lumOff val="-2248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Psychosis</a:t>
          </a:r>
        </a:p>
      </dsp:txBody>
      <dsp:txXfrm>
        <a:off x="6654554" y="929917"/>
        <a:ext cx="1115950" cy="681566"/>
      </dsp:txXfrm>
    </dsp:sp>
    <dsp:sp modelId="{B4FAB4C4-4934-42C3-B572-CA6DC41A0A7B}">
      <dsp:nvSpPr>
        <dsp:cNvPr id="0" name=""/>
        <dsp:cNvSpPr/>
      </dsp:nvSpPr>
      <dsp:spPr>
        <a:xfrm>
          <a:off x="8153696" y="3745"/>
          <a:ext cx="1447948" cy="723974"/>
        </a:xfrm>
        <a:prstGeom prst="roundRect">
          <a:avLst>
            <a:gd name="adj" fmla="val 10000"/>
          </a:avLst>
        </a:prstGeom>
        <a:gradFill rotWithShape="0">
          <a:gsLst>
            <a:gs pos="0">
              <a:schemeClr val="accent5">
                <a:hueOff val="777233"/>
                <a:satOff val="88618"/>
                <a:lumOff val="-25293"/>
                <a:alphaOff val="0"/>
                <a:satMod val="103000"/>
                <a:lumMod val="102000"/>
                <a:tint val="94000"/>
              </a:schemeClr>
            </a:gs>
            <a:gs pos="50000">
              <a:schemeClr val="accent5">
                <a:hueOff val="777233"/>
                <a:satOff val="88618"/>
                <a:lumOff val="-25293"/>
                <a:alphaOff val="0"/>
                <a:satMod val="110000"/>
                <a:lumMod val="100000"/>
                <a:shade val="100000"/>
              </a:schemeClr>
            </a:gs>
            <a:gs pos="100000">
              <a:schemeClr val="accent5">
                <a:hueOff val="777233"/>
                <a:satOff val="88618"/>
                <a:lumOff val="-2529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Predatory</a:t>
          </a:r>
        </a:p>
      </dsp:txBody>
      <dsp:txXfrm>
        <a:off x="8174900" y="24949"/>
        <a:ext cx="1405540" cy="681566"/>
      </dsp:txXfrm>
    </dsp:sp>
    <dsp:sp modelId="{2029E195-A7FB-469A-86E7-6FEF016DEF8C}">
      <dsp:nvSpPr>
        <dsp:cNvPr id="0" name=""/>
        <dsp:cNvSpPr/>
      </dsp:nvSpPr>
      <dsp:spPr>
        <a:xfrm>
          <a:off x="8298491"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1376205-4487-4FBF-BD4C-C1C37E4D7414}">
      <dsp:nvSpPr>
        <dsp:cNvPr id="0" name=""/>
        <dsp:cNvSpPr/>
      </dsp:nvSpPr>
      <dsp:spPr>
        <a:xfrm>
          <a:off x="8443286"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777233"/>
              <a:satOff val="88618"/>
              <a:lumOff val="-2529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8464490" y="929917"/>
        <a:ext cx="1115950" cy="6815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8F003-9331-4664-89DA-FB155B9A8F0D}">
      <dsp:nvSpPr>
        <dsp:cNvPr id="0" name=""/>
        <dsp:cNvSpPr/>
      </dsp:nvSpPr>
      <dsp:spPr>
        <a:xfrm>
          <a:off x="4929" y="33734"/>
          <a:ext cx="1889521" cy="52307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Rejected</a:t>
          </a:r>
        </a:p>
      </dsp:txBody>
      <dsp:txXfrm>
        <a:off x="4929" y="33734"/>
        <a:ext cx="1889521" cy="523071"/>
      </dsp:txXfrm>
    </dsp:sp>
    <dsp:sp modelId="{90849C9D-4726-41E5-88EE-A6A06DF5F11D}">
      <dsp:nvSpPr>
        <dsp:cNvPr id="0" name=""/>
        <dsp:cNvSpPr/>
      </dsp:nvSpPr>
      <dsp:spPr>
        <a:xfrm>
          <a:off x="4929" y="556805"/>
          <a:ext cx="1889521" cy="335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Amelioration of problematic personality issues, attachment issues, depression and anxiety disorders (the feeling of being unsafe in an unsafe world when outside of a relationship)</a:t>
          </a:r>
        </a:p>
      </dsp:txBody>
      <dsp:txXfrm>
        <a:off x="4929" y="556805"/>
        <a:ext cx="1889521" cy="3358335"/>
      </dsp:txXfrm>
    </dsp:sp>
    <dsp:sp modelId="{441A61D2-28C8-4488-86F9-4588768F45F4}">
      <dsp:nvSpPr>
        <dsp:cNvPr id="0" name=""/>
        <dsp:cNvSpPr/>
      </dsp:nvSpPr>
      <dsp:spPr>
        <a:xfrm>
          <a:off x="2158984" y="33734"/>
          <a:ext cx="1889521" cy="523071"/>
        </a:xfrm>
        <a:prstGeom prst="rect">
          <a:avLst/>
        </a:prstGeom>
        <a:solidFill>
          <a:schemeClr val="accent5">
            <a:hueOff val="194308"/>
            <a:satOff val="22154"/>
            <a:lumOff val="-6323"/>
            <a:alphaOff val="0"/>
          </a:schemeClr>
        </a:solidFill>
        <a:ln w="12700" cap="flat" cmpd="sng" algn="ctr">
          <a:solidFill>
            <a:schemeClr val="accent5">
              <a:hueOff val="194308"/>
              <a:satOff val="22154"/>
              <a:lumOff val="-63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Resentful</a:t>
          </a:r>
        </a:p>
      </dsp:txBody>
      <dsp:txXfrm>
        <a:off x="2158984" y="33734"/>
        <a:ext cx="1889521" cy="523071"/>
      </dsp:txXfrm>
    </dsp:sp>
    <dsp:sp modelId="{2765D4FC-F58C-45B7-AA5F-CF30F1724ED6}">
      <dsp:nvSpPr>
        <dsp:cNvPr id="0" name=""/>
        <dsp:cNvSpPr/>
      </dsp:nvSpPr>
      <dsp:spPr>
        <a:xfrm>
          <a:off x="2158984" y="556805"/>
          <a:ext cx="1889521" cy="3358335"/>
        </a:xfrm>
        <a:prstGeom prst="rect">
          <a:avLst/>
        </a:prstGeom>
        <a:solidFill>
          <a:schemeClr val="accent5">
            <a:tint val="40000"/>
            <a:alpha val="90000"/>
            <a:hueOff val="374598"/>
            <a:satOff val="1987"/>
            <a:lumOff val="-640"/>
            <a:alphaOff val="0"/>
          </a:schemeClr>
        </a:solidFill>
        <a:ln w="12700" cap="flat" cmpd="sng" algn="ctr">
          <a:solidFill>
            <a:schemeClr val="accent5">
              <a:tint val="40000"/>
              <a:alpha val="90000"/>
              <a:hueOff val="374598"/>
              <a:satOff val="1987"/>
              <a:lumOff val="-6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Amelioration of problematic personality issues, anxiety and depression </a:t>
          </a:r>
        </a:p>
      </dsp:txBody>
      <dsp:txXfrm>
        <a:off x="2158984" y="556805"/>
        <a:ext cx="1889521" cy="3358335"/>
      </dsp:txXfrm>
    </dsp:sp>
    <dsp:sp modelId="{4C295AD5-54DD-4B2D-AC97-B00155BBAAFC}">
      <dsp:nvSpPr>
        <dsp:cNvPr id="0" name=""/>
        <dsp:cNvSpPr/>
      </dsp:nvSpPr>
      <dsp:spPr>
        <a:xfrm>
          <a:off x="4313039" y="33734"/>
          <a:ext cx="1889521" cy="523071"/>
        </a:xfrm>
        <a:prstGeom prst="rect">
          <a:avLst/>
        </a:prstGeom>
        <a:solidFill>
          <a:schemeClr val="accent5">
            <a:hueOff val="388617"/>
            <a:satOff val="44309"/>
            <a:lumOff val="-12646"/>
            <a:alphaOff val="0"/>
          </a:schemeClr>
        </a:solidFill>
        <a:ln w="12700" cap="flat" cmpd="sng" algn="ctr">
          <a:solidFill>
            <a:schemeClr val="accent5">
              <a:hueOff val="388617"/>
              <a:satOff val="44309"/>
              <a:lumOff val="-126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Incompetent suitor style</a:t>
          </a:r>
        </a:p>
      </dsp:txBody>
      <dsp:txXfrm>
        <a:off x="4313039" y="33734"/>
        <a:ext cx="1889521" cy="523071"/>
      </dsp:txXfrm>
    </dsp:sp>
    <dsp:sp modelId="{20C4AC0D-825B-4519-BD96-D3A88CEA4C5E}">
      <dsp:nvSpPr>
        <dsp:cNvPr id="0" name=""/>
        <dsp:cNvSpPr/>
      </dsp:nvSpPr>
      <dsp:spPr>
        <a:xfrm>
          <a:off x="4313039" y="556805"/>
          <a:ext cx="1889521" cy="3358335"/>
        </a:xfrm>
        <a:prstGeom prst="rect">
          <a:avLst/>
        </a:prstGeom>
        <a:solidFill>
          <a:schemeClr val="accent5">
            <a:tint val="40000"/>
            <a:alpha val="90000"/>
            <a:hueOff val="749197"/>
            <a:satOff val="3973"/>
            <a:lumOff val="-1281"/>
            <a:alphaOff val="0"/>
          </a:schemeClr>
        </a:solidFill>
        <a:ln w="12700" cap="flat" cmpd="sng" algn="ctr">
          <a:solidFill>
            <a:schemeClr val="accent5">
              <a:tint val="40000"/>
              <a:alpha val="90000"/>
              <a:hueOff val="749197"/>
              <a:satOff val="3973"/>
              <a:lumOff val="-12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Treatment needs to encompass social skills and accommodate issues connected with autism learning needs, as well as consider problematic personality issues</a:t>
          </a:r>
        </a:p>
      </dsp:txBody>
      <dsp:txXfrm>
        <a:off x="4313039" y="556805"/>
        <a:ext cx="1889521" cy="3358335"/>
      </dsp:txXfrm>
    </dsp:sp>
    <dsp:sp modelId="{60C99C9A-5A7C-4B37-A357-4FB8EE33B12E}">
      <dsp:nvSpPr>
        <dsp:cNvPr id="0" name=""/>
        <dsp:cNvSpPr/>
      </dsp:nvSpPr>
      <dsp:spPr>
        <a:xfrm>
          <a:off x="6467094" y="33734"/>
          <a:ext cx="1889521" cy="523071"/>
        </a:xfrm>
        <a:prstGeom prst="rect">
          <a:avLst/>
        </a:prstGeom>
        <a:solidFill>
          <a:schemeClr val="accent5">
            <a:hueOff val="582925"/>
            <a:satOff val="66464"/>
            <a:lumOff val="-18970"/>
            <a:alphaOff val="0"/>
          </a:schemeClr>
        </a:solidFill>
        <a:ln w="12700" cap="flat" cmpd="sng" algn="ctr">
          <a:solidFill>
            <a:schemeClr val="accent5">
              <a:hueOff val="582925"/>
              <a:satOff val="66464"/>
              <a:lumOff val="-189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Intimacy seeking</a:t>
          </a:r>
        </a:p>
      </dsp:txBody>
      <dsp:txXfrm>
        <a:off x="6467094" y="33734"/>
        <a:ext cx="1889521" cy="523071"/>
      </dsp:txXfrm>
    </dsp:sp>
    <dsp:sp modelId="{C1A81FC6-4D48-4F65-8E73-D1CD48938852}">
      <dsp:nvSpPr>
        <dsp:cNvPr id="0" name=""/>
        <dsp:cNvSpPr/>
      </dsp:nvSpPr>
      <dsp:spPr>
        <a:xfrm>
          <a:off x="6467094" y="556805"/>
          <a:ext cx="1889521" cy="3358335"/>
        </a:xfrm>
        <a:prstGeom prst="rect">
          <a:avLst/>
        </a:prstGeom>
        <a:solidFill>
          <a:schemeClr val="accent5">
            <a:tint val="40000"/>
            <a:alpha val="90000"/>
            <a:hueOff val="1123795"/>
            <a:satOff val="5960"/>
            <a:lumOff val="-1921"/>
            <a:alphaOff val="0"/>
          </a:schemeClr>
        </a:solidFill>
        <a:ln w="12700" cap="flat" cmpd="sng" algn="ctr">
          <a:solidFill>
            <a:schemeClr val="accent5">
              <a:tint val="40000"/>
              <a:alpha val="90000"/>
              <a:hueOff val="1123795"/>
              <a:satOff val="5960"/>
              <a:lumOff val="-19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Higher incidence of psychosis suggests these cases need to be referred for psychiatric assessment early in the criminal justice process (important as stalking often persists for as long as delusion does so early treatment reduces risk)</a:t>
          </a:r>
        </a:p>
      </dsp:txBody>
      <dsp:txXfrm>
        <a:off x="6467094" y="556805"/>
        <a:ext cx="1889521" cy="3358335"/>
      </dsp:txXfrm>
    </dsp:sp>
    <dsp:sp modelId="{71B5AEB3-A33D-4FDE-983A-AB08747B218C}">
      <dsp:nvSpPr>
        <dsp:cNvPr id="0" name=""/>
        <dsp:cNvSpPr/>
      </dsp:nvSpPr>
      <dsp:spPr>
        <a:xfrm>
          <a:off x="8621148" y="33734"/>
          <a:ext cx="1889521" cy="523071"/>
        </a:xfrm>
        <a:prstGeom prst="rect">
          <a:avLst/>
        </a:prstGeom>
        <a:solidFill>
          <a:schemeClr val="accent5">
            <a:hueOff val="777233"/>
            <a:satOff val="88618"/>
            <a:lumOff val="-25293"/>
            <a:alphaOff val="0"/>
          </a:schemeClr>
        </a:solidFill>
        <a:ln w="12700" cap="flat" cmpd="sng" algn="ctr">
          <a:solidFill>
            <a:schemeClr val="accent5">
              <a:hueOff val="777233"/>
              <a:satOff val="88618"/>
              <a:lumOff val="-252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Predatory</a:t>
          </a:r>
        </a:p>
      </dsp:txBody>
      <dsp:txXfrm>
        <a:off x="8621148" y="33734"/>
        <a:ext cx="1889521" cy="523071"/>
      </dsp:txXfrm>
    </dsp:sp>
    <dsp:sp modelId="{A90AE574-EC23-454C-B97D-618D01547226}">
      <dsp:nvSpPr>
        <dsp:cNvPr id="0" name=""/>
        <dsp:cNvSpPr/>
      </dsp:nvSpPr>
      <dsp:spPr>
        <a:xfrm>
          <a:off x="8621148" y="556805"/>
          <a:ext cx="1889521" cy="3358335"/>
        </a:xfrm>
        <a:prstGeom prst="rect">
          <a:avLst/>
        </a:prstGeom>
        <a:solidFill>
          <a:schemeClr val="accent5">
            <a:tint val="40000"/>
            <a:alpha val="90000"/>
            <a:hueOff val="1498393"/>
            <a:satOff val="7946"/>
            <a:lumOff val="-2561"/>
            <a:alphaOff val="0"/>
          </a:schemeClr>
        </a:solidFill>
        <a:ln w="12700" cap="flat" cmpd="sng" algn="ctr">
          <a:solidFill>
            <a:schemeClr val="accent5">
              <a:tint val="40000"/>
              <a:alpha val="90000"/>
              <a:hueOff val="1498393"/>
              <a:satOff val="7946"/>
              <a:lumOff val="-25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Treatment aimed at amelioration of problematic personality issues</a:t>
          </a:r>
        </a:p>
        <a:p>
          <a:pPr marL="114300" lvl="1" indent="-114300" algn="l" defTabSz="666750">
            <a:lnSpc>
              <a:spcPct val="90000"/>
            </a:lnSpc>
            <a:spcBef>
              <a:spcPct val="0"/>
            </a:spcBef>
            <a:spcAft>
              <a:spcPct val="15000"/>
            </a:spcAft>
            <a:buChar char="••"/>
          </a:pPr>
          <a:r>
            <a:rPr lang="en-GB" sz="1500" kern="1200" dirty="0"/>
            <a:t>May be longer term due to severity of difficulties</a:t>
          </a:r>
        </a:p>
      </dsp:txBody>
      <dsp:txXfrm>
        <a:off x="8621148" y="556805"/>
        <a:ext cx="1889521" cy="33583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F7BC7-B7FB-48A4-90F2-F72F43E59E26}">
      <dsp:nvSpPr>
        <dsp:cNvPr id="0" name=""/>
        <dsp:cNvSpPr/>
      </dsp:nvSpPr>
      <dsp:spPr>
        <a:xfrm>
          <a:off x="581977" y="0"/>
          <a:ext cx="6595745" cy="35528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26A4B5-2071-4CF0-B5B7-4725BC54990A}">
      <dsp:nvSpPr>
        <dsp:cNvPr id="0" name=""/>
        <dsp:cNvSpPr/>
      </dsp:nvSpPr>
      <dsp:spPr>
        <a:xfrm>
          <a:off x="8335" y="1065847"/>
          <a:ext cx="2497653" cy="142113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Complaints to police of Claire stalking male coffee shop vendor</a:t>
          </a:r>
        </a:p>
      </dsp:txBody>
      <dsp:txXfrm>
        <a:off x="77709" y="1135221"/>
        <a:ext cx="2358905" cy="1282382"/>
      </dsp:txXfrm>
    </dsp:sp>
    <dsp:sp modelId="{B7ED9A79-72BA-43D3-86AA-4F27B2DD232D}">
      <dsp:nvSpPr>
        <dsp:cNvPr id="0" name=""/>
        <dsp:cNvSpPr/>
      </dsp:nvSpPr>
      <dsp:spPr>
        <a:xfrm>
          <a:off x="2631023" y="1065847"/>
          <a:ext cx="2497653" cy="1421130"/>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Police force stalking coordinator reviewed case and bought to weekly RAP panel for multi-agency discussion. </a:t>
          </a:r>
        </a:p>
      </dsp:txBody>
      <dsp:txXfrm>
        <a:off x="2700397" y="1135221"/>
        <a:ext cx="2358905" cy="1282382"/>
      </dsp:txXfrm>
    </dsp:sp>
    <dsp:sp modelId="{0EB81467-1730-4B66-A505-B8B8577233DC}">
      <dsp:nvSpPr>
        <dsp:cNvPr id="0" name=""/>
        <dsp:cNvSpPr/>
      </dsp:nvSpPr>
      <dsp:spPr>
        <a:xfrm>
          <a:off x="5253710" y="1065847"/>
          <a:ext cx="2497653" cy="142113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HIOW NHS team provided psychiatric input </a:t>
          </a:r>
        </a:p>
      </dsp:txBody>
      <dsp:txXfrm>
        <a:off x="5323084" y="1135221"/>
        <a:ext cx="2358905" cy="12823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01311-468E-47A6-AF6C-461EE4914DF6}">
      <dsp:nvSpPr>
        <dsp:cNvPr id="0" name=""/>
        <dsp:cNvSpPr/>
      </dsp:nvSpPr>
      <dsp:spPr>
        <a:xfrm>
          <a:off x="913953" y="3745"/>
          <a:ext cx="1447948" cy="72397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Rejected</a:t>
          </a:r>
        </a:p>
      </dsp:txBody>
      <dsp:txXfrm>
        <a:off x="935157" y="24949"/>
        <a:ext cx="1405540" cy="681566"/>
      </dsp:txXfrm>
    </dsp:sp>
    <dsp:sp modelId="{64933249-A465-47BC-B07D-EFB4096F9739}">
      <dsp:nvSpPr>
        <dsp:cNvPr id="0" name=""/>
        <dsp:cNvSpPr/>
      </dsp:nvSpPr>
      <dsp:spPr>
        <a:xfrm>
          <a:off x="1058748"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CF24E42-4856-4A28-9A63-CF82A19AFFC4}">
      <dsp:nvSpPr>
        <dsp:cNvPr id="0" name=""/>
        <dsp:cNvSpPr/>
      </dsp:nvSpPr>
      <dsp:spPr>
        <a:xfrm>
          <a:off x="1203543"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1224747" y="929917"/>
        <a:ext cx="1115950" cy="681566"/>
      </dsp:txXfrm>
    </dsp:sp>
    <dsp:sp modelId="{A4D71A68-2744-42F4-B148-89FA4B56EC91}">
      <dsp:nvSpPr>
        <dsp:cNvPr id="0" name=""/>
        <dsp:cNvSpPr/>
      </dsp:nvSpPr>
      <dsp:spPr>
        <a:xfrm>
          <a:off x="1058748" y="727720"/>
          <a:ext cx="144794" cy="1447948"/>
        </a:xfrm>
        <a:custGeom>
          <a:avLst/>
          <a:gdLst/>
          <a:ahLst/>
          <a:cxnLst/>
          <a:rect l="0" t="0" r="0" b="0"/>
          <a:pathLst>
            <a:path>
              <a:moveTo>
                <a:pt x="0" y="0"/>
              </a:moveTo>
              <a:lnTo>
                <a:pt x="0" y="1447948"/>
              </a:lnTo>
              <a:lnTo>
                <a:pt x="144794" y="14479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DE34B1A-3322-4508-A515-DAB78EF275F2}">
      <dsp:nvSpPr>
        <dsp:cNvPr id="0" name=""/>
        <dsp:cNvSpPr/>
      </dsp:nvSpPr>
      <dsp:spPr>
        <a:xfrm>
          <a:off x="1203543" y="1813681"/>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86359"/>
              <a:satOff val="9846"/>
              <a:lumOff val="-281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a:t>Depression</a:t>
          </a:r>
          <a:endParaRPr lang="en-GB" sz="1600" kern="1200" dirty="0"/>
        </a:p>
      </dsp:txBody>
      <dsp:txXfrm>
        <a:off x="1224747" y="1834885"/>
        <a:ext cx="1115950" cy="681566"/>
      </dsp:txXfrm>
    </dsp:sp>
    <dsp:sp modelId="{29E6C1E5-F493-4126-9FDB-5E6D95534216}">
      <dsp:nvSpPr>
        <dsp:cNvPr id="0" name=""/>
        <dsp:cNvSpPr/>
      </dsp:nvSpPr>
      <dsp:spPr>
        <a:xfrm>
          <a:off x="1058748" y="727720"/>
          <a:ext cx="144794" cy="2352916"/>
        </a:xfrm>
        <a:custGeom>
          <a:avLst/>
          <a:gdLst/>
          <a:ahLst/>
          <a:cxnLst/>
          <a:rect l="0" t="0" r="0" b="0"/>
          <a:pathLst>
            <a:path>
              <a:moveTo>
                <a:pt x="0" y="0"/>
              </a:moveTo>
              <a:lnTo>
                <a:pt x="0" y="2352916"/>
              </a:lnTo>
              <a:lnTo>
                <a:pt x="144794" y="2352916"/>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919C44-CA9D-4BE0-A306-9D697ADD1F24}">
      <dsp:nvSpPr>
        <dsp:cNvPr id="0" name=""/>
        <dsp:cNvSpPr/>
      </dsp:nvSpPr>
      <dsp:spPr>
        <a:xfrm>
          <a:off x="1203543" y="2718649"/>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72719"/>
              <a:satOff val="19693"/>
              <a:lumOff val="-562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Anxiety disorders</a:t>
          </a:r>
        </a:p>
      </dsp:txBody>
      <dsp:txXfrm>
        <a:off x="1224747" y="2739853"/>
        <a:ext cx="1115950" cy="681566"/>
      </dsp:txXfrm>
    </dsp:sp>
    <dsp:sp modelId="{78927C9C-55E0-43F7-ABB7-21F04A8CE010}">
      <dsp:nvSpPr>
        <dsp:cNvPr id="0" name=""/>
        <dsp:cNvSpPr/>
      </dsp:nvSpPr>
      <dsp:spPr>
        <a:xfrm>
          <a:off x="2723889" y="3745"/>
          <a:ext cx="1447948" cy="723974"/>
        </a:xfrm>
        <a:prstGeom prst="roundRect">
          <a:avLst>
            <a:gd name="adj" fmla="val 10000"/>
          </a:avLst>
        </a:prstGeom>
        <a:gradFill rotWithShape="0">
          <a:gsLst>
            <a:gs pos="0">
              <a:schemeClr val="accent5">
                <a:hueOff val="194308"/>
                <a:satOff val="22154"/>
                <a:lumOff val="-6323"/>
                <a:alphaOff val="0"/>
                <a:satMod val="103000"/>
                <a:lumMod val="102000"/>
                <a:tint val="94000"/>
              </a:schemeClr>
            </a:gs>
            <a:gs pos="50000">
              <a:schemeClr val="accent5">
                <a:hueOff val="194308"/>
                <a:satOff val="22154"/>
                <a:lumOff val="-6323"/>
                <a:alphaOff val="0"/>
                <a:satMod val="110000"/>
                <a:lumMod val="100000"/>
                <a:shade val="100000"/>
              </a:schemeClr>
            </a:gs>
            <a:gs pos="100000">
              <a:schemeClr val="accent5">
                <a:hueOff val="194308"/>
                <a:satOff val="22154"/>
                <a:lumOff val="-63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Resentful</a:t>
          </a:r>
        </a:p>
      </dsp:txBody>
      <dsp:txXfrm>
        <a:off x="2745093" y="24949"/>
        <a:ext cx="1405540" cy="681566"/>
      </dsp:txXfrm>
    </dsp:sp>
    <dsp:sp modelId="{39358DB6-23DE-4B62-A84F-DDF1F7CBFABD}">
      <dsp:nvSpPr>
        <dsp:cNvPr id="0" name=""/>
        <dsp:cNvSpPr/>
      </dsp:nvSpPr>
      <dsp:spPr>
        <a:xfrm>
          <a:off x="2868684" y="727720"/>
          <a:ext cx="144794" cy="513667"/>
        </a:xfrm>
        <a:custGeom>
          <a:avLst/>
          <a:gdLst/>
          <a:ahLst/>
          <a:cxnLst/>
          <a:rect l="0" t="0" r="0" b="0"/>
          <a:pathLst>
            <a:path>
              <a:moveTo>
                <a:pt x="0" y="0"/>
              </a:moveTo>
              <a:lnTo>
                <a:pt x="0" y="513667"/>
              </a:lnTo>
              <a:lnTo>
                <a:pt x="144794" y="513667"/>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B428271-4E43-4585-998C-59C34217F8A9}">
      <dsp:nvSpPr>
        <dsp:cNvPr id="0" name=""/>
        <dsp:cNvSpPr/>
      </dsp:nvSpPr>
      <dsp:spPr>
        <a:xfrm>
          <a:off x="3013479" y="879400"/>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59078"/>
              <a:satOff val="29539"/>
              <a:lumOff val="-843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3034683" y="900604"/>
        <a:ext cx="1115950" cy="681566"/>
      </dsp:txXfrm>
    </dsp:sp>
    <dsp:sp modelId="{60CA7B7D-8754-448E-8747-FCD62251609C}">
      <dsp:nvSpPr>
        <dsp:cNvPr id="0" name=""/>
        <dsp:cNvSpPr/>
      </dsp:nvSpPr>
      <dsp:spPr>
        <a:xfrm>
          <a:off x="4533825" y="3745"/>
          <a:ext cx="1447948" cy="723974"/>
        </a:xfrm>
        <a:prstGeom prst="roundRect">
          <a:avLst>
            <a:gd name="adj" fmla="val 10000"/>
          </a:avLst>
        </a:prstGeom>
        <a:gradFill rotWithShape="0">
          <a:gsLst>
            <a:gs pos="0">
              <a:schemeClr val="accent5">
                <a:hueOff val="388617"/>
                <a:satOff val="44309"/>
                <a:lumOff val="-12646"/>
                <a:alphaOff val="0"/>
                <a:satMod val="103000"/>
                <a:lumMod val="102000"/>
                <a:tint val="94000"/>
              </a:schemeClr>
            </a:gs>
            <a:gs pos="50000">
              <a:schemeClr val="accent5">
                <a:hueOff val="388617"/>
                <a:satOff val="44309"/>
                <a:lumOff val="-12646"/>
                <a:alphaOff val="0"/>
                <a:satMod val="110000"/>
                <a:lumMod val="100000"/>
                <a:shade val="100000"/>
              </a:schemeClr>
            </a:gs>
            <a:gs pos="100000">
              <a:schemeClr val="accent5">
                <a:hueOff val="388617"/>
                <a:satOff val="44309"/>
                <a:lumOff val="-1264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Incompetent suitor</a:t>
          </a:r>
        </a:p>
      </dsp:txBody>
      <dsp:txXfrm>
        <a:off x="4555029" y="24949"/>
        <a:ext cx="1405540" cy="681566"/>
      </dsp:txXfrm>
    </dsp:sp>
    <dsp:sp modelId="{B4B14FD9-7E32-4D8C-85DD-8830087D62B7}">
      <dsp:nvSpPr>
        <dsp:cNvPr id="0" name=""/>
        <dsp:cNvSpPr/>
      </dsp:nvSpPr>
      <dsp:spPr>
        <a:xfrm>
          <a:off x="4678620"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6FD88A-4068-4334-93F9-E6E6502FB9C4}">
      <dsp:nvSpPr>
        <dsp:cNvPr id="0" name=""/>
        <dsp:cNvSpPr/>
      </dsp:nvSpPr>
      <dsp:spPr>
        <a:xfrm>
          <a:off x="4823414"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45437"/>
              <a:satOff val="39386"/>
              <a:lumOff val="-1124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4844618" y="929917"/>
        <a:ext cx="1115950" cy="681566"/>
      </dsp:txXfrm>
    </dsp:sp>
    <dsp:sp modelId="{FE5881D7-2227-4309-BCBA-221236894BDE}">
      <dsp:nvSpPr>
        <dsp:cNvPr id="0" name=""/>
        <dsp:cNvSpPr/>
      </dsp:nvSpPr>
      <dsp:spPr>
        <a:xfrm>
          <a:off x="4678620" y="727720"/>
          <a:ext cx="144794" cy="1447948"/>
        </a:xfrm>
        <a:custGeom>
          <a:avLst/>
          <a:gdLst/>
          <a:ahLst/>
          <a:cxnLst/>
          <a:rect l="0" t="0" r="0" b="0"/>
          <a:pathLst>
            <a:path>
              <a:moveTo>
                <a:pt x="0" y="0"/>
              </a:moveTo>
              <a:lnTo>
                <a:pt x="0" y="1447948"/>
              </a:lnTo>
              <a:lnTo>
                <a:pt x="144794" y="14479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31EB55-51F4-4EE6-BBB8-3BAEF4195DC0}">
      <dsp:nvSpPr>
        <dsp:cNvPr id="0" name=""/>
        <dsp:cNvSpPr/>
      </dsp:nvSpPr>
      <dsp:spPr>
        <a:xfrm>
          <a:off x="4823414" y="1813681"/>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31796"/>
              <a:satOff val="49232"/>
              <a:lumOff val="-1405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Psychosis</a:t>
          </a:r>
        </a:p>
      </dsp:txBody>
      <dsp:txXfrm>
        <a:off x="4844618" y="1834885"/>
        <a:ext cx="1115950" cy="681566"/>
      </dsp:txXfrm>
    </dsp:sp>
    <dsp:sp modelId="{B226DF9F-CE2C-4344-8F24-205A5551C600}">
      <dsp:nvSpPr>
        <dsp:cNvPr id="0" name=""/>
        <dsp:cNvSpPr/>
      </dsp:nvSpPr>
      <dsp:spPr>
        <a:xfrm>
          <a:off x="4678620" y="727720"/>
          <a:ext cx="144794" cy="2352916"/>
        </a:xfrm>
        <a:custGeom>
          <a:avLst/>
          <a:gdLst/>
          <a:ahLst/>
          <a:cxnLst/>
          <a:rect l="0" t="0" r="0" b="0"/>
          <a:pathLst>
            <a:path>
              <a:moveTo>
                <a:pt x="0" y="0"/>
              </a:moveTo>
              <a:lnTo>
                <a:pt x="0" y="2352916"/>
              </a:lnTo>
              <a:lnTo>
                <a:pt x="144794" y="2352916"/>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5213A0-C520-441E-AC79-D12EE1BEAF1B}">
      <dsp:nvSpPr>
        <dsp:cNvPr id="0" name=""/>
        <dsp:cNvSpPr/>
      </dsp:nvSpPr>
      <dsp:spPr>
        <a:xfrm>
          <a:off x="4823414" y="2718649"/>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18156"/>
              <a:satOff val="59079"/>
              <a:lumOff val="-1686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ASD</a:t>
          </a:r>
        </a:p>
      </dsp:txBody>
      <dsp:txXfrm>
        <a:off x="4844618" y="2739853"/>
        <a:ext cx="1115950" cy="681566"/>
      </dsp:txXfrm>
    </dsp:sp>
    <dsp:sp modelId="{C727EF3D-8B82-422D-828D-41353FFF4404}">
      <dsp:nvSpPr>
        <dsp:cNvPr id="0" name=""/>
        <dsp:cNvSpPr/>
      </dsp:nvSpPr>
      <dsp:spPr>
        <a:xfrm>
          <a:off x="4678620" y="727720"/>
          <a:ext cx="144794" cy="3257884"/>
        </a:xfrm>
        <a:custGeom>
          <a:avLst/>
          <a:gdLst/>
          <a:ahLst/>
          <a:cxnLst/>
          <a:rect l="0" t="0" r="0" b="0"/>
          <a:pathLst>
            <a:path>
              <a:moveTo>
                <a:pt x="0" y="0"/>
              </a:moveTo>
              <a:lnTo>
                <a:pt x="0" y="3257884"/>
              </a:lnTo>
              <a:lnTo>
                <a:pt x="144794" y="3257884"/>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7A2B4E-22B3-4393-A67E-BAC477EBA8CE}">
      <dsp:nvSpPr>
        <dsp:cNvPr id="0" name=""/>
        <dsp:cNvSpPr/>
      </dsp:nvSpPr>
      <dsp:spPr>
        <a:xfrm>
          <a:off x="4823414" y="3623617"/>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04515"/>
              <a:satOff val="68925"/>
              <a:lumOff val="-1967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Learning disability</a:t>
          </a:r>
        </a:p>
      </dsp:txBody>
      <dsp:txXfrm>
        <a:off x="4844618" y="3644821"/>
        <a:ext cx="1115950" cy="681566"/>
      </dsp:txXfrm>
    </dsp:sp>
    <dsp:sp modelId="{578B3C18-8EB7-49B1-9DAB-D96B67A33871}">
      <dsp:nvSpPr>
        <dsp:cNvPr id="0" name=""/>
        <dsp:cNvSpPr/>
      </dsp:nvSpPr>
      <dsp:spPr>
        <a:xfrm>
          <a:off x="6343761" y="3745"/>
          <a:ext cx="1447948" cy="723974"/>
        </a:xfrm>
        <a:prstGeom prst="roundRect">
          <a:avLst>
            <a:gd name="adj" fmla="val 10000"/>
          </a:avLst>
        </a:prstGeom>
        <a:gradFill rotWithShape="0">
          <a:gsLst>
            <a:gs pos="0">
              <a:schemeClr val="accent5">
                <a:hueOff val="582925"/>
                <a:satOff val="66464"/>
                <a:lumOff val="-18970"/>
                <a:alphaOff val="0"/>
                <a:satMod val="103000"/>
                <a:lumMod val="102000"/>
                <a:tint val="94000"/>
              </a:schemeClr>
            </a:gs>
            <a:gs pos="50000">
              <a:schemeClr val="accent5">
                <a:hueOff val="582925"/>
                <a:satOff val="66464"/>
                <a:lumOff val="-18970"/>
                <a:alphaOff val="0"/>
                <a:satMod val="110000"/>
                <a:lumMod val="100000"/>
                <a:shade val="100000"/>
              </a:schemeClr>
            </a:gs>
            <a:gs pos="100000">
              <a:schemeClr val="accent5">
                <a:hueOff val="582925"/>
                <a:satOff val="66464"/>
                <a:lumOff val="-1897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Intimacy seeker</a:t>
          </a:r>
        </a:p>
      </dsp:txBody>
      <dsp:txXfrm>
        <a:off x="6364965" y="24949"/>
        <a:ext cx="1405540" cy="681566"/>
      </dsp:txXfrm>
    </dsp:sp>
    <dsp:sp modelId="{67AC8527-8EC8-4540-A4E3-EDAD1F2CBD56}">
      <dsp:nvSpPr>
        <dsp:cNvPr id="0" name=""/>
        <dsp:cNvSpPr/>
      </dsp:nvSpPr>
      <dsp:spPr>
        <a:xfrm>
          <a:off x="6488555"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0DEAB9F-068D-4504-95E9-75F135972F7A}">
      <dsp:nvSpPr>
        <dsp:cNvPr id="0" name=""/>
        <dsp:cNvSpPr/>
      </dsp:nvSpPr>
      <dsp:spPr>
        <a:xfrm>
          <a:off x="6633350"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90874"/>
              <a:satOff val="78772"/>
              <a:lumOff val="-2248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Psychosis</a:t>
          </a:r>
        </a:p>
      </dsp:txBody>
      <dsp:txXfrm>
        <a:off x="6654554" y="929917"/>
        <a:ext cx="1115950" cy="681566"/>
      </dsp:txXfrm>
    </dsp:sp>
    <dsp:sp modelId="{B4FAB4C4-4934-42C3-B572-CA6DC41A0A7B}">
      <dsp:nvSpPr>
        <dsp:cNvPr id="0" name=""/>
        <dsp:cNvSpPr/>
      </dsp:nvSpPr>
      <dsp:spPr>
        <a:xfrm>
          <a:off x="8153696" y="3745"/>
          <a:ext cx="1447948" cy="723974"/>
        </a:xfrm>
        <a:prstGeom prst="roundRect">
          <a:avLst>
            <a:gd name="adj" fmla="val 10000"/>
          </a:avLst>
        </a:prstGeom>
        <a:gradFill rotWithShape="0">
          <a:gsLst>
            <a:gs pos="0">
              <a:schemeClr val="accent5">
                <a:hueOff val="777233"/>
                <a:satOff val="88618"/>
                <a:lumOff val="-25293"/>
                <a:alphaOff val="0"/>
                <a:satMod val="103000"/>
                <a:lumMod val="102000"/>
                <a:tint val="94000"/>
              </a:schemeClr>
            </a:gs>
            <a:gs pos="50000">
              <a:schemeClr val="accent5">
                <a:hueOff val="777233"/>
                <a:satOff val="88618"/>
                <a:lumOff val="-25293"/>
                <a:alphaOff val="0"/>
                <a:satMod val="110000"/>
                <a:lumMod val="100000"/>
                <a:shade val="100000"/>
              </a:schemeClr>
            </a:gs>
            <a:gs pos="100000">
              <a:schemeClr val="accent5">
                <a:hueOff val="777233"/>
                <a:satOff val="88618"/>
                <a:lumOff val="-2529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Predatory</a:t>
          </a:r>
        </a:p>
      </dsp:txBody>
      <dsp:txXfrm>
        <a:off x="8174900" y="24949"/>
        <a:ext cx="1405540" cy="681566"/>
      </dsp:txXfrm>
    </dsp:sp>
    <dsp:sp modelId="{2029E195-A7FB-469A-86E7-6FEF016DEF8C}">
      <dsp:nvSpPr>
        <dsp:cNvPr id="0" name=""/>
        <dsp:cNvSpPr/>
      </dsp:nvSpPr>
      <dsp:spPr>
        <a:xfrm>
          <a:off x="8298491"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1376205-4487-4FBF-BD4C-C1C37E4D7414}">
      <dsp:nvSpPr>
        <dsp:cNvPr id="0" name=""/>
        <dsp:cNvSpPr/>
      </dsp:nvSpPr>
      <dsp:spPr>
        <a:xfrm>
          <a:off x="8443286"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777233"/>
              <a:satOff val="88618"/>
              <a:lumOff val="-2529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8464490" y="929917"/>
        <a:ext cx="1115950" cy="6815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8F003-9331-4664-89DA-FB155B9A8F0D}">
      <dsp:nvSpPr>
        <dsp:cNvPr id="0" name=""/>
        <dsp:cNvSpPr/>
      </dsp:nvSpPr>
      <dsp:spPr>
        <a:xfrm>
          <a:off x="4929" y="108364"/>
          <a:ext cx="1889521" cy="52307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Rejected</a:t>
          </a:r>
        </a:p>
      </dsp:txBody>
      <dsp:txXfrm>
        <a:off x="4929" y="108364"/>
        <a:ext cx="1889521" cy="523071"/>
      </dsp:txXfrm>
    </dsp:sp>
    <dsp:sp modelId="{90849C9D-4726-41E5-88EE-A6A06DF5F11D}">
      <dsp:nvSpPr>
        <dsp:cNvPr id="0" name=""/>
        <dsp:cNvSpPr/>
      </dsp:nvSpPr>
      <dsp:spPr>
        <a:xfrm>
          <a:off x="4929" y="631435"/>
          <a:ext cx="1889521" cy="320907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Amelioration of problematic personality issues, attachment issues, depression and anxiety disorders (the feeling of being unsafe in an unsafe world when outside of a relationship)</a:t>
          </a:r>
        </a:p>
      </dsp:txBody>
      <dsp:txXfrm>
        <a:off x="4929" y="631435"/>
        <a:ext cx="1889521" cy="3209076"/>
      </dsp:txXfrm>
    </dsp:sp>
    <dsp:sp modelId="{441A61D2-28C8-4488-86F9-4588768F45F4}">
      <dsp:nvSpPr>
        <dsp:cNvPr id="0" name=""/>
        <dsp:cNvSpPr/>
      </dsp:nvSpPr>
      <dsp:spPr>
        <a:xfrm>
          <a:off x="2158984" y="108364"/>
          <a:ext cx="1889521" cy="523071"/>
        </a:xfrm>
        <a:prstGeom prst="rect">
          <a:avLst/>
        </a:prstGeom>
        <a:solidFill>
          <a:schemeClr val="accent5">
            <a:hueOff val="194308"/>
            <a:satOff val="22154"/>
            <a:lumOff val="-6323"/>
            <a:alphaOff val="0"/>
          </a:schemeClr>
        </a:solidFill>
        <a:ln w="12700" cap="flat" cmpd="sng" algn="ctr">
          <a:solidFill>
            <a:schemeClr val="accent5">
              <a:hueOff val="194308"/>
              <a:satOff val="22154"/>
              <a:lumOff val="-63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Resentful</a:t>
          </a:r>
        </a:p>
      </dsp:txBody>
      <dsp:txXfrm>
        <a:off x="2158984" y="108364"/>
        <a:ext cx="1889521" cy="523071"/>
      </dsp:txXfrm>
    </dsp:sp>
    <dsp:sp modelId="{2765D4FC-F58C-45B7-AA5F-CF30F1724ED6}">
      <dsp:nvSpPr>
        <dsp:cNvPr id="0" name=""/>
        <dsp:cNvSpPr/>
      </dsp:nvSpPr>
      <dsp:spPr>
        <a:xfrm>
          <a:off x="2158984" y="631435"/>
          <a:ext cx="1889521" cy="3209076"/>
        </a:xfrm>
        <a:prstGeom prst="rect">
          <a:avLst/>
        </a:prstGeom>
        <a:solidFill>
          <a:schemeClr val="accent5">
            <a:tint val="40000"/>
            <a:alpha val="90000"/>
            <a:hueOff val="374598"/>
            <a:satOff val="1987"/>
            <a:lumOff val="-640"/>
            <a:alphaOff val="0"/>
          </a:schemeClr>
        </a:solidFill>
        <a:ln w="12700" cap="flat" cmpd="sng" algn="ctr">
          <a:solidFill>
            <a:schemeClr val="accent5">
              <a:tint val="40000"/>
              <a:alpha val="90000"/>
              <a:hueOff val="374598"/>
              <a:satOff val="1987"/>
              <a:lumOff val="-6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Amelioration of problematic personality issues, anxiety and depression </a:t>
          </a:r>
        </a:p>
      </dsp:txBody>
      <dsp:txXfrm>
        <a:off x="2158984" y="631435"/>
        <a:ext cx="1889521" cy="3209076"/>
      </dsp:txXfrm>
    </dsp:sp>
    <dsp:sp modelId="{4C295AD5-54DD-4B2D-AC97-B00155BBAAFC}">
      <dsp:nvSpPr>
        <dsp:cNvPr id="0" name=""/>
        <dsp:cNvSpPr/>
      </dsp:nvSpPr>
      <dsp:spPr>
        <a:xfrm>
          <a:off x="4313039" y="108364"/>
          <a:ext cx="1889521" cy="523071"/>
        </a:xfrm>
        <a:prstGeom prst="rect">
          <a:avLst/>
        </a:prstGeom>
        <a:solidFill>
          <a:schemeClr val="accent5">
            <a:hueOff val="388617"/>
            <a:satOff val="44309"/>
            <a:lumOff val="-12646"/>
            <a:alphaOff val="0"/>
          </a:schemeClr>
        </a:solidFill>
        <a:ln w="12700" cap="flat" cmpd="sng" algn="ctr">
          <a:solidFill>
            <a:schemeClr val="accent5">
              <a:hueOff val="388617"/>
              <a:satOff val="44309"/>
              <a:lumOff val="-126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Incompetent suitor style</a:t>
          </a:r>
        </a:p>
      </dsp:txBody>
      <dsp:txXfrm>
        <a:off x="4313039" y="108364"/>
        <a:ext cx="1889521" cy="523071"/>
      </dsp:txXfrm>
    </dsp:sp>
    <dsp:sp modelId="{20C4AC0D-825B-4519-BD96-D3A88CEA4C5E}">
      <dsp:nvSpPr>
        <dsp:cNvPr id="0" name=""/>
        <dsp:cNvSpPr/>
      </dsp:nvSpPr>
      <dsp:spPr>
        <a:xfrm>
          <a:off x="4313039" y="631435"/>
          <a:ext cx="1889521" cy="3209076"/>
        </a:xfrm>
        <a:prstGeom prst="rect">
          <a:avLst/>
        </a:prstGeom>
        <a:solidFill>
          <a:schemeClr val="accent5">
            <a:tint val="40000"/>
            <a:alpha val="90000"/>
            <a:hueOff val="749197"/>
            <a:satOff val="3973"/>
            <a:lumOff val="-1281"/>
            <a:alphaOff val="0"/>
          </a:schemeClr>
        </a:solidFill>
        <a:ln w="12700" cap="flat" cmpd="sng" algn="ctr">
          <a:solidFill>
            <a:schemeClr val="accent5">
              <a:tint val="40000"/>
              <a:alpha val="90000"/>
              <a:hueOff val="749197"/>
              <a:satOff val="3973"/>
              <a:lumOff val="-12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Treatment needs to encompass social skills and accommodate issues connected with autism learning needs, as well as consider problematic personality issues</a:t>
          </a:r>
        </a:p>
      </dsp:txBody>
      <dsp:txXfrm>
        <a:off x="4313039" y="631435"/>
        <a:ext cx="1889521" cy="3209076"/>
      </dsp:txXfrm>
    </dsp:sp>
    <dsp:sp modelId="{60C99C9A-5A7C-4B37-A357-4FB8EE33B12E}">
      <dsp:nvSpPr>
        <dsp:cNvPr id="0" name=""/>
        <dsp:cNvSpPr/>
      </dsp:nvSpPr>
      <dsp:spPr>
        <a:xfrm>
          <a:off x="6467094" y="108364"/>
          <a:ext cx="1889521" cy="523071"/>
        </a:xfrm>
        <a:prstGeom prst="rect">
          <a:avLst/>
        </a:prstGeom>
        <a:solidFill>
          <a:schemeClr val="accent5">
            <a:hueOff val="582925"/>
            <a:satOff val="66464"/>
            <a:lumOff val="-18970"/>
            <a:alphaOff val="0"/>
          </a:schemeClr>
        </a:solidFill>
        <a:ln w="12700" cap="flat" cmpd="sng" algn="ctr">
          <a:solidFill>
            <a:schemeClr val="accent5">
              <a:hueOff val="582925"/>
              <a:satOff val="66464"/>
              <a:lumOff val="-189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Intimacy seeking</a:t>
          </a:r>
        </a:p>
      </dsp:txBody>
      <dsp:txXfrm>
        <a:off x="6467094" y="108364"/>
        <a:ext cx="1889521" cy="523071"/>
      </dsp:txXfrm>
    </dsp:sp>
    <dsp:sp modelId="{C1A81FC6-4D48-4F65-8E73-D1CD48938852}">
      <dsp:nvSpPr>
        <dsp:cNvPr id="0" name=""/>
        <dsp:cNvSpPr/>
      </dsp:nvSpPr>
      <dsp:spPr>
        <a:xfrm>
          <a:off x="6467094" y="631435"/>
          <a:ext cx="1889521" cy="3209076"/>
        </a:xfrm>
        <a:prstGeom prst="rect">
          <a:avLst/>
        </a:prstGeom>
        <a:solidFill>
          <a:schemeClr val="accent5">
            <a:tint val="40000"/>
            <a:alpha val="90000"/>
            <a:hueOff val="1123795"/>
            <a:satOff val="5960"/>
            <a:lumOff val="-1921"/>
            <a:alphaOff val="0"/>
          </a:schemeClr>
        </a:solidFill>
        <a:ln w="12700" cap="flat" cmpd="sng" algn="ctr">
          <a:solidFill>
            <a:schemeClr val="accent5">
              <a:tint val="40000"/>
              <a:alpha val="90000"/>
              <a:hueOff val="1123795"/>
              <a:satOff val="5960"/>
              <a:lumOff val="-19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Higher incidence of psychosis suggests these cases need to be referred for psychiatric assessment early in the criminal justice process (important as stalking often persists for as long as delusion does so treatment reduces risk)</a:t>
          </a:r>
        </a:p>
      </dsp:txBody>
      <dsp:txXfrm>
        <a:off x="6467094" y="631435"/>
        <a:ext cx="1889521" cy="3209076"/>
      </dsp:txXfrm>
    </dsp:sp>
    <dsp:sp modelId="{71B5AEB3-A33D-4FDE-983A-AB08747B218C}">
      <dsp:nvSpPr>
        <dsp:cNvPr id="0" name=""/>
        <dsp:cNvSpPr/>
      </dsp:nvSpPr>
      <dsp:spPr>
        <a:xfrm>
          <a:off x="8621148" y="108364"/>
          <a:ext cx="1889521" cy="523071"/>
        </a:xfrm>
        <a:prstGeom prst="rect">
          <a:avLst/>
        </a:prstGeom>
        <a:solidFill>
          <a:schemeClr val="accent5">
            <a:hueOff val="777233"/>
            <a:satOff val="88618"/>
            <a:lumOff val="-25293"/>
            <a:alphaOff val="0"/>
          </a:schemeClr>
        </a:solidFill>
        <a:ln w="12700" cap="flat" cmpd="sng" algn="ctr">
          <a:solidFill>
            <a:schemeClr val="accent5">
              <a:hueOff val="777233"/>
              <a:satOff val="88618"/>
              <a:lumOff val="-252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Predatory</a:t>
          </a:r>
        </a:p>
      </dsp:txBody>
      <dsp:txXfrm>
        <a:off x="8621148" y="108364"/>
        <a:ext cx="1889521" cy="523071"/>
      </dsp:txXfrm>
    </dsp:sp>
    <dsp:sp modelId="{A90AE574-EC23-454C-B97D-618D01547226}">
      <dsp:nvSpPr>
        <dsp:cNvPr id="0" name=""/>
        <dsp:cNvSpPr/>
      </dsp:nvSpPr>
      <dsp:spPr>
        <a:xfrm>
          <a:off x="8621148" y="631435"/>
          <a:ext cx="1889521" cy="3209076"/>
        </a:xfrm>
        <a:prstGeom prst="rect">
          <a:avLst/>
        </a:prstGeom>
        <a:solidFill>
          <a:schemeClr val="accent5">
            <a:tint val="40000"/>
            <a:alpha val="90000"/>
            <a:hueOff val="1498393"/>
            <a:satOff val="7946"/>
            <a:lumOff val="-2561"/>
            <a:alphaOff val="0"/>
          </a:schemeClr>
        </a:solidFill>
        <a:ln w="12700" cap="flat" cmpd="sng" algn="ctr">
          <a:solidFill>
            <a:schemeClr val="accent5">
              <a:tint val="40000"/>
              <a:alpha val="90000"/>
              <a:hueOff val="1498393"/>
              <a:satOff val="7946"/>
              <a:lumOff val="-25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Treatment aimed at amelioration of problematic personality issues</a:t>
          </a:r>
        </a:p>
        <a:p>
          <a:pPr marL="114300" lvl="1" indent="-114300" algn="l" defTabSz="666750">
            <a:lnSpc>
              <a:spcPct val="90000"/>
            </a:lnSpc>
            <a:spcBef>
              <a:spcPct val="0"/>
            </a:spcBef>
            <a:spcAft>
              <a:spcPct val="15000"/>
            </a:spcAft>
            <a:buChar char="••"/>
          </a:pPr>
          <a:r>
            <a:rPr lang="en-GB" sz="1500" kern="1200" dirty="0"/>
            <a:t>May be longer term due to severity of difficulties</a:t>
          </a:r>
        </a:p>
      </dsp:txBody>
      <dsp:txXfrm>
        <a:off x="8621148" y="631435"/>
        <a:ext cx="1889521" cy="32090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F7BC7-B7FB-48A4-90F2-F72F43E59E26}">
      <dsp:nvSpPr>
        <dsp:cNvPr id="0" name=""/>
        <dsp:cNvSpPr/>
      </dsp:nvSpPr>
      <dsp:spPr>
        <a:xfrm>
          <a:off x="581977" y="0"/>
          <a:ext cx="6595745" cy="35528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26A4B5-2071-4CF0-B5B7-4725BC54990A}">
      <dsp:nvSpPr>
        <dsp:cNvPr id="0" name=""/>
        <dsp:cNvSpPr/>
      </dsp:nvSpPr>
      <dsp:spPr>
        <a:xfrm>
          <a:off x="8335" y="1065847"/>
          <a:ext cx="2497653" cy="142113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a:t>Referral directly into MASP from NPS Probation Practitioner</a:t>
          </a:r>
        </a:p>
      </dsp:txBody>
      <dsp:txXfrm>
        <a:off x="77709" y="1135221"/>
        <a:ext cx="2358905" cy="1282382"/>
      </dsp:txXfrm>
    </dsp:sp>
    <dsp:sp modelId="{B7ED9A79-72BA-43D3-86AA-4F27B2DD232D}">
      <dsp:nvSpPr>
        <dsp:cNvPr id="0" name=""/>
        <dsp:cNvSpPr/>
      </dsp:nvSpPr>
      <dsp:spPr>
        <a:xfrm>
          <a:off x="2631023" y="1065847"/>
          <a:ext cx="2497653" cy="1421130"/>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a:t>Discussed in weekly RAP panel &amp; information shared. </a:t>
          </a:r>
        </a:p>
      </dsp:txBody>
      <dsp:txXfrm>
        <a:off x="2700397" y="1135221"/>
        <a:ext cx="2358905" cy="1282382"/>
      </dsp:txXfrm>
    </dsp:sp>
    <dsp:sp modelId="{0EB81467-1730-4B66-A505-B8B8577233DC}">
      <dsp:nvSpPr>
        <dsp:cNvPr id="0" name=""/>
        <dsp:cNvSpPr/>
      </dsp:nvSpPr>
      <dsp:spPr>
        <a:xfrm>
          <a:off x="5253710" y="1065847"/>
          <a:ext cx="2497653" cy="142113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a:t>Taken on by HIOW NHS team for PLSI intensive</a:t>
          </a:r>
        </a:p>
      </dsp:txBody>
      <dsp:txXfrm>
        <a:off x="5323084" y="1135221"/>
        <a:ext cx="2358905" cy="128238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FFF60-B3A1-4107-8DA6-E80881D9D05A}">
      <dsp:nvSpPr>
        <dsp:cNvPr id="0" name=""/>
        <dsp:cNvSpPr/>
      </dsp:nvSpPr>
      <dsp:spPr>
        <a:xfrm>
          <a:off x="1333" y="535665"/>
          <a:ext cx="5202457" cy="312147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t>Have </a:t>
          </a:r>
          <a:r>
            <a:rPr lang="en-US" sz="4600" b="1" i="1" kern="1200"/>
            <a:t>you</a:t>
          </a:r>
          <a:r>
            <a:rPr lang="en-US" sz="4600" kern="1200"/>
            <a:t> encountered Autistic individuals in your practice?</a:t>
          </a:r>
        </a:p>
      </dsp:txBody>
      <dsp:txXfrm>
        <a:off x="1333" y="535665"/>
        <a:ext cx="5202457" cy="3121474"/>
      </dsp:txXfrm>
    </dsp:sp>
    <dsp:sp modelId="{1CA57D52-1631-4BBF-AFF2-3C510B45244E}">
      <dsp:nvSpPr>
        <dsp:cNvPr id="0" name=""/>
        <dsp:cNvSpPr/>
      </dsp:nvSpPr>
      <dsp:spPr>
        <a:xfrm>
          <a:off x="5724037" y="535665"/>
          <a:ext cx="5202457" cy="312147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a:t>What do </a:t>
          </a:r>
          <a:r>
            <a:rPr lang="en-US" sz="4600" b="1" i="1" kern="1200"/>
            <a:t>you</a:t>
          </a:r>
          <a:r>
            <a:rPr lang="en-US" sz="4600" kern="1200"/>
            <a:t> take away from those experiences?</a:t>
          </a:r>
        </a:p>
      </dsp:txBody>
      <dsp:txXfrm>
        <a:off x="5724037" y="535665"/>
        <a:ext cx="5202457" cy="312147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F3612-9FB5-4FF2-8C35-B4C04E164545}">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1D50EF-237A-41DE-9C03-CA66E5ACE71D}">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rtl="0">
            <a:lnSpc>
              <a:spcPct val="90000"/>
            </a:lnSpc>
            <a:spcBef>
              <a:spcPct val="0"/>
            </a:spcBef>
            <a:spcAft>
              <a:spcPct val="35000"/>
            </a:spcAft>
          </a:pPr>
          <a:r>
            <a:rPr lang="en-US" sz="3000" kern="1200" dirty="0">
              <a:solidFill>
                <a:schemeClr val="accent1"/>
              </a:solidFill>
            </a:rPr>
            <a:t>Concerning limited evidence to date, is it really the case that there is no link between autism and stalking in </a:t>
          </a:r>
          <a:r>
            <a:rPr lang="en-US" sz="3000" b="1" i="1" kern="1200" dirty="0">
              <a:solidFill>
                <a:schemeClr val="accent1"/>
              </a:solidFill>
            </a:rPr>
            <a:t>your</a:t>
          </a:r>
          <a:r>
            <a:rPr lang="en-US" sz="3000" kern="1200" dirty="0">
              <a:solidFill>
                <a:schemeClr val="accent1"/>
              </a:solidFill>
            </a:rPr>
            <a:t> practice/work fields?</a:t>
          </a:r>
        </a:p>
      </dsp:txBody>
      <dsp:txXfrm>
        <a:off x="608661" y="692298"/>
        <a:ext cx="4508047" cy="2799040"/>
      </dsp:txXfrm>
    </dsp:sp>
    <dsp:sp modelId="{74C50BC8-726B-4191-8BD1-A105A3355379}">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D1E964-E5AD-42F7-B01E-0C0FCCAF3537}">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solidFill>
                <a:schemeClr val="accent1"/>
              </a:solidFill>
            </a:rPr>
            <a:t>Do </a:t>
          </a:r>
          <a:r>
            <a:rPr lang="en-US" sz="3000" b="1" i="1" kern="1200" dirty="0">
              <a:solidFill>
                <a:schemeClr val="accent1"/>
              </a:solidFill>
            </a:rPr>
            <a:t>you</a:t>
          </a:r>
          <a:r>
            <a:rPr lang="en-US" sz="3000" kern="1200" dirty="0">
              <a:solidFill>
                <a:schemeClr val="accent1"/>
              </a:solidFill>
            </a:rPr>
            <a:t> have experiences or insights that could offer value to this discussion?</a:t>
          </a:r>
        </a:p>
      </dsp:txBody>
      <dsp:txXfrm>
        <a:off x="6331365" y="692298"/>
        <a:ext cx="4508047" cy="279904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47766-676C-4BD2-BD6B-084608896419}">
      <dsp:nvSpPr>
        <dsp:cNvPr id="0" name=""/>
        <dsp:cNvSpPr/>
      </dsp:nvSpPr>
      <dsp:spPr>
        <a:xfrm>
          <a:off x="3201" y="193789"/>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Undiagnosed autism spectrum disorder is identified as an influential factor that led myself closer to stalking behaviours between the ages of 14 to 16 years of age. </a:t>
          </a:r>
        </a:p>
      </dsp:txBody>
      <dsp:txXfrm>
        <a:off x="3201" y="193789"/>
        <a:ext cx="2539866" cy="1523919"/>
      </dsp:txXfrm>
    </dsp:sp>
    <dsp:sp modelId="{77C8FF4C-65E4-4CE4-8F27-30C05D9BB7E3}">
      <dsp:nvSpPr>
        <dsp:cNvPr id="0" name=""/>
        <dsp:cNvSpPr/>
      </dsp:nvSpPr>
      <dsp:spPr>
        <a:xfrm>
          <a:off x="2797054" y="193789"/>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A cognitive style with a preference for systematic thinking led to an inability for me to understand the nuances of socio-sexual relationships. </a:t>
          </a:r>
        </a:p>
      </dsp:txBody>
      <dsp:txXfrm>
        <a:off x="2797054" y="193789"/>
        <a:ext cx="2539866" cy="1523919"/>
      </dsp:txXfrm>
    </dsp:sp>
    <dsp:sp modelId="{A4309A80-DC92-48CA-8C23-5F43E9F036AD}">
      <dsp:nvSpPr>
        <dsp:cNvPr id="0" name=""/>
        <dsp:cNvSpPr/>
      </dsp:nvSpPr>
      <dsp:spPr>
        <a:xfrm>
          <a:off x="5590907" y="193789"/>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A hypervigilance was developed towards individuals who may have rejected my displays of traits of autism. </a:t>
          </a:r>
        </a:p>
      </dsp:txBody>
      <dsp:txXfrm>
        <a:off x="5590907" y="193789"/>
        <a:ext cx="2539866" cy="1523919"/>
      </dsp:txXfrm>
    </dsp:sp>
    <dsp:sp modelId="{65467B40-BA70-45AD-965F-3A87FA1E1750}">
      <dsp:nvSpPr>
        <dsp:cNvPr id="0" name=""/>
        <dsp:cNvSpPr/>
      </dsp:nvSpPr>
      <dsp:spPr>
        <a:xfrm>
          <a:off x="8384760" y="193789"/>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The warmth of a kind person submerged underlying self-esteem issues (partly because of poor reactions to displays of autistic traits in non-autistic-majority settings), psychological discomforts and social difficulties I experienced. </a:t>
          </a:r>
        </a:p>
      </dsp:txBody>
      <dsp:txXfrm>
        <a:off x="8384760" y="193789"/>
        <a:ext cx="2539866" cy="1523919"/>
      </dsp:txXfrm>
    </dsp:sp>
    <dsp:sp modelId="{1310B4CC-6D01-4883-ADCE-28E1CF6056D0}">
      <dsp:nvSpPr>
        <dsp:cNvPr id="0" name=""/>
        <dsp:cNvSpPr/>
      </dsp:nvSpPr>
      <dsp:spPr>
        <a:xfrm>
          <a:off x="3201" y="1971695"/>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Hyperfocus on a person's warmth led to an unhealthy and problematic hyper-fixation and obsession in the relationship with the person. </a:t>
          </a:r>
        </a:p>
      </dsp:txBody>
      <dsp:txXfrm>
        <a:off x="3201" y="1971695"/>
        <a:ext cx="2539866" cy="1523919"/>
      </dsp:txXfrm>
    </dsp:sp>
    <dsp:sp modelId="{8F8853E8-0368-4B2B-97AA-8428524819D3}">
      <dsp:nvSpPr>
        <dsp:cNvPr id="0" name=""/>
        <dsp:cNvSpPr/>
      </dsp:nvSpPr>
      <dsp:spPr>
        <a:xfrm>
          <a:off x="2797054" y="1971695"/>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Social and interpersonal deficits relating to autism traits led to the eventual end of the relationship and experiences of rejection. </a:t>
          </a:r>
        </a:p>
      </dsp:txBody>
      <dsp:txXfrm>
        <a:off x="2797054" y="1971695"/>
        <a:ext cx="2539866" cy="1523919"/>
      </dsp:txXfrm>
    </dsp:sp>
    <dsp:sp modelId="{980608CB-A7D7-439B-92B9-4A7D92842B43}">
      <dsp:nvSpPr>
        <dsp:cNvPr id="0" name=""/>
        <dsp:cNvSpPr/>
      </dsp:nvSpPr>
      <dsp:spPr>
        <a:xfrm>
          <a:off x="5590907" y="1971695"/>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This rejection exacerbated secondary symptoms of depression and developed into a cyclical pattern of attempting to regain and maintain the routines established in the now-ended relationship. </a:t>
          </a:r>
        </a:p>
      </dsp:txBody>
      <dsp:txXfrm>
        <a:off x="5590907" y="1971695"/>
        <a:ext cx="2539866" cy="1523919"/>
      </dsp:txXfrm>
    </dsp:sp>
    <dsp:sp modelId="{3ED6E6E1-3C4C-4942-B202-7BA5DB60EBCA}">
      <dsp:nvSpPr>
        <dsp:cNvPr id="0" name=""/>
        <dsp:cNvSpPr/>
      </dsp:nvSpPr>
      <dsp:spPr>
        <a:xfrm>
          <a:off x="8384760" y="1971695"/>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a:t>Drivers to reconcile the outcome of the failed relationship were strong and active but unachievable, thus leading to further depressive symptoms and stalking behaviours. </a:t>
          </a:r>
        </a:p>
      </dsp:txBody>
      <dsp:txXfrm>
        <a:off x="8384760" y="1971695"/>
        <a:ext cx="2539866" cy="152391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C7EFF-6176-46DD-9A10-F729F67880C5}">
      <dsp:nvSpPr>
        <dsp:cNvPr id="0" name=""/>
        <dsp:cNvSpPr/>
      </dsp:nvSpPr>
      <dsp:spPr>
        <a:xfrm>
          <a:off x="3201" y="193789"/>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Stalking behaviours led to intervention from surrounding adults and resulted in therapeutic support. </a:t>
          </a:r>
        </a:p>
      </dsp:txBody>
      <dsp:txXfrm>
        <a:off x="3201" y="193789"/>
        <a:ext cx="2539866" cy="1523919"/>
      </dsp:txXfrm>
    </dsp:sp>
    <dsp:sp modelId="{0C128401-DB2B-40FA-AE91-F00F70213991}">
      <dsp:nvSpPr>
        <dsp:cNvPr id="0" name=""/>
        <dsp:cNvSpPr/>
      </dsp:nvSpPr>
      <dsp:spPr>
        <a:xfrm>
          <a:off x="2797054" y="193789"/>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Support eventually led to a diagnosis of autism spectrum disorder and Asperger's syndrome. </a:t>
          </a:r>
        </a:p>
      </dsp:txBody>
      <dsp:txXfrm>
        <a:off x="2797054" y="193789"/>
        <a:ext cx="2539866" cy="1523919"/>
      </dsp:txXfrm>
    </dsp:sp>
    <dsp:sp modelId="{66A39E6A-1C6E-402B-8C9D-328BD9151E84}">
      <dsp:nvSpPr>
        <dsp:cNvPr id="0" name=""/>
        <dsp:cNvSpPr/>
      </dsp:nvSpPr>
      <dsp:spPr>
        <a:xfrm>
          <a:off x="5590907" y="193789"/>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Holistic autism-informed treatment allowed me to develop cognitive empathy for other individuals. </a:t>
          </a:r>
        </a:p>
      </dsp:txBody>
      <dsp:txXfrm>
        <a:off x="5590907" y="193789"/>
        <a:ext cx="2539866" cy="1523919"/>
      </dsp:txXfrm>
    </dsp:sp>
    <dsp:sp modelId="{2C4F0762-1804-472B-A5EB-561F131142FF}">
      <dsp:nvSpPr>
        <dsp:cNvPr id="0" name=""/>
        <dsp:cNvSpPr/>
      </dsp:nvSpPr>
      <dsp:spPr>
        <a:xfrm>
          <a:off x="8384760" y="193789"/>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Cognitive behavioural therapy allowed for support with how to think about and manage socio-sexual relationships. </a:t>
          </a:r>
        </a:p>
      </dsp:txBody>
      <dsp:txXfrm>
        <a:off x="8384760" y="193789"/>
        <a:ext cx="2539866" cy="1523919"/>
      </dsp:txXfrm>
    </dsp:sp>
    <dsp:sp modelId="{C550F457-1E0F-4227-A236-73FAA01A7F21}">
      <dsp:nvSpPr>
        <dsp:cNvPr id="0" name=""/>
        <dsp:cNvSpPr/>
      </dsp:nvSpPr>
      <dsp:spPr>
        <a:xfrm>
          <a:off x="3201" y="1971695"/>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Confidence was developed through understanding how autism can affect the way I perceived and experienced the world and social relationships. </a:t>
          </a:r>
        </a:p>
      </dsp:txBody>
      <dsp:txXfrm>
        <a:off x="3201" y="1971695"/>
        <a:ext cx="2539866" cy="1523919"/>
      </dsp:txXfrm>
    </dsp:sp>
    <dsp:sp modelId="{AC9EA6A0-34DD-4DFF-B02B-590C22BFE198}">
      <dsp:nvSpPr>
        <dsp:cNvPr id="0" name=""/>
        <dsp:cNvSpPr/>
      </dsp:nvSpPr>
      <dsp:spPr>
        <a:xfrm>
          <a:off x="2797054" y="1971695"/>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Social skills were developed, and education on socio-sexual relationships and autism allowed for therapeutic conversations on how to manage future relationships. </a:t>
          </a:r>
        </a:p>
      </dsp:txBody>
      <dsp:txXfrm>
        <a:off x="2797054" y="1971695"/>
        <a:ext cx="2539866" cy="1523919"/>
      </dsp:txXfrm>
    </dsp:sp>
    <dsp:sp modelId="{8809C4A8-13E4-49DD-A66B-07093E11C810}">
      <dsp:nvSpPr>
        <dsp:cNvPr id="0" name=""/>
        <dsp:cNvSpPr/>
      </dsp:nvSpPr>
      <dsp:spPr>
        <a:xfrm>
          <a:off x="5590907" y="1971695"/>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Support has been ongoing throughout my life course to maintain and enjoy positive relationships and manage boundaries. Gratefully, this has been a successful approach for me.</a:t>
          </a:r>
        </a:p>
      </dsp:txBody>
      <dsp:txXfrm>
        <a:off x="5590907" y="1971695"/>
        <a:ext cx="2539866" cy="1523919"/>
      </dsp:txXfrm>
    </dsp:sp>
    <dsp:sp modelId="{082BCEAD-2E5C-40C0-A0E8-155948F7E5D2}">
      <dsp:nvSpPr>
        <dsp:cNvPr id="0" name=""/>
        <dsp:cNvSpPr/>
      </dsp:nvSpPr>
      <dsp:spPr>
        <a:xfrm>
          <a:off x="8384760" y="1971695"/>
          <a:ext cx="2539866" cy="15239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a:t>My experiences are discussed in far greater detail in a paper currently in peer review titled: Lodge, D. &amp; Wheatley, R. (2025). Psychological routes towards and away from stalking behaviour: An autistic individual's reflections. </a:t>
          </a:r>
          <a:r>
            <a:rPr lang="en-US" sz="1100" i="1" kern="1200"/>
            <a:t>Forensic Update</a:t>
          </a:r>
          <a:r>
            <a:rPr lang="en-US" sz="1100" kern="1200"/>
            <a:t>. Under review.</a:t>
          </a:r>
        </a:p>
      </dsp:txBody>
      <dsp:txXfrm>
        <a:off x="8384760" y="1971695"/>
        <a:ext cx="2539866" cy="1523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097D0-279E-409A-829F-16580D79DD94}">
      <dsp:nvSpPr>
        <dsp:cNvPr id="0" name=""/>
        <dsp:cNvSpPr/>
      </dsp:nvSpPr>
      <dsp:spPr>
        <a:xfrm>
          <a:off x="0" y="47964"/>
          <a:ext cx="1984942" cy="119096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Poor empathy</a:t>
          </a:r>
          <a:endParaRPr lang="en-US" sz="1900" kern="1200" dirty="0"/>
        </a:p>
      </dsp:txBody>
      <dsp:txXfrm>
        <a:off x="0" y="47964"/>
        <a:ext cx="1984942" cy="1190965"/>
      </dsp:txXfrm>
    </dsp:sp>
    <dsp:sp modelId="{D9CEA389-DDC6-493E-8CCC-68EB41927D8A}">
      <dsp:nvSpPr>
        <dsp:cNvPr id="0" name=""/>
        <dsp:cNvSpPr/>
      </dsp:nvSpPr>
      <dsp:spPr>
        <a:xfrm>
          <a:off x="2183436" y="47964"/>
          <a:ext cx="1984942" cy="1190965"/>
        </a:xfrm>
        <a:prstGeom prst="rect">
          <a:avLst/>
        </a:prstGeom>
        <a:gradFill rotWithShape="0">
          <a:gsLst>
            <a:gs pos="0">
              <a:schemeClr val="accent5">
                <a:hueOff val="97154"/>
                <a:satOff val="11077"/>
                <a:lumOff val="-3162"/>
                <a:alphaOff val="0"/>
                <a:satMod val="103000"/>
                <a:lumMod val="102000"/>
                <a:tint val="94000"/>
              </a:schemeClr>
            </a:gs>
            <a:gs pos="50000">
              <a:schemeClr val="accent5">
                <a:hueOff val="97154"/>
                <a:satOff val="11077"/>
                <a:lumOff val="-3162"/>
                <a:alphaOff val="0"/>
                <a:satMod val="110000"/>
                <a:lumMod val="100000"/>
                <a:shade val="100000"/>
              </a:schemeClr>
            </a:gs>
            <a:gs pos="100000">
              <a:schemeClr val="accent5">
                <a:hueOff val="97154"/>
                <a:satOff val="11077"/>
                <a:lumOff val="-316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Sense of entitlement</a:t>
          </a:r>
        </a:p>
      </dsp:txBody>
      <dsp:txXfrm>
        <a:off x="2183436" y="47964"/>
        <a:ext cx="1984942" cy="1190965"/>
      </dsp:txXfrm>
    </dsp:sp>
    <dsp:sp modelId="{15599E49-C7B1-4E2B-91DD-4593F54E3805}">
      <dsp:nvSpPr>
        <dsp:cNvPr id="0" name=""/>
        <dsp:cNvSpPr/>
      </dsp:nvSpPr>
      <dsp:spPr>
        <a:xfrm>
          <a:off x="4366873" y="59111"/>
          <a:ext cx="1984942" cy="1190965"/>
        </a:xfrm>
        <a:prstGeom prst="rect">
          <a:avLst/>
        </a:prstGeom>
        <a:gradFill rotWithShape="0">
          <a:gsLst>
            <a:gs pos="0">
              <a:schemeClr val="accent5">
                <a:hueOff val="194308"/>
                <a:satOff val="22154"/>
                <a:lumOff val="-6323"/>
                <a:alphaOff val="0"/>
                <a:satMod val="103000"/>
                <a:lumMod val="102000"/>
                <a:tint val="94000"/>
              </a:schemeClr>
            </a:gs>
            <a:gs pos="50000">
              <a:schemeClr val="accent5">
                <a:hueOff val="194308"/>
                <a:satOff val="22154"/>
                <a:lumOff val="-6323"/>
                <a:alphaOff val="0"/>
                <a:satMod val="110000"/>
                <a:lumMod val="100000"/>
                <a:shade val="100000"/>
              </a:schemeClr>
            </a:gs>
            <a:gs pos="100000">
              <a:schemeClr val="accent5">
                <a:hueOff val="194308"/>
                <a:satOff val="22154"/>
                <a:lumOff val="-63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Impulsivity</a:t>
          </a:r>
        </a:p>
      </dsp:txBody>
      <dsp:txXfrm>
        <a:off x="4366873" y="59111"/>
        <a:ext cx="1984942" cy="1190965"/>
      </dsp:txXfrm>
    </dsp:sp>
    <dsp:sp modelId="{DF0A83AA-B2BD-49C4-A840-084A3534FC8E}">
      <dsp:nvSpPr>
        <dsp:cNvPr id="0" name=""/>
        <dsp:cNvSpPr/>
      </dsp:nvSpPr>
      <dsp:spPr>
        <a:xfrm>
          <a:off x="0" y="1437424"/>
          <a:ext cx="1984942" cy="1190965"/>
        </a:xfrm>
        <a:prstGeom prst="rect">
          <a:avLst/>
        </a:prstGeom>
        <a:gradFill rotWithShape="0">
          <a:gsLst>
            <a:gs pos="0">
              <a:schemeClr val="accent5">
                <a:hueOff val="291462"/>
                <a:satOff val="33232"/>
                <a:lumOff val="-9485"/>
                <a:alphaOff val="0"/>
                <a:satMod val="103000"/>
                <a:lumMod val="102000"/>
                <a:tint val="94000"/>
              </a:schemeClr>
            </a:gs>
            <a:gs pos="50000">
              <a:schemeClr val="accent5">
                <a:hueOff val="291462"/>
                <a:satOff val="33232"/>
                <a:lumOff val="-9485"/>
                <a:alphaOff val="0"/>
                <a:satMod val="110000"/>
                <a:lumMod val="100000"/>
                <a:shade val="100000"/>
              </a:schemeClr>
            </a:gs>
            <a:gs pos="100000">
              <a:schemeClr val="accent5">
                <a:hueOff val="291462"/>
                <a:satOff val="33232"/>
                <a:lumOff val="-948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Poor emotional control (inc over/under controlled anger)</a:t>
          </a:r>
        </a:p>
      </dsp:txBody>
      <dsp:txXfrm>
        <a:off x="0" y="1437424"/>
        <a:ext cx="1984942" cy="1190965"/>
      </dsp:txXfrm>
    </dsp:sp>
    <dsp:sp modelId="{6AA6C246-D9F0-41F8-ABC6-F8DCE8E858FE}">
      <dsp:nvSpPr>
        <dsp:cNvPr id="0" name=""/>
        <dsp:cNvSpPr/>
      </dsp:nvSpPr>
      <dsp:spPr>
        <a:xfrm>
          <a:off x="2183436" y="1437424"/>
          <a:ext cx="1984942" cy="1190965"/>
        </a:xfrm>
        <a:prstGeom prst="rect">
          <a:avLst/>
        </a:prstGeom>
        <a:gradFill rotWithShape="0">
          <a:gsLst>
            <a:gs pos="0">
              <a:schemeClr val="accent5">
                <a:hueOff val="388617"/>
                <a:satOff val="44309"/>
                <a:lumOff val="-12646"/>
                <a:alphaOff val="0"/>
                <a:satMod val="103000"/>
                <a:lumMod val="102000"/>
                <a:tint val="94000"/>
              </a:schemeClr>
            </a:gs>
            <a:gs pos="50000">
              <a:schemeClr val="accent5">
                <a:hueOff val="388617"/>
                <a:satOff val="44309"/>
                <a:lumOff val="-12646"/>
                <a:alphaOff val="0"/>
                <a:satMod val="110000"/>
                <a:lumMod val="100000"/>
                <a:shade val="100000"/>
              </a:schemeClr>
            </a:gs>
            <a:gs pos="100000">
              <a:schemeClr val="accent5">
                <a:hueOff val="388617"/>
                <a:satOff val="44309"/>
                <a:lumOff val="-1264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Difficulties with rumination</a:t>
          </a:r>
        </a:p>
      </dsp:txBody>
      <dsp:txXfrm>
        <a:off x="2183436" y="1437424"/>
        <a:ext cx="1984942" cy="1190965"/>
      </dsp:txXfrm>
    </dsp:sp>
    <dsp:sp modelId="{4E583148-3D65-4D4A-AA64-C0E01B2C3DD8}">
      <dsp:nvSpPr>
        <dsp:cNvPr id="0" name=""/>
        <dsp:cNvSpPr/>
      </dsp:nvSpPr>
      <dsp:spPr>
        <a:xfrm>
          <a:off x="4366873" y="1437424"/>
          <a:ext cx="1984942" cy="1190965"/>
        </a:xfrm>
        <a:prstGeom prst="rect">
          <a:avLst/>
        </a:prstGeom>
        <a:gradFill rotWithShape="0">
          <a:gsLst>
            <a:gs pos="0">
              <a:schemeClr val="accent5">
                <a:hueOff val="485771"/>
                <a:satOff val="55386"/>
                <a:lumOff val="-15808"/>
                <a:alphaOff val="0"/>
                <a:satMod val="103000"/>
                <a:lumMod val="102000"/>
                <a:tint val="94000"/>
              </a:schemeClr>
            </a:gs>
            <a:gs pos="50000">
              <a:schemeClr val="accent5">
                <a:hueOff val="485771"/>
                <a:satOff val="55386"/>
                <a:lumOff val="-15808"/>
                <a:alphaOff val="0"/>
                <a:satMod val="110000"/>
                <a:lumMod val="100000"/>
                <a:shade val="100000"/>
              </a:schemeClr>
            </a:gs>
            <a:gs pos="100000">
              <a:schemeClr val="accent5">
                <a:hueOff val="485771"/>
                <a:satOff val="55386"/>
                <a:lumOff val="-158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Poor social functioning</a:t>
          </a:r>
        </a:p>
      </dsp:txBody>
      <dsp:txXfrm>
        <a:off x="4366873" y="1437424"/>
        <a:ext cx="1984942" cy="1190965"/>
      </dsp:txXfrm>
    </dsp:sp>
    <dsp:sp modelId="{3E1B7816-A508-40DF-83D0-7950FF4A1C16}">
      <dsp:nvSpPr>
        <dsp:cNvPr id="0" name=""/>
        <dsp:cNvSpPr/>
      </dsp:nvSpPr>
      <dsp:spPr>
        <a:xfrm>
          <a:off x="0" y="2826884"/>
          <a:ext cx="1984942" cy="1190965"/>
        </a:xfrm>
        <a:prstGeom prst="rect">
          <a:avLst/>
        </a:prstGeom>
        <a:gradFill rotWithShape="0">
          <a:gsLst>
            <a:gs pos="0">
              <a:schemeClr val="accent5">
                <a:hueOff val="582925"/>
                <a:satOff val="66464"/>
                <a:lumOff val="-18970"/>
                <a:alphaOff val="0"/>
                <a:satMod val="103000"/>
                <a:lumMod val="102000"/>
                <a:tint val="94000"/>
              </a:schemeClr>
            </a:gs>
            <a:gs pos="50000">
              <a:schemeClr val="accent5">
                <a:hueOff val="582925"/>
                <a:satOff val="66464"/>
                <a:lumOff val="-18970"/>
                <a:alphaOff val="0"/>
                <a:satMod val="110000"/>
                <a:lumMod val="100000"/>
                <a:shade val="100000"/>
              </a:schemeClr>
            </a:gs>
            <a:gs pos="100000">
              <a:schemeClr val="accent5">
                <a:hueOff val="582925"/>
                <a:satOff val="66464"/>
                <a:lumOff val="-1897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Cognitive limitations</a:t>
          </a:r>
        </a:p>
      </dsp:txBody>
      <dsp:txXfrm>
        <a:off x="0" y="2826884"/>
        <a:ext cx="1984942" cy="1190965"/>
      </dsp:txXfrm>
    </dsp:sp>
    <dsp:sp modelId="{49B229D2-3B9C-4EDA-A501-8839901B1276}">
      <dsp:nvSpPr>
        <dsp:cNvPr id="0" name=""/>
        <dsp:cNvSpPr/>
      </dsp:nvSpPr>
      <dsp:spPr>
        <a:xfrm>
          <a:off x="2183436" y="2826884"/>
          <a:ext cx="1984942" cy="1190965"/>
        </a:xfrm>
        <a:prstGeom prst="rect">
          <a:avLst/>
        </a:prstGeom>
        <a:gradFill rotWithShape="0">
          <a:gsLst>
            <a:gs pos="0">
              <a:schemeClr val="accent5">
                <a:hueOff val="680079"/>
                <a:satOff val="77541"/>
                <a:lumOff val="-22131"/>
                <a:alphaOff val="0"/>
                <a:satMod val="103000"/>
                <a:lumMod val="102000"/>
                <a:tint val="94000"/>
              </a:schemeClr>
            </a:gs>
            <a:gs pos="50000">
              <a:schemeClr val="accent5">
                <a:hueOff val="680079"/>
                <a:satOff val="77541"/>
                <a:lumOff val="-22131"/>
                <a:alphaOff val="0"/>
                <a:satMod val="110000"/>
                <a:lumMod val="100000"/>
                <a:shade val="100000"/>
              </a:schemeClr>
            </a:gs>
            <a:gs pos="100000">
              <a:schemeClr val="accent5">
                <a:hueOff val="680079"/>
                <a:satOff val="77541"/>
                <a:lumOff val="-2213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Sexual deviance</a:t>
          </a:r>
        </a:p>
      </dsp:txBody>
      <dsp:txXfrm>
        <a:off x="2183436" y="2826884"/>
        <a:ext cx="1984942" cy="1190965"/>
      </dsp:txXfrm>
    </dsp:sp>
    <dsp:sp modelId="{068128B1-071E-419F-B018-0372C598354B}">
      <dsp:nvSpPr>
        <dsp:cNvPr id="0" name=""/>
        <dsp:cNvSpPr/>
      </dsp:nvSpPr>
      <dsp:spPr>
        <a:xfrm>
          <a:off x="4366873" y="2826884"/>
          <a:ext cx="1984942" cy="1190965"/>
        </a:xfrm>
        <a:prstGeom prst="rect">
          <a:avLst/>
        </a:prstGeom>
        <a:gradFill rotWithShape="0">
          <a:gsLst>
            <a:gs pos="0">
              <a:schemeClr val="accent5">
                <a:hueOff val="777233"/>
                <a:satOff val="88618"/>
                <a:lumOff val="-25293"/>
                <a:alphaOff val="0"/>
                <a:satMod val="103000"/>
                <a:lumMod val="102000"/>
                <a:tint val="94000"/>
              </a:schemeClr>
            </a:gs>
            <a:gs pos="50000">
              <a:schemeClr val="accent5">
                <a:hueOff val="777233"/>
                <a:satOff val="88618"/>
                <a:lumOff val="-25293"/>
                <a:alphaOff val="0"/>
                <a:satMod val="110000"/>
                <a:lumMod val="100000"/>
                <a:shade val="100000"/>
              </a:schemeClr>
            </a:gs>
            <a:gs pos="100000">
              <a:schemeClr val="accent5">
                <a:hueOff val="777233"/>
                <a:satOff val="88618"/>
                <a:lumOff val="-2529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Attachment issues</a:t>
          </a:r>
        </a:p>
      </dsp:txBody>
      <dsp:txXfrm>
        <a:off x="4366873" y="2826884"/>
        <a:ext cx="1984942" cy="119096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229DA-9BBC-4239-8041-450950AAEB47}">
      <dsp:nvSpPr>
        <dsp:cNvPr id="0" name=""/>
        <dsp:cNvSpPr/>
      </dsp:nvSpPr>
      <dsp:spPr>
        <a:xfrm>
          <a:off x="2398350" y="71518"/>
          <a:ext cx="3432899" cy="3432899"/>
        </a:xfrm>
        <a:prstGeom prst="ellipse">
          <a:avLst/>
        </a:prstGeom>
        <a:gradFill rotWithShape="0">
          <a:gsLst>
            <a:gs pos="0">
              <a:schemeClr val="accent4">
                <a:alpha val="50000"/>
                <a:hueOff val="0"/>
                <a:satOff val="0"/>
                <a:lumOff val="0"/>
                <a:alphaOff val="0"/>
                <a:shade val="51000"/>
                <a:satMod val="130000"/>
              </a:schemeClr>
            </a:gs>
            <a:gs pos="80000">
              <a:schemeClr val="accent4">
                <a:alpha val="50000"/>
                <a:hueOff val="0"/>
                <a:satOff val="0"/>
                <a:lumOff val="0"/>
                <a:alphaOff val="0"/>
                <a:shade val="93000"/>
                <a:satMod val="130000"/>
              </a:schemeClr>
            </a:gs>
            <a:gs pos="100000">
              <a:schemeClr val="accent4">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GB" sz="3300" kern="1200" dirty="0"/>
            <a:t>Stalking</a:t>
          </a:r>
        </a:p>
      </dsp:txBody>
      <dsp:txXfrm>
        <a:off x="2856070" y="672276"/>
        <a:ext cx="2517459" cy="1544804"/>
      </dsp:txXfrm>
    </dsp:sp>
    <dsp:sp modelId="{3DFF5A3E-7B67-400C-8A5D-3409290C02B6}">
      <dsp:nvSpPr>
        <dsp:cNvPr id="0" name=""/>
        <dsp:cNvSpPr/>
      </dsp:nvSpPr>
      <dsp:spPr>
        <a:xfrm>
          <a:off x="3637054" y="2217080"/>
          <a:ext cx="3432899" cy="3432899"/>
        </a:xfrm>
        <a:prstGeom prst="ellipse">
          <a:avLst/>
        </a:prstGeom>
        <a:gradFill rotWithShape="0">
          <a:gsLst>
            <a:gs pos="0">
              <a:schemeClr val="accent4">
                <a:alpha val="50000"/>
                <a:hueOff val="-2232385"/>
                <a:satOff val="13449"/>
                <a:lumOff val="1078"/>
                <a:alphaOff val="0"/>
                <a:shade val="51000"/>
                <a:satMod val="130000"/>
              </a:schemeClr>
            </a:gs>
            <a:gs pos="80000">
              <a:schemeClr val="accent4">
                <a:alpha val="50000"/>
                <a:hueOff val="-2232385"/>
                <a:satOff val="13449"/>
                <a:lumOff val="1078"/>
                <a:alphaOff val="0"/>
                <a:shade val="93000"/>
                <a:satMod val="130000"/>
              </a:schemeClr>
            </a:gs>
            <a:gs pos="100000">
              <a:schemeClr val="accent4">
                <a:alpha val="50000"/>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GB" sz="3300" kern="1200" dirty="0"/>
            <a:t>Harassment</a:t>
          </a:r>
        </a:p>
      </dsp:txBody>
      <dsp:txXfrm>
        <a:off x="4686949" y="3103913"/>
        <a:ext cx="2059739" cy="1888094"/>
      </dsp:txXfrm>
    </dsp:sp>
    <dsp:sp modelId="{01A65D02-99C0-4313-A5D3-7E50868AF36A}">
      <dsp:nvSpPr>
        <dsp:cNvPr id="0" name=""/>
        <dsp:cNvSpPr/>
      </dsp:nvSpPr>
      <dsp:spPr>
        <a:xfrm>
          <a:off x="1159645" y="2217080"/>
          <a:ext cx="3432899" cy="3432899"/>
        </a:xfrm>
        <a:prstGeom prst="ellipse">
          <a:avLst/>
        </a:prstGeom>
        <a:gradFill rotWithShape="0">
          <a:gsLst>
            <a:gs pos="0">
              <a:schemeClr val="accent4">
                <a:alpha val="50000"/>
                <a:hueOff val="-4464770"/>
                <a:satOff val="26899"/>
                <a:lumOff val="2156"/>
                <a:alphaOff val="0"/>
                <a:shade val="51000"/>
                <a:satMod val="130000"/>
              </a:schemeClr>
            </a:gs>
            <a:gs pos="80000">
              <a:schemeClr val="accent4">
                <a:alpha val="50000"/>
                <a:hueOff val="-4464770"/>
                <a:satOff val="26899"/>
                <a:lumOff val="2156"/>
                <a:alphaOff val="0"/>
                <a:shade val="93000"/>
                <a:satMod val="130000"/>
              </a:schemeClr>
            </a:gs>
            <a:gs pos="100000">
              <a:schemeClr val="accent4">
                <a:alpha val="50000"/>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466850">
            <a:lnSpc>
              <a:spcPct val="90000"/>
            </a:lnSpc>
            <a:spcBef>
              <a:spcPct val="0"/>
            </a:spcBef>
            <a:spcAft>
              <a:spcPct val="35000"/>
            </a:spcAft>
          </a:pPr>
          <a:r>
            <a:rPr lang="en-GB" sz="3300" kern="1200" dirty="0"/>
            <a:t>Controlling or Coercive Behaviour </a:t>
          </a:r>
        </a:p>
      </dsp:txBody>
      <dsp:txXfrm>
        <a:off x="1482910" y="3103913"/>
        <a:ext cx="2059739" cy="188809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3690D-6EE8-450E-9DEE-E1CE49204A8E}">
      <dsp:nvSpPr>
        <dsp:cNvPr id="0" name=""/>
        <dsp:cNvSpPr/>
      </dsp:nvSpPr>
      <dsp:spPr>
        <a:xfrm>
          <a:off x="3486931" y="1635112"/>
          <a:ext cx="1255737" cy="1255737"/>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t>The bigger picture</a:t>
          </a:r>
        </a:p>
      </dsp:txBody>
      <dsp:txXfrm>
        <a:off x="3670829" y="1819010"/>
        <a:ext cx="887941" cy="887941"/>
      </dsp:txXfrm>
    </dsp:sp>
    <dsp:sp modelId="{ED14A263-5669-4713-A4E4-6584BC7C731A}">
      <dsp:nvSpPr>
        <dsp:cNvPr id="0" name=""/>
        <dsp:cNvSpPr/>
      </dsp:nvSpPr>
      <dsp:spPr>
        <a:xfrm rot="16200000">
          <a:off x="3926349" y="1432929"/>
          <a:ext cx="376900" cy="27465"/>
        </a:xfrm>
        <a:custGeom>
          <a:avLst/>
          <a:gdLst/>
          <a:ahLst/>
          <a:cxnLst/>
          <a:rect l="0" t="0" r="0" b="0"/>
          <a:pathLst>
            <a:path>
              <a:moveTo>
                <a:pt x="0" y="13732"/>
              </a:moveTo>
              <a:lnTo>
                <a:pt x="376900" y="137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105377" y="1437239"/>
        <a:ext cx="18845" cy="18845"/>
      </dsp:txXfrm>
    </dsp:sp>
    <dsp:sp modelId="{63F37546-E4D1-4F2D-9AF4-A35F21028172}">
      <dsp:nvSpPr>
        <dsp:cNvPr id="0" name=""/>
        <dsp:cNvSpPr/>
      </dsp:nvSpPr>
      <dsp:spPr>
        <a:xfrm>
          <a:off x="3486931" y="2474"/>
          <a:ext cx="1255737" cy="125573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dirty="0"/>
            <a:t>Witness statements</a:t>
          </a:r>
        </a:p>
      </dsp:txBody>
      <dsp:txXfrm>
        <a:off x="3670829" y="186372"/>
        <a:ext cx="887941" cy="887941"/>
      </dsp:txXfrm>
    </dsp:sp>
    <dsp:sp modelId="{E3B0D2C0-E424-428B-B6E3-B41C080B4523}">
      <dsp:nvSpPr>
        <dsp:cNvPr id="0" name=""/>
        <dsp:cNvSpPr/>
      </dsp:nvSpPr>
      <dsp:spPr>
        <a:xfrm>
          <a:off x="4742668" y="2249248"/>
          <a:ext cx="376900" cy="27465"/>
        </a:xfrm>
        <a:custGeom>
          <a:avLst/>
          <a:gdLst/>
          <a:ahLst/>
          <a:cxnLst/>
          <a:rect l="0" t="0" r="0" b="0"/>
          <a:pathLst>
            <a:path>
              <a:moveTo>
                <a:pt x="0" y="13732"/>
              </a:moveTo>
              <a:lnTo>
                <a:pt x="376900" y="137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921696" y="2253558"/>
        <a:ext cx="18845" cy="18845"/>
      </dsp:txXfrm>
    </dsp:sp>
    <dsp:sp modelId="{1C41405F-6B48-4870-8B31-A68C1507CDD9}">
      <dsp:nvSpPr>
        <dsp:cNvPr id="0" name=""/>
        <dsp:cNvSpPr/>
      </dsp:nvSpPr>
      <dsp:spPr>
        <a:xfrm>
          <a:off x="5119569" y="1635112"/>
          <a:ext cx="1255737" cy="1255737"/>
        </a:xfrm>
        <a:prstGeom prst="ellipse">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dirty="0" err="1"/>
            <a:t>Interrogatiing</a:t>
          </a:r>
          <a:r>
            <a:rPr lang="en-GB" sz="1200" kern="1200" dirty="0"/>
            <a:t> all systems</a:t>
          </a:r>
        </a:p>
      </dsp:txBody>
      <dsp:txXfrm>
        <a:off x="5303467" y="1819010"/>
        <a:ext cx="887941" cy="887941"/>
      </dsp:txXfrm>
    </dsp:sp>
    <dsp:sp modelId="{FEFD77E6-947E-4964-A2C4-B3A9015A707F}">
      <dsp:nvSpPr>
        <dsp:cNvPr id="0" name=""/>
        <dsp:cNvSpPr/>
      </dsp:nvSpPr>
      <dsp:spPr>
        <a:xfrm rot="5400000">
          <a:off x="3926349" y="3065567"/>
          <a:ext cx="376900" cy="27465"/>
        </a:xfrm>
        <a:custGeom>
          <a:avLst/>
          <a:gdLst/>
          <a:ahLst/>
          <a:cxnLst/>
          <a:rect l="0" t="0" r="0" b="0"/>
          <a:pathLst>
            <a:path>
              <a:moveTo>
                <a:pt x="0" y="13732"/>
              </a:moveTo>
              <a:lnTo>
                <a:pt x="376900" y="137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105377" y="3069878"/>
        <a:ext cx="18845" cy="18845"/>
      </dsp:txXfrm>
    </dsp:sp>
    <dsp:sp modelId="{82443BF1-5655-4375-A077-46EDEE61A9AE}">
      <dsp:nvSpPr>
        <dsp:cNvPr id="0" name=""/>
        <dsp:cNvSpPr/>
      </dsp:nvSpPr>
      <dsp:spPr>
        <a:xfrm>
          <a:off x="3486931" y="3267751"/>
          <a:ext cx="1255737" cy="1255737"/>
        </a:xfrm>
        <a:prstGeom prst="ellipse">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dirty="0"/>
            <a:t>Evidence from all sources</a:t>
          </a:r>
        </a:p>
      </dsp:txBody>
      <dsp:txXfrm>
        <a:off x="3670829" y="3451649"/>
        <a:ext cx="887941" cy="887941"/>
      </dsp:txXfrm>
    </dsp:sp>
    <dsp:sp modelId="{7F0AF9E9-FE3F-4277-87F7-9697386B2C97}">
      <dsp:nvSpPr>
        <dsp:cNvPr id="0" name=""/>
        <dsp:cNvSpPr/>
      </dsp:nvSpPr>
      <dsp:spPr>
        <a:xfrm rot="10800000">
          <a:off x="3110030" y="2249248"/>
          <a:ext cx="376900" cy="27465"/>
        </a:xfrm>
        <a:custGeom>
          <a:avLst/>
          <a:gdLst/>
          <a:ahLst/>
          <a:cxnLst/>
          <a:rect l="0" t="0" r="0" b="0"/>
          <a:pathLst>
            <a:path>
              <a:moveTo>
                <a:pt x="0" y="13732"/>
              </a:moveTo>
              <a:lnTo>
                <a:pt x="376900" y="1373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289058" y="2253558"/>
        <a:ext cx="18845" cy="18845"/>
      </dsp:txXfrm>
    </dsp:sp>
    <dsp:sp modelId="{29BB569D-920F-4450-91A2-939417111388}">
      <dsp:nvSpPr>
        <dsp:cNvPr id="0" name=""/>
        <dsp:cNvSpPr/>
      </dsp:nvSpPr>
      <dsp:spPr>
        <a:xfrm>
          <a:off x="1854293" y="1635112"/>
          <a:ext cx="1255737" cy="1255737"/>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kern="1200" dirty="0"/>
            <a:t>Defence </a:t>
          </a:r>
        </a:p>
      </dsp:txBody>
      <dsp:txXfrm>
        <a:off x="2038191" y="1819010"/>
        <a:ext cx="887941" cy="88794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05D78-973E-4CF0-9AB6-56AC9FF3BFC2}">
      <dsp:nvSpPr>
        <dsp:cNvPr id="0" name=""/>
        <dsp:cNvSpPr/>
      </dsp:nvSpPr>
      <dsp:spPr>
        <a:xfrm>
          <a:off x="0" y="39000"/>
          <a:ext cx="8229600" cy="725399"/>
        </a:xfrm>
        <a:prstGeom prst="roundRect">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GB" sz="3100" kern="1200"/>
            <a:t>What is adolescence?</a:t>
          </a:r>
          <a:endParaRPr lang="en-US" sz="3100" kern="1200" dirty="0"/>
        </a:p>
      </dsp:txBody>
      <dsp:txXfrm>
        <a:off x="35411" y="74411"/>
        <a:ext cx="8158778" cy="654577"/>
      </dsp:txXfrm>
    </dsp:sp>
    <dsp:sp modelId="{37261D09-68BF-4C82-98C4-4A2BB2399CE1}">
      <dsp:nvSpPr>
        <dsp:cNvPr id="0" name=""/>
        <dsp:cNvSpPr/>
      </dsp:nvSpPr>
      <dsp:spPr>
        <a:xfrm>
          <a:off x="0" y="853680"/>
          <a:ext cx="8229600" cy="725399"/>
        </a:xfrm>
        <a:prstGeom prst="roundRect">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GB" sz="3100" kern="1200"/>
            <a:t>How might this bias our thinking?</a:t>
          </a:r>
          <a:endParaRPr lang="en-US" sz="3100" kern="1200"/>
        </a:p>
      </dsp:txBody>
      <dsp:txXfrm>
        <a:off x="35411" y="889091"/>
        <a:ext cx="8158778" cy="654577"/>
      </dsp:txXfrm>
    </dsp:sp>
    <dsp:sp modelId="{17B21321-F8AB-44B2-BF79-E580812B7FB1}">
      <dsp:nvSpPr>
        <dsp:cNvPr id="0" name=""/>
        <dsp:cNvSpPr/>
      </dsp:nvSpPr>
      <dsp:spPr>
        <a:xfrm>
          <a:off x="0" y="1668360"/>
          <a:ext cx="8229600" cy="725399"/>
        </a:xfrm>
        <a:prstGeom prst="roundRect">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GB" sz="3100" kern="1200"/>
            <a:t>What is stalking?</a:t>
          </a:r>
          <a:endParaRPr lang="en-US" sz="3100" kern="1200"/>
        </a:p>
      </dsp:txBody>
      <dsp:txXfrm>
        <a:off x="35411" y="1703771"/>
        <a:ext cx="8158778" cy="654577"/>
      </dsp:txXfrm>
    </dsp:sp>
    <dsp:sp modelId="{A3B9F768-F2F6-49FD-94CE-4B36680539AF}">
      <dsp:nvSpPr>
        <dsp:cNvPr id="0" name=""/>
        <dsp:cNvSpPr/>
      </dsp:nvSpPr>
      <dsp:spPr>
        <a:xfrm>
          <a:off x="0" y="2483040"/>
          <a:ext cx="8229600" cy="725399"/>
        </a:xfrm>
        <a:prstGeom prst="roundRect">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GB" sz="3100" kern="1200"/>
            <a:t>Future Research</a:t>
          </a:r>
          <a:endParaRPr lang="en-US" sz="3100" kern="1200"/>
        </a:p>
      </dsp:txBody>
      <dsp:txXfrm>
        <a:off x="35411" y="2518451"/>
        <a:ext cx="8158778" cy="654577"/>
      </dsp:txXfrm>
    </dsp:sp>
    <dsp:sp modelId="{FC10DD0E-91FD-46DD-9151-B42F5101B67E}">
      <dsp:nvSpPr>
        <dsp:cNvPr id="0" name=""/>
        <dsp:cNvSpPr/>
      </dsp:nvSpPr>
      <dsp:spPr>
        <a:xfrm>
          <a:off x="0" y="3297720"/>
          <a:ext cx="8229600" cy="725399"/>
        </a:xfrm>
        <a:prstGeom prst="roundRect">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GB" sz="3100" kern="1200"/>
            <a:t>Interventions</a:t>
          </a:r>
          <a:endParaRPr lang="en-US" sz="3100" kern="1200"/>
        </a:p>
      </dsp:txBody>
      <dsp:txXfrm>
        <a:off x="35411" y="3333131"/>
        <a:ext cx="8158778" cy="654577"/>
      </dsp:txXfrm>
    </dsp:sp>
    <dsp:sp modelId="{72DA7135-1F74-4F5F-A131-B083B1D382B2}">
      <dsp:nvSpPr>
        <dsp:cNvPr id="0" name=""/>
        <dsp:cNvSpPr/>
      </dsp:nvSpPr>
      <dsp:spPr>
        <a:xfrm>
          <a:off x="0" y="4112400"/>
          <a:ext cx="8229600" cy="725399"/>
        </a:xfrm>
        <a:prstGeom prst="roundRect">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a:lnSpc>
              <a:spcPct val="90000"/>
            </a:lnSpc>
            <a:spcBef>
              <a:spcPct val="0"/>
            </a:spcBef>
            <a:spcAft>
              <a:spcPct val="35000"/>
            </a:spcAft>
          </a:pPr>
          <a:r>
            <a:rPr lang="en-GB" sz="3100" kern="1200"/>
            <a:t>Implications for practice</a:t>
          </a:r>
          <a:endParaRPr lang="en-US" sz="3100" kern="1200"/>
        </a:p>
      </dsp:txBody>
      <dsp:txXfrm>
        <a:off x="35411" y="4147811"/>
        <a:ext cx="8158778" cy="65457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C03DA-54B7-4996-BAC8-662A881163C3}">
      <dsp:nvSpPr>
        <dsp:cNvPr id="0" name=""/>
        <dsp:cNvSpPr/>
      </dsp:nvSpPr>
      <dsp:spPr>
        <a:xfrm>
          <a:off x="0" y="0"/>
          <a:ext cx="6995160" cy="1463040"/>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Phase of life between childhood and adulthood</a:t>
          </a:r>
          <a:r>
            <a:rPr lang="en-GB" sz="1900" i="1" kern="1200" dirty="0"/>
            <a:t> </a:t>
          </a:r>
          <a:r>
            <a:rPr lang="en-GB" sz="1900" kern="1200" dirty="0"/>
            <a:t>(WHO, 2022).</a:t>
          </a:r>
          <a:endParaRPr lang="en-US" sz="1900" kern="1200" dirty="0"/>
        </a:p>
      </dsp:txBody>
      <dsp:txXfrm>
        <a:off x="42851" y="42851"/>
        <a:ext cx="5416425" cy="1377338"/>
      </dsp:txXfrm>
    </dsp:sp>
    <dsp:sp modelId="{AE468623-3EC3-4D97-AB85-49263CDB81D3}">
      <dsp:nvSpPr>
        <dsp:cNvPr id="0" name=""/>
        <dsp:cNvSpPr/>
      </dsp:nvSpPr>
      <dsp:spPr>
        <a:xfrm>
          <a:off x="617219" y="1706879"/>
          <a:ext cx="6995160" cy="1463040"/>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dirty="0"/>
            <a:t>The UN Convention on the rights of a child and the WHO define adolescence as ranging from 10-19 but others suggest this should be end between the ages of 18-26 (Patton et al. 2016). </a:t>
          </a:r>
          <a:endParaRPr lang="en-US" sz="1900" kern="1200" dirty="0"/>
        </a:p>
      </dsp:txBody>
      <dsp:txXfrm>
        <a:off x="660070" y="1749730"/>
        <a:ext cx="5341262" cy="1377338"/>
      </dsp:txXfrm>
    </dsp:sp>
    <dsp:sp modelId="{D6F4EEBF-BAB3-4F68-AD31-B3A276A13CB7}">
      <dsp:nvSpPr>
        <dsp:cNvPr id="0" name=""/>
        <dsp:cNvSpPr/>
      </dsp:nvSpPr>
      <dsp:spPr>
        <a:xfrm>
          <a:off x="1234439" y="3413759"/>
          <a:ext cx="6995160" cy="1463040"/>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GB" sz="1900" kern="1200"/>
            <a:t>Cultural variations - social construct (stages between childhood and adulthood) as well as a biological construct (e.g. puberty). </a:t>
          </a:r>
          <a:endParaRPr lang="en-US" sz="1900" kern="1200"/>
        </a:p>
      </dsp:txBody>
      <dsp:txXfrm>
        <a:off x="1277290" y="3456610"/>
        <a:ext cx="5341262" cy="1377338"/>
      </dsp:txXfrm>
    </dsp:sp>
    <dsp:sp modelId="{1A0ECB40-AC5C-4920-BF26-9E927E2ED681}">
      <dsp:nvSpPr>
        <dsp:cNvPr id="0" name=""/>
        <dsp:cNvSpPr/>
      </dsp:nvSpPr>
      <dsp:spPr>
        <a:xfrm>
          <a:off x="6044184" y="1109472"/>
          <a:ext cx="950976" cy="950976"/>
        </a:xfrm>
        <a:prstGeom prst="downArrow">
          <a:avLst>
            <a:gd name="adj1" fmla="val 55000"/>
            <a:gd name="adj2" fmla="val 45000"/>
          </a:avLst>
        </a:prstGeom>
        <a:solidFill>
          <a:schemeClr val="accent2">
            <a:alpha val="90000"/>
            <a:tint val="40000"/>
            <a:hueOff val="0"/>
            <a:satOff val="0"/>
            <a:lumOff val="0"/>
            <a:alphaOff val="0"/>
          </a:schemeClr>
        </a:solidFill>
        <a:ln w="2642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258154" y="1109472"/>
        <a:ext cx="523036" cy="715609"/>
      </dsp:txXfrm>
    </dsp:sp>
    <dsp:sp modelId="{F3A5C041-710B-4C5B-BA36-84DDECAFC06A}">
      <dsp:nvSpPr>
        <dsp:cNvPr id="0" name=""/>
        <dsp:cNvSpPr/>
      </dsp:nvSpPr>
      <dsp:spPr>
        <a:xfrm>
          <a:off x="6661403" y="2806598"/>
          <a:ext cx="950976" cy="950976"/>
        </a:xfrm>
        <a:prstGeom prst="downArrow">
          <a:avLst>
            <a:gd name="adj1" fmla="val 55000"/>
            <a:gd name="adj2" fmla="val 45000"/>
          </a:avLst>
        </a:prstGeom>
        <a:solidFill>
          <a:schemeClr val="accent2">
            <a:alpha val="90000"/>
            <a:tint val="40000"/>
            <a:hueOff val="0"/>
            <a:satOff val="0"/>
            <a:lumOff val="0"/>
            <a:alphaOff val="0"/>
          </a:schemeClr>
        </a:solidFill>
        <a:ln w="2642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875373" y="2806598"/>
        <a:ext cx="523036" cy="71560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0183B-5465-4046-B0DC-348F454DA54C}">
      <dsp:nvSpPr>
        <dsp:cNvPr id="0" name=""/>
        <dsp:cNvSpPr/>
      </dsp:nvSpPr>
      <dsp:spPr>
        <a:xfrm>
          <a:off x="677046" y="459346"/>
          <a:ext cx="778359" cy="778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ACB655-3A8A-4E2E-BDFB-2A2BE0C4989D}">
      <dsp:nvSpPr>
        <dsp:cNvPr id="0" name=""/>
        <dsp:cNvSpPr/>
      </dsp:nvSpPr>
      <dsp:spPr>
        <a:xfrm>
          <a:off x="201382" y="1530314"/>
          <a:ext cx="1729687" cy="69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pPr>
          <a:r>
            <a:rPr lang="en-GB" sz="1700" kern="1200"/>
            <a:t>Hormones</a:t>
          </a:r>
          <a:endParaRPr lang="en-US" sz="1700" kern="1200"/>
        </a:p>
      </dsp:txBody>
      <dsp:txXfrm>
        <a:off x="201382" y="1530314"/>
        <a:ext cx="1729687" cy="691875"/>
      </dsp:txXfrm>
    </dsp:sp>
    <dsp:sp modelId="{7D54026F-23D2-45D3-AFA9-732C5C177329}">
      <dsp:nvSpPr>
        <dsp:cNvPr id="0" name=""/>
        <dsp:cNvSpPr/>
      </dsp:nvSpPr>
      <dsp:spPr>
        <a:xfrm>
          <a:off x="2709428" y="459346"/>
          <a:ext cx="778359" cy="77835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169151-9DCD-4CFD-B58E-109465307988}">
      <dsp:nvSpPr>
        <dsp:cNvPr id="0" name=""/>
        <dsp:cNvSpPr/>
      </dsp:nvSpPr>
      <dsp:spPr>
        <a:xfrm>
          <a:off x="2233764" y="1530314"/>
          <a:ext cx="1729687" cy="69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pPr>
          <a:r>
            <a:rPr lang="en-GB" sz="1700" kern="1200"/>
            <a:t>Frontal Cortex </a:t>
          </a:r>
          <a:endParaRPr lang="en-US" sz="1700" kern="1200"/>
        </a:p>
      </dsp:txBody>
      <dsp:txXfrm>
        <a:off x="2233764" y="1530314"/>
        <a:ext cx="1729687" cy="691875"/>
      </dsp:txXfrm>
    </dsp:sp>
    <dsp:sp modelId="{410C9EB9-F9E7-485D-87EA-CF355FC9F0EA}">
      <dsp:nvSpPr>
        <dsp:cNvPr id="0" name=""/>
        <dsp:cNvSpPr/>
      </dsp:nvSpPr>
      <dsp:spPr>
        <a:xfrm>
          <a:off x="4741811" y="459346"/>
          <a:ext cx="778359" cy="77835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DF50E33-4A86-4997-B8C0-B76052EBE6DA}">
      <dsp:nvSpPr>
        <dsp:cNvPr id="0" name=""/>
        <dsp:cNvSpPr/>
      </dsp:nvSpPr>
      <dsp:spPr>
        <a:xfrm>
          <a:off x="4266147" y="1530314"/>
          <a:ext cx="1729687" cy="69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pPr>
          <a:r>
            <a:rPr lang="en-GB" sz="1700" kern="1200" dirty="0"/>
            <a:t>‘Consequential thinking and impulsivity</a:t>
          </a:r>
          <a:endParaRPr lang="en-US" sz="1700" kern="1200" dirty="0"/>
        </a:p>
      </dsp:txBody>
      <dsp:txXfrm>
        <a:off x="4266147" y="1530314"/>
        <a:ext cx="1729687" cy="691875"/>
      </dsp:txXfrm>
    </dsp:sp>
    <dsp:sp modelId="{F8946CBB-025D-4908-BC29-59E9F4948B19}">
      <dsp:nvSpPr>
        <dsp:cNvPr id="0" name=""/>
        <dsp:cNvSpPr/>
      </dsp:nvSpPr>
      <dsp:spPr>
        <a:xfrm>
          <a:off x="6774194" y="459346"/>
          <a:ext cx="778359" cy="77835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B6C56A-E690-49B4-8C9B-86DC1DD0D8F4}">
      <dsp:nvSpPr>
        <dsp:cNvPr id="0" name=""/>
        <dsp:cNvSpPr/>
      </dsp:nvSpPr>
      <dsp:spPr>
        <a:xfrm>
          <a:off x="6298530" y="1530314"/>
          <a:ext cx="1729687" cy="69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pPr>
          <a:r>
            <a:rPr lang="en-GB" sz="1700" kern="1200" dirty="0"/>
            <a:t>Reduced decision making</a:t>
          </a:r>
          <a:endParaRPr lang="en-US" sz="1700" kern="1200" dirty="0"/>
        </a:p>
      </dsp:txBody>
      <dsp:txXfrm>
        <a:off x="6298530" y="1530314"/>
        <a:ext cx="1729687" cy="691875"/>
      </dsp:txXfrm>
    </dsp:sp>
    <dsp:sp modelId="{D430B048-A0C6-4207-87A2-168B6BDEAF85}">
      <dsp:nvSpPr>
        <dsp:cNvPr id="0" name=""/>
        <dsp:cNvSpPr/>
      </dsp:nvSpPr>
      <dsp:spPr>
        <a:xfrm>
          <a:off x="2709428" y="2654610"/>
          <a:ext cx="778359" cy="778359"/>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F57D17-CAC1-474E-88E4-E7C31C36799C}">
      <dsp:nvSpPr>
        <dsp:cNvPr id="0" name=""/>
        <dsp:cNvSpPr/>
      </dsp:nvSpPr>
      <dsp:spPr>
        <a:xfrm>
          <a:off x="2233764" y="3725578"/>
          <a:ext cx="1729687" cy="69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pPr>
          <a:r>
            <a:rPr lang="en-GB" sz="1700" kern="1200"/>
            <a:t>Increased risk taking</a:t>
          </a:r>
          <a:endParaRPr lang="en-US" sz="1700" kern="1200"/>
        </a:p>
      </dsp:txBody>
      <dsp:txXfrm>
        <a:off x="2233764" y="3725578"/>
        <a:ext cx="1729687" cy="691875"/>
      </dsp:txXfrm>
    </dsp:sp>
    <dsp:sp modelId="{2A34737A-B448-443B-ABA0-A32EB8452012}">
      <dsp:nvSpPr>
        <dsp:cNvPr id="0" name=""/>
        <dsp:cNvSpPr/>
      </dsp:nvSpPr>
      <dsp:spPr>
        <a:xfrm>
          <a:off x="4741811" y="2654610"/>
          <a:ext cx="778359" cy="77835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2642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622C2F-5BCC-4F36-84CD-29AFFEC4C6CC}">
      <dsp:nvSpPr>
        <dsp:cNvPr id="0" name=""/>
        <dsp:cNvSpPr/>
      </dsp:nvSpPr>
      <dsp:spPr>
        <a:xfrm>
          <a:off x="4266147" y="3725578"/>
          <a:ext cx="1729687" cy="69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pPr>
          <a:r>
            <a:rPr lang="en-GB" sz="1700" kern="1200" dirty="0"/>
            <a:t>Reduced emotional regulation</a:t>
          </a:r>
          <a:endParaRPr lang="en-US" sz="1700" kern="1200" dirty="0"/>
        </a:p>
      </dsp:txBody>
      <dsp:txXfrm>
        <a:off x="4266147" y="3725578"/>
        <a:ext cx="1729687" cy="69187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0C82B-6BE3-4E5B-9BDE-99EFF2A0AF76}">
      <dsp:nvSpPr>
        <dsp:cNvPr id="0" name=""/>
        <dsp:cNvSpPr/>
      </dsp:nvSpPr>
      <dsp:spPr>
        <a:xfrm>
          <a:off x="0" y="87326"/>
          <a:ext cx="4038600" cy="1210949"/>
        </a:xfrm>
        <a:prstGeom prst="round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GB" sz="2300" kern="1200"/>
            <a:t>The plasticity of the developing adolescent brain means:</a:t>
          </a:r>
          <a:endParaRPr lang="en-US" sz="2300" kern="1200"/>
        </a:p>
      </dsp:txBody>
      <dsp:txXfrm>
        <a:off x="59114" y="146440"/>
        <a:ext cx="3920372" cy="1092721"/>
      </dsp:txXfrm>
    </dsp:sp>
    <dsp:sp modelId="{2F21E23A-F28B-418C-8D57-BE7BC02AB69E}">
      <dsp:nvSpPr>
        <dsp:cNvPr id="0" name=""/>
        <dsp:cNvSpPr/>
      </dsp:nvSpPr>
      <dsp:spPr>
        <a:xfrm>
          <a:off x="0" y="1298276"/>
          <a:ext cx="4038600" cy="333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kern="1200"/>
            <a:t>It is shaped more by life experiences than adults (Giedd 2003) </a:t>
          </a:r>
          <a:endParaRPr lang="en-US" sz="1800" kern="1200"/>
        </a:p>
        <a:p>
          <a:pPr marL="171450" lvl="1" indent="-171450" algn="l" defTabSz="800100">
            <a:lnSpc>
              <a:spcPct val="90000"/>
            </a:lnSpc>
            <a:spcBef>
              <a:spcPct val="0"/>
            </a:spcBef>
            <a:spcAft>
              <a:spcPct val="20000"/>
            </a:spcAft>
            <a:buChar char="••"/>
          </a:pPr>
          <a:r>
            <a:rPr lang="en-GB" sz="1800" kern="1200"/>
            <a:t>It is shaped more by exposure to social environments within specific cultures (Blakemore and Mills 2014). </a:t>
          </a:r>
          <a:endParaRPr lang="en-US" sz="1800" kern="1200"/>
        </a:p>
        <a:p>
          <a:pPr marL="171450" lvl="1" indent="-171450" algn="l" defTabSz="800100">
            <a:lnSpc>
              <a:spcPct val="90000"/>
            </a:lnSpc>
            <a:spcBef>
              <a:spcPct val="0"/>
            </a:spcBef>
            <a:spcAft>
              <a:spcPct val="20000"/>
            </a:spcAft>
            <a:buChar char="••"/>
          </a:pPr>
          <a:r>
            <a:rPr lang="en-GB" sz="1800" kern="1200"/>
            <a:t>This happens not just in terms of synaptic pruning in the brain, but also through the shifting cognitive and emotional neural systems maturing at a different pace (Choudhury et al. 2008).</a:t>
          </a:r>
          <a:endParaRPr lang="en-US" sz="1800" kern="1200"/>
        </a:p>
      </dsp:txBody>
      <dsp:txXfrm>
        <a:off x="0" y="1298276"/>
        <a:ext cx="4038600" cy="333270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B914B-C0F5-4DA2-81AE-88405ECE2398}">
      <dsp:nvSpPr>
        <dsp:cNvPr id="0" name=""/>
        <dsp:cNvSpPr/>
      </dsp:nvSpPr>
      <dsp:spPr>
        <a:xfrm>
          <a:off x="1676399" y="0"/>
          <a:ext cx="4876800" cy="4876800"/>
        </a:xfrm>
        <a:prstGeom prst="diamond">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DBD3CE2-8CE8-4A07-B895-2BFB31427750}">
      <dsp:nvSpPr>
        <dsp:cNvPr id="0" name=""/>
        <dsp:cNvSpPr/>
      </dsp:nvSpPr>
      <dsp:spPr>
        <a:xfrm>
          <a:off x="2139696" y="463296"/>
          <a:ext cx="1901952" cy="1901952"/>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Seeking more social connections</a:t>
          </a:r>
          <a:endParaRPr lang="en-US" sz="1900" kern="1200" dirty="0"/>
        </a:p>
      </dsp:txBody>
      <dsp:txXfrm>
        <a:off x="2232542" y="556142"/>
        <a:ext cx="1716260" cy="1716260"/>
      </dsp:txXfrm>
    </dsp:sp>
    <dsp:sp modelId="{0F6F8918-A39E-4673-9059-9AED8A76D431}">
      <dsp:nvSpPr>
        <dsp:cNvPr id="0" name=""/>
        <dsp:cNvSpPr/>
      </dsp:nvSpPr>
      <dsp:spPr>
        <a:xfrm>
          <a:off x="4187952" y="463296"/>
          <a:ext cx="1901952" cy="1901952"/>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Seeking more independence</a:t>
          </a:r>
          <a:endParaRPr lang="en-US" sz="1900" kern="1200" dirty="0"/>
        </a:p>
      </dsp:txBody>
      <dsp:txXfrm>
        <a:off x="4280798" y="556142"/>
        <a:ext cx="1716260" cy="1716260"/>
      </dsp:txXfrm>
    </dsp:sp>
    <dsp:sp modelId="{DD786EDB-817D-4B37-B715-9B8ADB850C07}">
      <dsp:nvSpPr>
        <dsp:cNvPr id="0" name=""/>
        <dsp:cNvSpPr/>
      </dsp:nvSpPr>
      <dsp:spPr>
        <a:xfrm>
          <a:off x="2139696" y="2511552"/>
          <a:ext cx="1901952" cy="1901952"/>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Are more emotional</a:t>
          </a:r>
          <a:endParaRPr lang="en-US" sz="1900" kern="1200" dirty="0"/>
        </a:p>
      </dsp:txBody>
      <dsp:txXfrm>
        <a:off x="2232542" y="2604398"/>
        <a:ext cx="1716260" cy="1716260"/>
      </dsp:txXfrm>
    </dsp:sp>
    <dsp:sp modelId="{3B9C3328-5F12-409C-8C16-144F3C71BF98}">
      <dsp:nvSpPr>
        <dsp:cNvPr id="0" name=""/>
        <dsp:cNvSpPr/>
      </dsp:nvSpPr>
      <dsp:spPr>
        <a:xfrm>
          <a:off x="4187952" y="2511552"/>
          <a:ext cx="1901952" cy="1901952"/>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With reduced consequential thinking, logic and emotional regulation</a:t>
          </a:r>
          <a:endParaRPr lang="en-US" sz="1900" kern="1200" dirty="0"/>
        </a:p>
      </dsp:txBody>
      <dsp:txXfrm>
        <a:off x="4280798" y="2604398"/>
        <a:ext cx="1716260" cy="171626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4E359-B835-4058-9255-CE589609AFB6}">
      <dsp:nvSpPr>
        <dsp:cNvPr id="0" name=""/>
        <dsp:cNvSpPr/>
      </dsp:nvSpPr>
      <dsp:spPr>
        <a:xfrm>
          <a:off x="1004" y="1132759"/>
          <a:ext cx="3526110" cy="2239080"/>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33A9317-CDA6-4F29-9FCD-DCCD1EF1252E}">
      <dsp:nvSpPr>
        <dsp:cNvPr id="0" name=""/>
        <dsp:cNvSpPr/>
      </dsp:nvSpPr>
      <dsp:spPr>
        <a:xfrm>
          <a:off x="392794" y="1504960"/>
          <a:ext cx="3526110" cy="2239080"/>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a:t>Stalking Risk Profile (SRP) is validated on people aged 18 and over.</a:t>
          </a:r>
          <a:endParaRPr lang="en-US" sz="2400" kern="1200"/>
        </a:p>
      </dsp:txBody>
      <dsp:txXfrm>
        <a:off x="458374" y="1570540"/>
        <a:ext cx="3394950" cy="2107920"/>
      </dsp:txXfrm>
    </dsp:sp>
    <dsp:sp modelId="{D7642714-AB58-4783-85A6-A331F80E82B4}">
      <dsp:nvSpPr>
        <dsp:cNvPr id="0" name=""/>
        <dsp:cNvSpPr/>
      </dsp:nvSpPr>
      <dsp:spPr>
        <a:xfrm>
          <a:off x="4310695" y="1132759"/>
          <a:ext cx="3526110" cy="2239080"/>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D7057D0B-07E4-4A12-9285-B71C821D9871}">
      <dsp:nvSpPr>
        <dsp:cNvPr id="0" name=""/>
        <dsp:cNvSpPr/>
      </dsp:nvSpPr>
      <dsp:spPr>
        <a:xfrm>
          <a:off x="4702485" y="1504960"/>
          <a:ext cx="3526110" cy="2239080"/>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a:t>Designed on the five typologies of stalking in adults and the risk factors associated with these typologies (McEwan et al. 2018). </a:t>
          </a:r>
          <a:endParaRPr lang="en-US" sz="2400" kern="1200"/>
        </a:p>
      </dsp:txBody>
      <dsp:txXfrm>
        <a:off x="4768065" y="1570540"/>
        <a:ext cx="3394950" cy="210792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FE87D-C030-4AB5-8172-199D1AA28CC2}">
      <dsp:nvSpPr>
        <dsp:cNvPr id="0" name=""/>
        <dsp:cNvSpPr/>
      </dsp:nvSpPr>
      <dsp:spPr>
        <a:xfrm>
          <a:off x="1004" y="1132759"/>
          <a:ext cx="3526110" cy="2239080"/>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B6C04D5F-EFF2-406A-82CB-97E939C2744B}">
      <dsp:nvSpPr>
        <dsp:cNvPr id="0" name=""/>
        <dsp:cNvSpPr/>
      </dsp:nvSpPr>
      <dsp:spPr>
        <a:xfrm>
          <a:off x="392794" y="1504960"/>
          <a:ext cx="3526110" cy="223908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a:t>In the US this is acknowledged through the ‘reasonable person standard (National Center for Victims of Crime 2007, p.48) which states that behaviour can constitute stalking if a reasonable person would have experienced emotional distress from it. </a:t>
          </a:r>
          <a:endParaRPr lang="en-US" sz="1700" kern="1200"/>
        </a:p>
      </dsp:txBody>
      <dsp:txXfrm>
        <a:off x="458374" y="1570540"/>
        <a:ext cx="3394950" cy="2107920"/>
      </dsp:txXfrm>
    </dsp:sp>
    <dsp:sp modelId="{385099D9-67E1-4C77-B51C-A72EC3A27723}">
      <dsp:nvSpPr>
        <dsp:cNvPr id="0" name=""/>
        <dsp:cNvSpPr/>
      </dsp:nvSpPr>
      <dsp:spPr>
        <a:xfrm>
          <a:off x="4310695" y="1132759"/>
          <a:ext cx="3526110" cy="2239080"/>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0C4D7AE-2CC8-4301-8E9E-D75559AA755B}">
      <dsp:nvSpPr>
        <dsp:cNvPr id="0" name=""/>
        <dsp:cNvSpPr/>
      </dsp:nvSpPr>
      <dsp:spPr>
        <a:xfrm>
          <a:off x="4702485" y="1504960"/>
          <a:ext cx="3526110" cy="223908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GB" sz="1700" kern="1200"/>
            <a:t>However, in the UK without evidence of fear or distress the same behaviour only amounts to harassment and not stalking</a:t>
          </a:r>
          <a:endParaRPr lang="en-US" sz="1700" kern="1200"/>
        </a:p>
      </dsp:txBody>
      <dsp:txXfrm>
        <a:off x="4768065" y="1570540"/>
        <a:ext cx="3394950" cy="210792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AA52F-7C6D-4155-B084-A45B9E62DCB5}">
      <dsp:nvSpPr>
        <dsp:cNvPr id="0" name=""/>
        <dsp:cNvSpPr/>
      </dsp:nvSpPr>
      <dsp:spPr>
        <a:xfrm>
          <a:off x="0" y="4198735"/>
          <a:ext cx="5715000" cy="1378118"/>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GB" sz="2000" kern="1200"/>
            <a:t>PLUS if not fearful does not meet the threshold under UK law for stalking</a:t>
          </a:r>
          <a:endParaRPr lang="en-US" sz="2000" kern="1200"/>
        </a:p>
      </dsp:txBody>
      <dsp:txXfrm>
        <a:off x="0" y="4198735"/>
        <a:ext cx="5715000" cy="1378118"/>
      </dsp:txXfrm>
    </dsp:sp>
    <dsp:sp modelId="{CB9866EC-23E8-44F5-9137-86C72C680DA0}">
      <dsp:nvSpPr>
        <dsp:cNvPr id="0" name=""/>
        <dsp:cNvSpPr/>
      </dsp:nvSpPr>
      <dsp:spPr>
        <a:xfrm rot="10800000">
          <a:off x="0" y="2099860"/>
          <a:ext cx="5715000" cy="2119546"/>
        </a:xfrm>
        <a:prstGeom prst="upArrowCallou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GB" sz="2000" kern="1200"/>
            <a:t>Results in a decreased perceived risk of harm to the self and increased involvement in risk behaviours (Casey et al. 2008; Leone et al. 2005; Monneuse et al. 2008). </a:t>
          </a:r>
          <a:endParaRPr lang="en-US" sz="2000" kern="1200"/>
        </a:p>
      </dsp:txBody>
      <dsp:txXfrm rot="10800000">
        <a:off x="0" y="2099860"/>
        <a:ext cx="5715000" cy="1377217"/>
      </dsp:txXfrm>
    </dsp:sp>
    <dsp:sp modelId="{123D84C9-F611-4F4F-BA70-B511B29203C1}">
      <dsp:nvSpPr>
        <dsp:cNvPr id="0" name=""/>
        <dsp:cNvSpPr/>
      </dsp:nvSpPr>
      <dsp:spPr>
        <a:xfrm rot="10800000">
          <a:off x="0" y="985"/>
          <a:ext cx="5715000" cy="2119546"/>
        </a:xfrm>
        <a:prstGeom prst="upArrowCallou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GB" sz="2000" kern="1200"/>
            <a:t>The illusion of infallibility</a:t>
          </a:r>
          <a:endParaRPr lang="en-US" sz="2000" kern="1200"/>
        </a:p>
      </dsp:txBody>
      <dsp:txXfrm rot="10800000">
        <a:off x="0" y="985"/>
        <a:ext cx="5715000" cy="13772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112A1-BF8F-4392-B941-BA9D96645681}">
      <dsp:nvSpPr>
        <dsp:cNvPr id="0" name=""/>
        <dsp:cNvSpPr/>
      </dsp:nvSpPr>
      <dsp:spPr>
        <a:xfrm>
          <a:off x="436551" y="2252"/>
          <a:ext cx="2721608" cy="163296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a:t>Rejected</a:t>
          </a:r>
          <a:endParaRPr lang="en-US" sz="3500" kern="1200"/>
        </a:p>
      </dsp:txBody>
      <dsp:txXfrm>
        <a:off x="436551" y="2252"/>
        <a:ext cx="2721608" cy="1632964"/>
      </dsp:txXfrm>
    </dsp:sp>
    <dsp:sp modelId="{68B0D0A2-4926-4EE9-9583-63B3364FED63}">
      <dsp:nvSpPr>
        <dsp:cNvPr id="0" name=""/>
        <dsp:cNvSpPr/>
      </dsp:nvSpPr>
      <dsp:spPr>
        <a:xfrm>
          <a:off x="3430319" y="2252"/>
          <a:ext cx="2721608" cy="1632964"/>
        </a:xfrm>
        <a:prstGeom prst="rect">
          <a:avLst/>
        </a:prstGeom>
        <a:gradFill rotWithShape="0">
          <a:gsLst>
            <a:gs pos="0">
              <a:schemeClr val="accent5">
                <a:hueOff val="155447"/>
                <a:satOff val="17724"/>
                <a:lumOff val="-5059"/>
                <a:alphaOff val="0"/>
                <a:satMod val="103000"/>
                <a:lumMod val="102000"/>
                <a:tint val="94000"/>
              </a:schemeClr>
            </a:gs>
            <a:gs pos="50000">
              <a:schemeClr val="accent5">
                <a:hueOff val="155447"/>
                <a:satOff val="17724"/>
                <a:lumOff val="-5059"/>
                <a:alphaOff val="0"/>
                <a:satMod val="110000"/>
                <a:lumMod val="100000"/>
                <a:shade val="100000"/>
              </a:schemeClr>
            </a:gs>
            <a:gs pos="100000">
              <a:schemeClr val="accent5">
                <a:hueOff val="155447"/>
                <a:satOff val="17724"/>
                <a:lumOff val="-5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dirty="0"/>
            <a:t>Resentful</a:t>
          </a:r>
          <a:endParaRPr lang="en-US" sz="3500" kern="1200" dirty="0"/>
        </a:p>
      </dsp:txBody>
      <dsp:txXfrm>
        <a:off x="3430319" y="2252"/>
        <a:ext cx="2721608" cy="1632964"/>
      </dsp:txXfrm>
    </dsp:sp>
    <dsp:sp modelId="{64269AB0-C0D9-45AC-B821-629AC2525DC4}">
      <dsp:nvSpPr>
        <dsp:cNvPr id="0" name=""/>
        <dsp:cNvSpPr/>
      </dsp:nvSpPr>
      <dsp:spPr>
        <a:xfrm>
          <a:off x="436551" y="1907378"/>
          <a:ext cx="2721608" cy="1632964"/>
        </a:xfrm>
        <a:prstGeom prst="rect">
          <a:avLst/>
        </a:prstGeom>
        <a:gradFill rotWithShape="0">
          <a:gsLst>
            <a:gs pos="0">
              <a:schemeClr val="accent5">
                <a:hueOff val="310893"/>
                <a:satOff val="35447"/>
                <a:lumOff val="-10117"/>
                <a:alphaOff val="0"/>
                <a:satMod val="103000"/>
                <a:lumMod val="102000"/>
                <a:tint val="94000"/>
              </a:schemeClr>
            </a:gs>
            <a:gs pos="50000">
              <a:schemeClr val="accent5">
                <a:hueOff val="310893"/>
                <a:satOff val="35447"/>
                <a:lumOff val="-10117"/>
                <a:alphaOff val="0"/>
                <a:satMod val="110000"/>
                <a:lumMod val="100000"/>
                <a:shade val="100000"/>
              </a:schemeClr>
            </a:gs>
            <a:gs pos="100000">
              <a:schemeClr val="accent5">
                <a:hueOff val="310893"/>
                <a:satOff val="35447"/>
                <a:lumOff val="-1011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dirty="0"/>
            <a:t>Intimacy Seeking</a:t>
          </a:r>
          <a:endParaRPr lang="en-US" sz="3500" kern="1200" dirty="0"/>
        </a:p>
      </dsp:txBody>
      <dsp:txXfrm>
        <a:off x="436551" y="1907378"/>
        <a:ext cx="2721608" cy="1632964"/>
      </dsp:txXfrm>
    </dsp:sp>
    <dsp:sp modelId="{4123CCE5-203B-4596-BD46-1EE60BB62057}">
      <dsp:nvSpPr>
        <dsp:cNvPr id="0" name=""/>
        <dsp:cNvSpPr/>
      </dsp:nvSpPr>
      <dsp:spPr>
        <a:xfrm>
          <a:off x="3430319" y="1907378"/>
          <a:ext cx="2721608" cy="1632964"/>
        </a:xfrm>
        <a:prstGeom prst="rect">
          <a:avLst/>
        </a:prstGeom>
        <a:gradFill rotWithShape="0">
          <a:gsLst>
            <a:gs pos="0">
              <a:schemeClr val="accent5">
                <a:hueOff val="466340"/>
                <a:satOff val="53171"/>
                <a:lumOff val="-15176"/>
                <a:alphaOff val="0"/>
                <a:satMod val="103000"/>
                <a:lumMod val="102000"/>
                <a:tint val="94000"/>
              </a:schemeClr>
            </a:gs>
            <a:gs pos="50000">
              <a:schemeClr val="accent5">
                <a:hueOff val="466340"/>
                <a:satOff val="53171"/>
                <a:lumOff val="-15176"/>
                <a:alphaOff val="0"/>
                <a:satMod val="110000"/>
                <a:lumMod val="100000"/>
                <a:shade val="100000"/>
              </a:schemeClr>
            </a:gs>
            <a:gs pos="100000">
              <a:schemeClr val="accent5">
                <a:hueOff val="466340"/>
                <a:satOff val="53171"/>
                <a:lumOff val="-1517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dirty="0"/>
            <a:t>Incompetent Suitor style</a:t>
          </a:r>
          <a:endParaRPr lang="en-US" sz="3500" kern="1200" dirty="0"/>
        </a:p>
      </dsp:txBody>
      <dsp:txXfrm>
        <a:off x="3430319" y="1907378"/>
        <a:ext cx="2721608" cy="1632964"/>
      </dsp:txXfrm>
    </dsp:sp>
    <dsp:sp modelId="{5A8EAC6E-2476-40A3-95B6-5FD27EB239BD}">
      <dsp:nvSpPr>
        <dsp:cNvPr id="0" name=""/>
        <dsp:cNvSpPr/>
      </dsp:nvSpPr>
      <dsp:spPr>
        <a:xfrm>
          <a:off x="396706" y="3799276"/>
          <a:ext cx="2721608" cy="1632964"/>
        </a:xfrm>
        <a:prstGeom prst="rect">
          <a:avLst/>
        </a:prstGeom>
        <a:gradFill rotWithShape="0">
          <a:gsLst>
            <a:gs pos="0">
              <a:schemeClr val="accent5">
                <a:hueOff val="621787"/>
                <a:satOff val="70894"/>
                <a:lumOff val="-20234"/>
                <a:alphaOff val="0"/>
                <a:satMod val="103000"/>
                <a:lumMod val="102000"/>
                <a:tint val="94000"/>
              </a:schemeClr>
            </a:gs>
            <a:gs pos="50000">
              <a:schemeClr val="accent5">
                <a:hueOff val="621787"/>
                <a:satOff val="70894"/>
                <a:lumOff val="-20234"/>
                <a:alphaOff val="0"/>
                <a:satMod val="110000"/>
                <a:lumMod val="100000"/>
                <a:shade val="100000"/>
              </a:schemeClr>
            </a:gs>
            <a:gs pos="100000">
              <a:schemeClr val="accent5">
                <a:hueOff val="621787"/>
                <a:satOff val="70894"/>
                <a:lumOff val="-2023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dirty="0"/>
            <a:t>Predatory</a:t>
          </a:r>
          <a:endParaRPr lang="en-US" sz="3500" kern="1200" dirty="0"/>
        </a:p>
      </dsp:txBody>
      <dsp:txXfrm>
        <a:off x="396706" y="3799276"/>
        <a:ext cx="2721608" cy="1632964"/>
      </dsp:txXfrm>
    </dsp:sp>
    <dsp:sp modelId="{AEED4FA7-17C4-4F05-A0C2-D6BFC2207BD4}">
      <dsp:nvSpPr>
        <dsp:cNvPr id="0" name=""/>
        <dsp:cNvSpPr/>
      </dsp:nvSpPr>
      <dsp:spPr>
        <a:xfrm>
          <a:off x="3430319" y="3812503"/>
          <a:ext cx="2721608" cy="1632964"/>
        </a:xfrm>
        <a:prstGeom prst="rect">
          <a:avLst/>
        </a:prstGeom>
        <a:gradFill rotWithShape="0">
          <a:gsLst>
            <a:gs pos="0">
              <a:schemeClr val="accent5">
                <a:hueOff val="777233"/>
                <a:satOff val="88618"/>
                <a:lumOff val="-25293"/>
                <a:alphaOff val="0"/>
                <a:satMod val="103000"/>
                <a:lumMod val="102000"/>
                <a:tint val="94000"/>
              </a:schemeClr>
            </a:gs>
            <a:gs pos="50000">
              <a:schemeClr val="accent5">
                <a:hueOff val="777233"/>
                <a:satOff val="88618"/>
                <a:lumOff val="-25293"/>
                <a:alphaOff val="0"/>
                <a:satMod val="110000"/>
                <a:lumMod val="100000"/>
                <a:shade val="100000"/>
              </a:schemeClr>
            </a:gs>
            <a:gs pos="100000">
              <a:schemeClr val="accent5">
                <a:hueOff val="777233"/>
                <a:satOff val="88618"/>
                <a:lumOff val="-2529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dirty="0"/>
            <a:t>Unknown</a:t>
          </a:r>
          <a:endParaRPr lang="en-US" sz="3500" kern="1200" dirty="0"/>
        </a:p>
      </dsp:txBody>
      <dsp:txXfrm>
        <a:off x="3430319" y="3812503"/>
        <a:ext cx="2721608" cy="163296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AE6FD-C716-4B0E-8877-1316EEACEBDF}">
      <dsp:nvSpPr>
        <dsp:cNvPr id="0" name=""/>
        <dsp:cNvSpPr/>
      </dsp:nvSpPr>
      <dsp:spPr>
        <a:xfrm>
          <a:off x="0" y="0"/>
          <a:ext cx="6583680" cy="1072896"/>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Adolescents communicate with each other via social media differently to adults whereby adolescents may not wait for a reply before sending another message (Ehrenreich et al. 2020) </a:t>
          </a:r>
          <a:endParaRPr lang="en-US" sz="1600" kern="1200" dirty="0"/>
        </a:p>
      </dsp:txBody>
      <dsp:txXfrm>
        <a:off x="31424" y="31424"/>
        <a:ext cx="5335281" cy="1010048"/>
      </dsp:txXfrm>
    </dsp:sp>
    <dsp:sp modelId="{8673FD46-381B-46FF-AD24-920937E8C55A}">
      <dsp:nvSpPr>
        <dsp:cNvPr id="0" name=""/>
        <dsp:cNvSpPr/>
      </dsp:nvSpPr>
      <dsp:spPr>
        <a:xfrm>
          <a:off x="551383" y="1267968"/>
          <a:ext cx="6583680" cy="1072896"/>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On average send 400 messages to peers and another 435 messages to romantic partners in a four day period.</a:t>
          </a:r>
          <a:endParaRPr lang="en-US" sz="1600" kern="1200" dirty="0"/>
        </a:p>
      </dsp:txBody>
      <dsp:txXfrm>
        <a:off x="582807" y="1299392"/>
        <a:ext cx="5272066" cy="1010048"/>
      </dsp:txXfrm>
    </dsp:sp>
    <dsp:sp modelId="{0CDBB47D-4F23-4A8F-A63D-D91F0B9755F5}">
      <dsp:nvSpPr>
        <dsp:cNvPr id="0" name=""/>
        <dsp:cNvSpPr/>
      </dsp:nvSpPr>
      <dsp:spPr>
        <a:xfrm>
          <a:off x="1094536" y="2535936"/>
          <a:ext cx="6583680" cy="1072896"/>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They may send multiple messages before receiving a reply. </a:t>
          </a:r>
          <a:endParaRPr lang="en-US" sz="1600" kern="1200" dirty="0"/>
        </a:p>
      </dsp:txBody>
      <dsp:txXfrm>
        <a:off x="1125960" y="2567360"/>
        <a:ext cx="5280295" cy="1010048"/>
      </dsp:txXfrm>
    </dsp:sp>
    <dsp:sp modelId="{3564AD49-E13B-443E-81CA-79BEE627482A}">
      <dsp:nvSpPr>
        <dsp:cNvPr id="0" name=""/>
        <dsp:cNvSpPr/>
      </dsp:nvSpPr>
      <dsp:spPr>
        <a:xfrm>
          <a:off x="1645920" y="3803904"/>
          <a:ext cx="6583680" cy="1072896"/>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GB" sz="1600" kern="1200" dirty="0"/>
            <a:t>They respond faster to peers (14.5 minutes) and romantic partners (9.27 minutes) than they do to their parents (50.39 minutes) (Ehrenreich et al. 2020). </a:t>
          </a:r>
          <a:endParaRPr lang="en-US" sz="1600" kern="1200" dirty="0"/>
        </a:p>
      </dsp:txBody>
      <dsp:txXfrm>
        <a:off x="1677344" y="3835328"/>
        <a:ext cx="5272066" cy="1010048"/>
      </dsp:txXfrm>
    </dsp:sp>
    <dsp:sp modelId="{61F649F5-8C31-4223-A1F0-FEA54C0BB4A5}">
      <dsp:nvSpPr>
        <dsp:cNvPr id="0" name=""/>
        <dsp:cNvSpPr/>
      </dsp:nvSpPr>
      <dsp:spPr>
        <a:xfrm>
          <a:off x="5886297" y="821740"/>
          <a:ext cx="697382" cy="697382"/>
        </a:xfrm>
        <a:prstGeom prst="downArrow">
          <a:avLst>
            <a:gd name="adj1" fmla="val 55000"/>
            <a:gd name="adj2" fmla="val 45000"/>
          </a:avLst>
        </a:prstGeom>
        <a:solidFill>
          <a:schemeClr val="accent2">
            <a:alpha val="90000"/>
            <a:tint val="40000"/>
            <a:hueOff val="0"/>
            <a:satOff val="0"/>
            <a:lumOff val="0"/>
            <a:alphaOff val="0"/>
          </a:schemeClr>
        </a:solidFill>
        <a:ln w="2642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6043208" y="821740"/>
        <a:ext cx="383560" cy="524780"/>
      </dsp:txXfrm>
    </dsp:sp>
    <dsp:sp modelId="{1689C255-F8A9-4D6E-917B-8F21B8416FF2}">
      <dsp:nvSpPr>
        <dsp:cNvPr id="0" name=""/>
        <dsp:cNvSpPr/>
      </dsp:nvSpPr>
      <dsp:spPr>
        <a:xfrm>
          <a:off x="6437680" y="2089708"/>
          <a:ext cx="697382" cy="697382"/>
        </a:xfrm>
        <a:prstGeom prst="downArrow">
          <a:avLst>
            <a:gd name="adj1" fmla="val 55000"/>
            <a:gd name="adj2" fmla="val 45000"/>
          </a:avLst>
        </a:prstGeom>
        <a:solidFill>
          <a:schemeClr val="accent2">
            <a:alpha val="90000"/>
            <a:tint val="40000"/>
            <a:hueOff val="0"/>
            <a:satOff val="0"/>
            <a:lumOff val="0"/>
            <a:alphaOff val="0"/>
          </a:schemeClr>
        </a:solidFill>
        <a:ln w="2642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6594591" y="2089708"/>
        <a:ext cx="383560" cy="524780"/>
      </dsp:txXfrm>
    </dsp:sp>
    <dsp:sp modelId="{18CAD14D-0281-4FCB-9477-027333FE075D}">
      <dsp:nvSpPr>
        <dsp:cNvPr id="0" name=""/>
        <dsp:cNvSpPr/>
      </dsp:nvSpPr>
      <dsp:spPr>
        <a:xfrm>
          <a:off x="6980834" y="3357676"/>
          <a:ext cx="697382" cy="697382"/>
        </a:xfrm>
        <a:prstGeom prst="downArrow">
          <a:avLst>
            <a:gd name="adj1" fmla="val 55000"/>
            <a:gd name="adj2" fmla="val 45000"/>
          </a:avLst>
        </a:prstGeom>
        <a:solidFill>
          <a:schemeClr val="accent2">
            <a:alpha val="90000"/>
            <a:tint val="40000"/>
            <a:hueOff val="0"/>
            <a:satOff val="0"/>
            <a:lumOff val="0"/>
            <a:alphaOff val="0"/>
          </a:schemeClr>
        </a:solidFill>
        <a:ln w="2642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a:p>
      </dsp:txBody>
      <dsp:txXfrm>
        <a:off x="7137745" y="3357676"/>
        <a:ext cx="383560" cy="5247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01311-468E-47A6-AF6C-461EE4914DF6}">
      <dsp:nvSpPr>
        <dsp:cNvPr id="0" name=""/>
        <dsp:cNvSpPr/>
      </dsp:nvSpPr>
      <dsp:spPr>
        <a:xfrm>
          <a:off x="913953" y="3745"/>
          <a:ext cx="1447948" cy="72397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Rejected</a:t>
          </a:r>
        </a:p>
      </dsp:txBody>
      <dsp:txXfrm>
        <a:off x="935157" y="24949"/>
        <a:ext cx="1405540" cy="681566"/>
      </dsp:txXfrm>
    </dsp:sp>
    <dsp:sp modelId="{64933249-A465-47BC-B07D-EFB4096F9739}">
      <dsp:nvSpPr>
        <dsp:cNvPr id="0" name=""/>
        <dsp:cNvSpPr/>
      </dsp:nvSpPr>
      <dsp:spPr>
        <a:xfrm>
          <a:off x="1058748"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CF24E42-4856-4A28-9A63-CF82A19AFFC4}">
      <dsp:nvSpPr>
        <dsp:cNvPr id="0" name=""/>
        <dsp:cNvSpPr/>
      </dsp:nvSpPr>
      <dsp:spPr>
        <a:xfrm>
          <a:off x="1203543"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1224747" y="929917"/>
        <a:ext cx="1115950" cy="681566"/>
      </dsp:txXfrm>
    </dsp:sp>
    <dsp:sp modelId="{A4D71A68-2744-42F4-B148-89FA4B56EC91}">
      <dsp:nvSpPr>
        <dsp:cNvPr id="0" name=""/>
        <dsp:cNvSpPr/>
      </dsp:nvSpPr>
      <dsp:spPr>
        <a:xfrm>
          <a:off x="1058748" y="727720"/>
          <a:ext cx="144794" cy="1447948"/>
        </a:xfrm>
        <a:custGeom>
          <a:avLst/>
          <a:gdLst/>
          <a:ahLst/>
          <a:cxnLst/>
          <a:rect l="0" t="0" r="0" b="0"/>
          <a:pathLst>
            <a:path>
              <a:moveTo>
                <a:pt x="0" y="0"/>
              </a:moveTo>
              <a:lnTo>
                <a:pt x="0" y="1447948"/>
              </a:lnTo>
              <a:lnTo>
                <a:pt x="144794" y="14479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DE34B1A-3322-4508-A515-DAB78EF275F2}">
      <dsp:nvSpPr>
        <dsp:cNvPr id="0" name=""/>
        <dsp:cNvSpPr/>
      </dsp:nvSpPr>
      <dsp:spPr>
        <a:xfrm>
          <a:off x="1203543" y="1813681"/>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86359"/>
              <a:satOff val="9846"/>
              <a:lumOff val="-281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a:t>Depression</a:t>
          </a:r>
          <a:endParaRPr lang="en-GB" sz="1600" kern="1200" dirty="0"/>
        </a:p>
      </dsp:txBody>
      <dsp:txXfrm>
        <a:off x="1224747" y="1834885"/>
        <a:ext cx="1115950" cy="681566"/>
      </dsp:txXfrm>
    </dsp:sp>
    <dsp:sp modelId="{29E6C1E5-F493-4126-9FDB-5E6D95534216}">
      <dsp:nvSpPr>
        <dsp:cNvPr id="0" name=""/>
        <dsp:cNvSpPr/>
      </dsp:nvSpPr>
      <dsp:spPr>
        <a:xfrm>
          <a:off x="1058748" y="727720"/>
          <a:ext cx="144794" cy="2352916"/>
        </a:xfrm>
        <a:custGeom>
          <a:avLst/>
          <a:gdLst/>
          <a:ahLst/>
          <a:cxnLst/>
          <a:rect l="0" t="0" r="0" b="0"/>
          <a:pathLst>
            <a:path>
              <a:moveTo>
                <a:pt x="0" y="0"/>
              </a:moveTo>
              <a:lnTo>
                <a:pt x="0" y="2352916"/>
              </a:lnTo>
              <a:lnTo>
                <a:pt x="144794" y="2352916"/>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919C44-CA9D-4BE0-A306-9D697ADD1F24}">
      <dsp:nvSpPr>
        <dsp:cNvPr id="0" name=""/>
        <dsp:cNvSpPr/>
      </dsp:nvSpPr>
      <dsp:spPr>
        <a:xfrm>
          <a:off x="1203543" y="2718649"/>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72719"/>
              <a:satOff val="19693"/>
              <a:lumOff val="-562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Anxiety disorders</a:t>
          </a:r>
        </a:p>
      </dsp:txBody>
      <dsp:txXfrm>
        <a:off x="1224747" y="2739853"/>
        <a:ext cx="1115950" cy="681566"/>
      </dsp:txXfrm>
    </dsp:sp>
    <dsp:sp modelId="{78927C9C-55E0-43F7-ABB7-21F04A8CE010}">
      <dsp:nvSpPr>
        <dsp:cNvPr id="0" name=""/>
        <dsp:cNvSpPr/>
      </dsp:nvSpPr>
      <dsp:spPr>
        <a:xfrm>
          <a:off x="2723889" y="3745"/>
          <a:ext cx="1447948" cy="723974"/>
        </a:xfrm>
        <a:prstGeom prst="roundRect">
          <a:avLst>
            <a:gd name="adj" fmla="val 10000"/>
          </a:avLst>
        </a:prstGeom>
        <a:gradFill rotWithShape="0">
          <a:gsLst>
            <a:gs pos="0">
              <a:schemeClr val="accent5">
                <a:hueOff val="194308"/>
                <a:satOff val="22154"/>
                <a:lumOff val="-6323"/>
                <a:alphaOff val="0"/>
                <a:satMod val="103000"/>
                <a:lumMod val="102000"/>
                <a:tint val="94000"/>
              </a:schemeClr>
            </a:gs>
            <a:gs pos="50000">
              <a:schemeClr val="accent5">
                <a:hueOff val="194308"/>
                <a:satOff val="22154"/>
                <a:lumOff val="-6323"/>
                <a:alphaOff val="0"/>
                <a:satMod val="110000"/>
                <a:lumMod val="100000"/>
                <a:shade val="100000"/>
              </a:schemeClr>
            </a:gs>
            <a:gs pos="100000">
              <a:schemeClr val="accent5">
                <a:hueOff val="194308"/>
                <a:satOff val="22154"/>
                <a:lumOff val="-63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Resentful</a:t>
          </a:r>
        </a:p>
      </dsp:txBody>
      <dsp:txXfrm>
        <a:off x="2745093" y="24949"/>
        <a:ext cx="1405540" cy="681566"/>
      </dsp:txXfrm>
    </dsp:sp>
    <dsp:sp modelId="{39358DB6-23DE-4B62-A84F-DDF1F7CBFABD}">
      <dsp:nvSpPr>
        <dsp:cNvPr id="0" name=""/>
        <dsp:cNvSpPr/>
      </dsp:nvSpPr>
      <dsp:spPr>
        <a:xfrm>
          <a:off x="2868684" y="727720"/>
          <a:ext cx="144794" cy="513667"/>
        </a:xfrm>
        <a:custGeom>
          <a:avLst/>
          <a:gdLst/>
          <a:ahLst/>
          <a:cxnLst/>
          <a:rect l="0" t="0" r="0" b="0"/>
          <a:pathLst>
            <a:path>
              <a:moveTo>
                <a:pt x="0" y="0"/>
              </a:moveTo>
              <a:lnTo>
                <a:pt x="0" y="513667"/>
              </a:lnTo>
              <a:lnTo>
                <a:pt x="144794" y="513667"/>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B428271-4E43-4585-998C-59C34217F8A9}">
      <dsp:nvSpPr>
        <dsp:cNvPr id="0" name=""/>
        <dsp:cNvSpPr/>
      </dsp:nvSpPr>
      <dsp:spPr>
        <a:xfrm>
          <a:off x="3013479" y="879400"/>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59078"/>
              <a:satOff val="29539"/>
              <a:lumOff val="-843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3034683" y="900604"/>
        <a:ext cx="1115950" cy="681566"/>
      </dsp:txXfrm>
    </dsp:sp>
    <dsp:sp modelId="{60CA7B7D-8754-448E-8747-FCD62251609C}">
      <dsp:nvSpPr>
        <dsp:cNvPr id="0" name=""/>
        <dsp:cNvSpPr/>
      </dsp:nvSpPr>
      <dsp:spPr>
        <a:xfrm>
          <a:off x="4533825" y="3745"/>
          <a:ext cx="1447948" cy="723974"/>
        </a:xfrm>
        <a:prstGeom prst="roundRect">
          <a:avLst>
            <a:gd name="adj" fmla="val 10000"/>
          </a:avLst>
        </a:prstGeom>
        <a:gradFill rotWithShape="0">
          <a:gsLst>
            <a:gs pos="0">
              <a:schemeClr val="accent5">
                <a:hueOff val="388617"/>
                <a:satOff val="44309"/>
                <a:lumOff val="-12646"/>
                <a:alphaOff val="0"/>
                <a:satMod val="103000"/>
                <a:lumMod val="102000"/>
                <a:tint val="94000"/>
              </a:schemeClr>
            </a:gs>
            <a:gs pos="50000">
              <a:schemeClr val="accent5">
                <a:hueOff val="388617"/>
                <a:satOff val="44309"/>
                <a:lumOff val="-12646"/>
                <a:alphaOff val="0"/>
                <a:satMod val="110000"/>
                <a:lumMod val="100000"/>
                <a:shade val="100000"/>
              </a:schemeClr>
            </a:gs>
            <a:gs pos="100000">
              <a:schemeClr val="accent5">
                <a:hueOff val="388617"/>
                <a:satOff val="44309"/>
                <a:lumOff val="-1264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Incompetent suitor style</a:t>
          </a:r>
        </a:p>
      </dsp:txBody>
      <dsp:txXfrm>
        <a:off x="4555029" y="24949"/>
        <a:ext cx="1405540" cy="681566"/>
      </dsp:txXfrm>
    </dsp:sp>
    <dsp:sp modelId="{B4B14FD9-7E32-4D8C-85DD-8830087D62B7}">
      <dsp:nvSpPr>
        <dsp:cNvPr id="0" name=""/>
        <dsp:cNvSpPr/>
      </dsp:nvSpPr>
      <dsp:spPr>
        <a:xfrm>
          <a:off x="4678620"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6FD88A-4068-4334-93F9-E6E6502FB9C4}">
      <dsp:nvSpPr>
        <dsp:cNvPr id="0" name=""/>
        <dsp:cNvSpPr/>
      </dsp:nvSpPr>
      <dsp:spPr>
        <a:xfrm>
          <a:off x="4823414"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45437"/>
              <a:satOff val="39386"/>
              <a:lumOff val="-1124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4844618" y="929917"/>
        <a:ext cx="1115950" cy="681566"/>
      </dsp:txXfrm>
    </dsp:sp>
    <dsp:sp modelId="{FE5881D7-2227-4309-BCBA-221236894BDE}">
      <dsp:nvSpPr>
        <dsp:cNvPr id="0" name=""/>
        <dsp:cNvSpPr/>
      </dsp:nvSpPr>
      <dsp:spPr>
        <a:xfrm>
          <a:off x="4678620" y="727720"/>
          <a:ext cx="144794" cy="1447948"/>
        </a:xfrm>
        <a:custGeom>
          <a:avLst/>
          <a:gdLst/>
          <a:ahLst/>
          <a:cxnLst/>
          <a:rect l="0" t="0" r="0" b="0"/>
          <a:pathLst>
            <a:path>
              <a:moveTo>
                <a:pt x="0" y="0"/>
              </a:moveTo>
              <a:lnTo>
                <a:pt x="0" y="1447948"/>
              </a:lnTo>
              <a:lnTo>
                <a:pt x="144794" y="14479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31EB55-51F4-4EE6-BBB8-3BAEF4195DC0}">
      <dsp:nvSpPr>
        <dsp:cNvPr id="0" name=""/>
        <dsp:cNvSpPr/>
      </dsp:nvSpPr>
      <dsp:spPr>
        <a:xfrm>
          <a:off x="4823414" y="1813681"/>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31796"/>
              <a:satOff val="49232"/>
              <a:lumOff val="-1405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Psychosis</a:t>
          </a:r>
        </a:p>
      </dsp:txBody>
      <dsp:txXfrm>
        <a:off x="4844618" y="1834885"/>
        <a:ext cx="1115950" cy="681566"/>
      </dsp:txXfrm>
    </dsp:sp>
    <dsp:sp modelId="{B226DF9F-CE2C-4344-8F24-205A5551C600}">
      <dsp:nvSpPr>
        <dsp:cNvPr id="0" name=""/>
        <dsp:cNvSpPr/>
      </dsp:nvSpPr>
      <dsp:spPr>
        <a:xfrm>
          <a:off x="4678620" y="727720"/>
          <a:ext cx="144794" cy="2352916"/>
        </a:xfrm>
        <a:custGeom>
          <a:avLst/>
          <a:gdLst/>
          <a:ahLst/>
          <a:cxnLst/>
          <a:rect l="0" t="0" r="0" b="0"/>
          <a:pathLst>
            <a:path>
              <a:moveTo>
                <a:pt x="0" y="0"/>
              </a:moveTo>
              <a:lnTo>
                <a:pt x="0" y="2352916"/>
              </a:lnTo>
              <a:lnTo>
                <a:pt x="144794" y="2352916"/>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5213A0-C520-441E-AC79-D12EE1BEAF1B}">
      <dsp:nvSpPr>
        <dsp:cNvPr id="0" name=""/>
        <dsp:cNvSpPr/>
      </dsp:nvSpPr>
      <dsp:spPr>
        <a:xfrm>
          <a:off x="4823414" y="2718649"/>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18156"/>
              <a:satOff val="59079"/>
              <a:lumOff val="-1686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Autism</a:t>
          </a:r>
        </a:p>
      </dsp:txBody>
      <dsp:txXfrm>
        <a:off x="4844618" y="2739853"/>
        <a:ext cx="1115950" cy="681566"/>
      </dsp:txXfrm>
    </dsp:sp>
    <dsp:sp modelId="{C727EF3D-8B82-422D-828D-41353FFF4404}">
      <dsp:nvSpPr>
        <dsp:cNvPr id="0" name=""/>
        <dsp:cNvSpPr/>
      </dsp:nvSpPr>
      <dsp:spPr>
        <a:xfrm>
          <a:off x="4678620" y="727720"/>
          <a:ext cx="144794" cy="3257884"/>
        </a:xfrm>
        <a:custGeom>
          <a:avLst/>
          <a:gdLst/>
          <a:ahLst/>
          <a:cxnLst/>
          <a:rect l="0" t="0" r="0" b="0"/>
          <a:pathLst>
            <a:path>
              <a:moveTo>
                <a:pt x="0" y="0"/>
              </a:moveTo>
              <a:lnTo>
                <a:pt x="0" y="3257884"/>
              </a:lnTo>
              <a:lnTo>
                <a:pt x="144794" y="3257884"/>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7A2B4E-22B3-4393-A67E-BAC477EBA8CE}">
      <dsp:nvSpPr>
        <dsp:cNvPr id="0" name=""/>
        <dsp:cNvSpPr/>
      </dsp:nvSpPr>
      <dsp:spPr>
        <a:xfrm>
          <a:off x="4823414" y="3623617"/>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04515"/>
              <a:satOff val="68925"/>
              <a:lumOff val="-1967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Learning disability</a:t>
          </a:r>
        </a:p>
      </dsp:txBody>
      <dsp:txXfrm>
        <a:off x="4844618" y="3644821"/>
        <a:ext cx="1115950" cy="681566"/>
      </dsp:txXfrm>
    </dsp:sp>
    <dsp:sp modelId="{578B3C18-8EB7-49B1-9DAB-D96B67A33871}">
      <dsp:nvSpPr>
        <dsp:cNvPr id="0" name=""/>
        <dsp:cNvSpPr/>
      </dsp:nvSpPr>
      <dsp:spPr>
        <a:xfrm>
          <a:off x="6343761" y="3745"/>
          <a:ext cx="1447948" cy="723974"/>
        </a:xfrm>
        <a:prstGeom prst="roundRect">
          <a:avLst>
            <a:gd name="adj" fmla="val 10000"/>
          </a:avLst>
        </a:prstGeom>
        <a:gradFill rotWithShape="0">
          <a:gsLst>
            <a:gs pos="0">
              <a:schemeClr val="accent5">
                <a:hueOff val="582925"/>
                <a:satOff val="66464"/>
                <a:lumOff val="-18970"/>
                <a:alphaOff val="0"/>
                <a:satMod val="103000"/>
                <a:lumMod val="102000"/>
                <a:tint val="94000"/>
              </a:schemeClr>
            </a:gs>
            <a:gs pos="50000">
              <a:schemeClr val="accent5">
                <a:hueOff val="582925"/>
                <a:satOff val="66464"/>
                <a:lumOff val="-18970"/>
                <a:alphaOff val="0"/>
                <a:satMod val="110000"/>
                <a:lumMod val="100000"/>
                <a:shade val="100000"/>
              </a:schemeClr>
            </a:gs>
            <a:gs pos="100000">
              <a:schemeClr val="accent5">
                <a:hueOff val="582925"/>
                <a:satOff val="66464"/>
                <a:lumOff val="-1897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Intimacy seeking</a:t>
          </a:r>
        </a:p>
      </dsp:txBody>
      <dsp:txXfrm>
        <a:off x="6364965" y="24949"/>
        <a:ext cx="1405540" cy="681566"/>
      </dsp:txXfrm>
    </dsp:sp>
    <dsp:sp modelId="{67AC8527-8EC8-4540-A4E3-EDAD1F2CBD56}">
      <dsp:nvSpPr>
        <dsp:cNvPr id="0" name=""/>
        <dsp:cNvSpPr/>
      </dsp:nvSpPr>
      <dsp:spPr>
        <a:xfrm>
          <a:off x="6488555"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0DEAB9F-068D-4504-95E9-75F135972F7A}">
      <dsp:nvSpPr>
        <dsp:cNvPr id="0" name=""/>
        <dsp:cNvSpPr/>
      </dsp:nvSpPr>
      <dsp:spPr>
        <a:xfrm>
          <a:off x="6633350"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90874"/>
              <a:satOff val="78772"/>
              <a:lumOff val="-2248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Psychosis</a:t>
          </a:r>
        </a:p>
      </dsp:txBody>
      <dsp:txXfrm>
        <a:off x="6654554" y="929917"/>
        <a:ext cx="1115950" cy="681566"/>
      </dsp:txXfrm>
    </dsp:sp>
    <dsp:sp modelId="{B4FAB4C4-4934-42C3-B572-CA6DC41A0A7B}">
      <dsp:nvSpPr>
        <dsp:cNvPr id="0" name=""/>
        <dsp:cNvSpPr/>
      </dsp:nvSpPr>
      <dsp:spPr>
        <a:xfrm>
          <a:off x="8153696" y="3745"/>
          <a:ext cx="1447948" cy="723974"/>
        </a:xfrm>
        <a:prstGeom prst="roundRect">
          <a:avLst>
            <a:gd name="adj" fmla="val 10000"/>
          </a:avLst>
        </a:prstGeom>
        <a:gradFill rotWithShape="0">
          <a:gsLst>
            <a:gs pos="0">
              <a:schemeClr val="accent5">
                <a:hueOff val="777233"/>
                <a:satOff val="88618"/>
                <a:lumOff val="-25293"/>
                <a:alphaOff val="0"/>
                <a:satMod val="103000"/>
                <a:lumMod val="102000"/>
                <a:tint val="94000"/>
              </a:schemeClr>
            </a:gs>
            <a:gs pos="50000">
              <a:schemeClr val="accent5">
                <a:hueOff val="777233"/>
                <a:satOff val="88618"/>
                <a:lumOff val="-25293"/>
                <a:alphaOff val="0"/>
                <a:satMod val="110000"/>
                <a:lumMod val="100000"/>
                <a:shade val="100000"/>
              </a:schemeClr>
            </a:gs>
            <a:gs pos="100000">
              <a:schemeClr val="accent5">
                <a:hueOff val="777233"/>
                <a:satOff val="88618"/>
                <a:lumOff val="-2529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Predatory</a:t>
          </a:r>
        </a:p>
      </dsp:txBody>
      <dsp:txXfrm>
        <a:off x="8174900" y="24949"/>
        <a:ext cx="1405540" cy="681566"/>
      </dsp:txXfrm>
    </dsp:sp>
    <dsp:sp modelId="{2029E195-A7FB-469A-86E7-6FEF016DEF8C}">
      <dsp:nvSpPr>
        <dsp:cNvPr id="0" name=""/>
        <dsp:cNvSpPr/>
      </dsp:nvSpPr>
      <dsp:spPr>
        <a:xfrm>
          <a:off x="8298491"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1376205-4487-4FBF-BD4C-C1C37E4D7414}">
      <dsp:nvSpPr>
        <dsp:cNvPr id="0" name=""/>
        <dsp:cNvSpPr/>
      </dsp:nvSpPr>
      <dsp:spPr>
        <a:xfrm>
          <a:off x="8443286"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777233"/>
              <a:satOff val="88618"/>
              <a:lumOff val="-2529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8464490" y="929917"/>
        <a:ext cx="1115950" cy="6815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8F003-9331-4664-89DA-FB155B9A8F0D}">
      <dsp:nvSpPr>
        <dsp:cNvPr id="0" name=""/>
        <dsp:cNvSpPr/>
      </dsp:nvSpPr>
      <dsp:spPr>
        <a:xfrm>
          <a:off x="4929" y="108364"/>
          <a:ext cx="1889521" cy="52307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Rejected</a:t>
          </a:r>
        </a:p>
      </dsp:txBody>
      <dsp:txXfrm>
        <a:off x="4929" y="108364"/>
        <a:ext cx="1889521" cy="523071"/>
      </dsp:txXfrm>
    </dsp:sp>
    <dsp:sp modelId="{90849C9D-4726-41E5-88EE-A6A06DF5F11D}">
      <dsp:nvSpPr>
        <dsp:cNvPr id="0" name=""/>
        <dsp:cNvSpPr/>
      </dsp:nvSpPr>
      <dsp:spPr>
        <a:xfrm>
          <a:off x="4929" y="631435"/>
          <a:ext cx="1889521" cy="320907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Amelioration of problematic personality issues, attachment issues, depression and anxiety disorders (the feeling of being unsafe in an unsafe world when outside of a relationship)</a:t>
          </a:r>
        </a:p>
      </dsp:txBody>
      <dsp:txXfrm>
        <a:off x="4929" y="631435"/>
        <a:ext cx="1889521" cy="3209076"/>
      </dsp:txXfrm>
    </dsp:sp>
    <dsp:sp modelId="{441A61D2-28C8-4488-86F9-4588768F45F4}">
      <dsp:nvSpPr>
        <dsp:cNvPr id="0" name=""/>
        <dsp:cNvSpPr/>
      </dsp:nvSpPr>
      <dsp:spPr>
        <a:xfrm>
          <a:off x="2158984" y="108364"/>
          <a:ext cx="1889521" cy="523071"/>
        </a:xfrm>
        <a:prstGeom prst="rect">
          <a:avLst/>
        </a:prstGeom>
        <a:solidFill>
          <a:schemeClr val="accent5">
            <a:hueOff val="194308"/>
            <a:satOff val="22154"/>
            <a:lumOff val="-6323"/>
            <a:alphaOff val="0"/>
          </a:schemeClr>
        </a:solidFill>
        <a:ln w="12700" cap="flat" cmpd="sng" algn="ctr">
          <a:solidFill>
            <a:schemeClr val="accent5">
              <a:hueOff val="194308"/>
              <a:satOff val="22154"/>
              <a:lumOff val="-63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Resentful</a:t>
          </a:r>
        </a:p>
      </dsp:txBody>
      <dsp:txXfrm>
        <a:off x="2158984" y="108364"/>
        <a:ext cx="1889521" cy="523071"/>
      </dsp:txXfrm>
    </dsp:sp>
    <dsp:sp modelId="{2765D4FC-F58C-45B7-AA5F-CF30F1724ED6}">
      <dsp:nvSpPr>
        <dsp:cNvPr id="0" name=""/>
        <dsp:cNvSpPr/>
      </dsp:nvSpPr>
      <dsp:spPr>
        <a:xfrm>
          <a:off x="2158984" y="631435"/>
          <a:ext cx="1889521" cy="3209076"/>
        </a:xfrm>
        <a:prstGeom prst="rect">
          <a:avLst/>
        </a:prstGeom>
        <a:solidFill>
          <a:schemeClr val="accent5">
            <a:tint val="40000"/>
            <a:alpha val="90000"/>
            <a:hueOff val="374598"/>
            <a:satOff val="1987"/>
            <a:lumOff val="-640"/>
            <a:alphaOff val="0"/>
          </a:schemeClr>
        </a:solidFill>
        <a:ln w="12700" cap="flat" cmpd="sng" algn="ctr">
          <a:solidFill>
            <a:schemeClr val="accent5">
              <a:tint val="40000"/>
              <a:alpha val="90000"/>
              <a:hueOff val="374598"/>
              <a:satOff val="1987"/>
              <a:lumOff val="-6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Amelioration of problematic personality issues, anxiety and depression </a:t>
          </a:r>
        </a:p>
      </dsp:txBody>
      <dsp:txXfrm>
        <a:off x="2158984" y="631435"/>
        <a:ext cx="1889521" cy="3209076"/>
      </dsp:txXfrm>
    </dsp:sp>
    <dsp:sp modelId="{4C295AD5-54DD-4B2D-AC97-B00155BBAAFC}">
      <dsp:nvSpPr>
        <dsp:cNvPr id="0" name=""/>
        <dsp:cNvSpPr/>
      </dsp:nvSpPr>
      <dsp:spPr>
        <a:xfrm>
          <a:off x="4313039" y="108364"/>
          <a:ext cx="1889521" cy="523071"/>
        </a:xfrm>
        <a:prstGeom prst="rect">
          <a:avLst/>
        </a:prstGeom>
        <a:solidFill>
          <a:schemeClr val="accent5">
            <a:hueOff val="388617"/>
            <a:satOff val="44309"/>
            <a:lumOff val="-12646"/>
            <a:alphaOff val="0"/>
          </a:schemeClr>
        </a:solidFill>
        <a:ln w="12700" cap="flat" cmpd="sng" algn="ctr">
          <a:solidFill>
            <a:schemeClr val="accent5">
              <a:hueOff val="388617"/>
              <a:satOff val="44309"/>
              <a:lumOff val="-126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Incompetent suitor style</a:t>
          </a:r>
        </a:p>
      </dsp:txBody>
      <dsp:txXfrm>
        <a:off x="4313039" y="108364"/>
        <a:ext cx="1889521" cy="523071"/>
      </dsp:txXfrm>
    </dsp:sp>
    <dsp:sp modelId="{20C4AC0D-825B-4519-BD96-D3A88CEA4C5E}">
      <dsp:nvSpPr>
        <dsp:cNvPr id="0" name=""/>
        <dsp:cNvSpPr/>
      </dsp:nvSpPr>
      <dsp:spPr>
        <a:xfrm>
          <a:off x="4313039" y="631435"/>
          <a:ext cx="1889521" cy="3209076"/>
        </a:xfrm>
        <a:prstGeom prst="rect">
          <a:avLst/>
        </a:prstGeom>
        <a:solidFill>
          <a:schemeClr val="accent5">
            <a:tint val="40000"/>
            <a:alpha val="90000"/>
            <a:hueOff val="749197"/>
            <a:satOff val="3973"/>
            <a:lumOff val="-1281"/>
            <a:alphaOff val="0"/>
          </a:schemeClr>
        </a:solidFill>
        <a:ln w="12700" cap="flat" cmpd="sng" algn="ctr">
          <a:solidFill>
            <a:schemeClr val="accent5">
              <a:tint val="40000"/>
              <a:alpha val="90000"/>
              <a:hueOff val="749197"/>
              <a:satOff val="3973"/>
              <a:lumOff val="-12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Treatment needs to encompass social skills and accommodate issues connected with autism &amp; learning needs, as well as consider problematic personality issues</a:t>
          </a:r>
        </a:p>
      </dsp:txBody>
      <dsp:txXfrm>
        <a:off x="4313039" y="631435"/>
        <a:ext cx="1889521" cy="3209076"/>
      </dsp:txXfrm>
    </dsp:sp>
    <dsp:sp modelId="{60C99C9A-5A7C-4B37-A357-4FB8EE33B12E}">
      <dsp:nvSpPr>
        <dsp:cNvPr id="0" name=""/>
        <dsp:cNvSpPr/>
      </dsp:nvSpPr>
      <dsp:spPr>
        <a:xfrm>
          <a:off x="6467094" y="108364"/>
          <a:ext cx="1889521" cy="523071"/>
        </a:xfrm>
        <a:prstGeom prst="rect">
          <a:avLst/>
        </a:prstGeom>
        <a:solidFill>
          <a:schemeClr val="accent5">
            <a:hueOff val="582925"/>
            <a:satOff val="66464"/>
            <a:lumOff val="-18970"/>
            <a:alphaOff val="0"/>
          </a:schemeClr>
        </a:solidFill>
        <a:ln w="12700" cap="flat" cmpd="sng" algn="ctr">
          <a:solidFill>
            <a:schemeClr val="accent5">
              <a:hueOff val="582925"/>
              <a:satOff val="66464"/>
              <a:lumOff val="-189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Intimacy seeking</a:t>
          </a:r>
        </a:p>
      </dsp:txBody>
      <dsp:txXfrm>
        <a:off x="6467094" y="108364"/>
        <a:ext cx="1889521" cy="523071"/>
      </dsp:txXfrm>
    </dsp:sp>
    <dsp:sp modelId="{C1A81FC6-4D48-4F65-8E73-D1CD48938852}">
      <dsp:nvSpPr>
        <dsp:cNvPr id="0" name=""/>
        <dsp:cNvSpPr/>
      </dsp:nvSpPr>
      <dsp:spPr>
        <a:xfrm>
          <a:off x="6467094" y="631435"/>
          <a:ext cx="1889521" cy="3209076"/>
        </a:xfrm>
        <a:prstGeom prst="rect">
          <a:avLst/>
        </a:prstGeom>
        <a:solidFill>
          <a:schemeClr val="accent5">
            <a:tint val="40000"/>
            <a:alpha val="90000"/>
            <a:hueOff val="1123795"/>
            <a:satOff val="5960"/>
            <a:lumOff val="-1921"/>
            <a:alphaOff val="0"/>
          </a:schemeClr>
        </a:solidFill>
        <a:ln w="12700" cap="flat" cmpd="sng" algn="ctr">
          <a:solidFill>
            <a:schemeClr val="accent5">
              <a:tint val="40000"/>
              <a:alpha val="90000"/>
              <a:hueOff val="1123795"/>
              <a:satOff val="5960"/>
              <a:lumOff val="-19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Higher incidence of psychosis suggests these cases need to be referred for psychiatric assessment early in the criminal justice process (important as stalking often persists for as long as delusion does so treatment reduces risk)</a:t>
          </a:r>
        </a:p>
      </dsp:txBody>
      <dsp:txXfrm>
        <a:off x="6467094" y="631435"/>
        <a:ext cx="1889521" cy="3209076"/>
      </dsp:txXfrm>
    </dsp:sp>
    <dsp:sp modelId="{71B5AEB3-A33D-4FDE-983A-AB08747B218C}">
      <dsp:nvSpPr>
        <dsp:cNvPr id="0" name=""/>
        <dsp:cNvSpPr/>
      </dsp:nvSpPr>
      <dsp:spPr>
        <a:xfrm>
          <a:off x="8621148" y="108364"/>
          <a:ext cx="1889521" cy="523071"/>
        </a:xfrm>
        <a:prstGeom prst="rect">
          <a:avLst/>
        </a:prstGeom>
        <a:solidFill>
          <a:schemeClr val="accent5">
            <a:hueOff val="777233"/>
            <a:satOff val="88618"/>
            <a:lumOff val="-25293"/>
            <a:alphaOff val="0"/>
          </a:schemeClr>
        </a:solidFill>
        <a:ln w="12700" cap="flat" cmpd="sng" algn="ctr">
          <a:solidFill>
            <a:schemeClr val="accent5">
              <a:hueOff val="777233"/>
              <a:satOff val="88618"/>
              <a:lumOff val="-252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Predatory</a:t>
          </a:r>
        </a:p>
      </dsp:txBody>
      <dsp:txXfrm>
        <a:off x="8621148" y="108364"/>
        <a:ext cx="1889521" cy="523071"/>
      </dsp:txXfrm>
    </dsp:sp>
    <dsp:sp modelId="{A90AE574-EC23-454C-B97D-618D01547226}">
      <dsp:nvSpPr>
        <dsp:cNvPr id="0" name=""/>
        <dsp:cNvSpPr/>
      </dsp:nvSpPr>
      <dsp:spPr>
        <a:xfrm>
          <a:off x="8621148" y="631435"/>
          <a:ext cx="1889521" cy="3209076"/>
        </a:xfrm>
        <a:prstGeom prst="rect">
          <a:avLst/>
        </a:prstGeom>
        <a:solidFill>
          <a:schemeClr val="accent5">
            <a:tint val="40000"/>
            <a:alpha val="90000"/>
            <a:hueOff val="1498393"/>
            <a:satOff val="7946"/>
            <a:lumOff val="-2561"/>
            <a:alphaOff val="0"/>
          </a:schemeClr>
        </a:solidFill>
        <a:ln w="12700" cap="flat" cmpd="sng" algn="ctr">
          <a:solidFill>
            <a:schemeClr val="accent5">
              <a:tint val="40000"/>
              <a:alpha val="90000"/>
              <a:hueOff val="1498393"/>
              <a:satOff val="7946"/>
              <a:lumOff val="-25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Treatment aimed at amelioration of problematic personality issues</a:t>
          </a:r>
        </a:p>
        <a:p>
          <a:pPr marL="114300" lvl="1" indent="-114300" algn="l" defTabSz="666750">
            <a:lnSpc>
              <a:spcPct val="90000"/>
            </a:lnSpc>
            <a:spcBef>
              <a:spcPct val="0"/>
            </a:spcBef>
            <a:spcAft>
              <a:spcPct val="15000"/>
            </a:spcAft>
            <a:buChar char="••"/>
          </a:pPr>
          <a:r>
            <a:rPr lang="en-GB" sz="1500" kern="1200" dirty="0"/>
            <a:t>May be longer term due to severity of difficulties</a:t>
          </a:r>
        </a:p>
      </dsp:txBody>
      <dsp:txXfrm>
        <a:off x="8621148" y="631435"/>
        <a:ext cx="1889521" cy="32090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F7BC7-B7FB-48A4-90F2-F72F43E59E26}">
      <dsp:nvSpPr>
        <dsp:cNvPr id="0" name=""/>
        <dsp:cNvSpPr/>
      </dsp:nvSpPr>
      <dsp:spPr>
        <a:xfrm>
          <a:off x="581977" y="0"/>
          <a:ext cx="6595745" cy="35528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26A4B5-2071-4CF0-B5B7-4725BC54990A}">
      <dsp:nvSpPr>
        <dsp:cNvPr id="0" name=""/>
        <dsp:cNvSpPr/>
      </dsp:nvSpPr>
      <dsp:spPr>
        <a:xfrm>
          <a:off x="3883" y="1065847"/>
          <a:ext cx="1867935" cy="142113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Complaints to police of John harassing females in charity shop</a:t>
          </a:r>
        </a:p>
      </dsp:txBody>
      <dsp:txXfrm>
        <a:off x="73257" y="1135221"/>
        <a:ext cx="1729187" cy="1282382"/>
      </dsp:txXfrm>
    </dsp:sp>
    <dsp:sp modelId="{B7ED9A79-72BA-43D3-86AA-4F27B2DD232D}">
      <dsp:nvSpPr>
        <dsp:cNvPr id="0" name=""/>
        <dsp:cNvSpPr/>
      </dsp:nvSpPr>
      <dsp:spPr>
        <a:xfrm>
          <a:off x="1965216" y="1065847"/>
          <a:ext cx="1867935" cy="1421130"/>
        </a:xfrm>
        <a:prstGeom prst="round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Police reviewed case – no violence, stalking 2a, admission of guilt in interview. </a:t>
          </a:r>
        </a:p>
      </dsp:txBody>
      <dsp:txXfrm>
        <a:off x="2034590" y="1135221"/>
        <a:ext cx="1729187" cy="1282382"/>
      </dsp:txXfrm>
    </dsp:sp>
    <dsp:sp modelId="{0EB81467-1730-4B66-A505-B8B8577233DC}">
      <dsp:nvSpPr>
        <dsp:cNvPr id="0" name=""/>
        <dsp:cNvSpPr/>
      </dsp:nvSpPr>
      <dsp:spPr>
        <a:xfrm>
          <a:off x="3926548" y="1065847"/>
          <a:ext cx="1867935" cy="1421130"/>
        </a:xfrm>
        <a:prstGeom prst="round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Caution given &amp; OOCD team notified who reviewed case &amp; notified HIOW NHS team </a:t>
          </a:r>
        </a:p>
      </dsp:txBody>
      <dsp:txXfrm>
        <a:off x="3995922" y="1135221"/>
        <a:ext cx="1729187" cy="1282382"/>
      </dsp:txXfrm>
    </dsp:sp>
    <dsp:sp modelId="{EE5F6E3D-9E92-43D5-8A70-9277CC565EFA}">
      <dsp:nvSpPr>
        <dsp:cNvPr id="0" name=""/>
        <dsp:cNvSpPr/>
      </dsp:nvSpPr>
      <dsp:spPr>
        <a:xfrm>
          <a:off x="5887880" y="1065847"/>
          <a:ext cx="1867935" cy="142113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HIOW NHS team provided 9 PLSI Skillsbuilder sessions</a:t>
          </a:r>
        </a:p>
      </dsp:txBody>
      <dsp:txXfrm>
        <a:off x="5957254" y="1135221"/>
        <a:ext cx="1729187" cy="12823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C01311-468E-47A6-AF6C-461EE4914DF6}">
      <dsp:nvSpPr>
        <dsp:cNvPr id="0" name=""/>
        <dsp:cNvSpPr/>
      </dsp:nvSpPr>
      <dsp:spPr>
        <a:xfrm>
          <a:off x="913953" y="3745"/>
          <a:ext cx="1447948" cy="72397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Rejected</a:t>
          </a:r>
        </a:p>
      </dsp:txBody>
      <dsp:txXfrm>
        <a:off x="935157" y="24949"/>
        <a:ext cx="1405540" cy="681566"/>
      </dsp:txXfrm>
    </dsp:sp>
    <dsp:sp modelId="{64933249-A465-47BC-B07D-EFB4096F9739}">
      <dsp:nvSpPr>
        <dsp:cNvPr id="0" name=""/>
        <dsp:cNvSpPr/>
      </dsp:nvSpPr>
      <dsp:spPr>
        <a:xfrm>
          <a:off x="1058748"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CF24E42-4856-4A28-9A63-CF82A19AFFC4}">
      <dsp:nvSpPr>
        <dsp:cNvPr id="0" name=""/>
        <dsp:cNvSpPr/>
      </dsp:nvSpPr>
      <dsp:spPr>
        <a:xfrm>
          <a:off x="1203543"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1224747" y="929917"/>
        <a:ext cx="1115950" cy="681566"/>
      </dsp:txXfrm>
    </dsp:sp>
    <dsp:sp modelId="{A4D71A68-2744-42F4-B148-89FA4B56EC91}">
      <dsp:nvSpPr>
        <dsp:cNvPr id="0" name=""/>
        <dsp:cNvSpPr/>
      </dsp:nvSpPr>
      <dsp:spPr>
        <a:xfrm>
          <a:off x="1058748" y="727720"/>
          <a:ext cx="144794" cy="1447948"/>
        </a:xfrm>
        <a:custGeom>
          <a:avLst/>
          <a:gdLst/>
          <a:ahLst/>
          <a:cxnLst/>
          <a:rect l="0" t="0" r="0" b="0"/>
          <a:pathLst>
            <a:path>
              <a:moveTo>
                <a:pt x="0" y="0"/>
              </a:moveTo>
              <a:lnTo>
                <a:pt x="0" y="1447948"/>
              </a:lnTo>
              <a:lnTo>
                <a:pt x="144794" y="14479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DE34B1A-3322-4508-A515-DAB78EF275F2}">
      <dsp:nvSpPr>
        <dsp:cNvPr id="0" name=""/>
        <dsp:cNvSpPr/>
      </dsp:nvSpPr>
      <dsp:spPr>
        <a:xfrm>
          <a:off x="1203543" y="1813681"/>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86359"/>
              <a:satOff val="9846"/>
              <a:lumOff val="-281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a:t>Depression</a:t>
          </a:r>
          <a:endParaRPr lang="en-GB" sz="1600" kern="1200" dirty="0"/>
        </a:p>
      </dsp:txBody>
      <dsp:txXfrm>
        <a:off x="1224747" y="1834885"/>
        <a:ext cx="1115950" cy="681566"/>
      </dsp:txXfrm>
    </dsp:sp>
    <dsp:sp modelId="{29E6C1E5-F493-4126-9FDB-5E6D95534216}">
      <dsp:nvSpPr>
        <dsp:cNvPr id="0" name=""/>
        <dsp:cNvSpPr/>
      </dsp:nvSpPr>
      <dsp:spPr>
        <a:xfrm>
          <a:off x="1058748" y="727720"/>
          <a:ext cx="144794" cy="2352916"/>
        </a:xfrm>
        <a:custGeom>
          <a:avLst/>
          <a:gdLst/>
          <a:ahLst/>
          <a:cxnLst/>
          <a:rect l="0" t="0" r="0" b="0"/>
          <a:pathLst>
            <a:path>
              <a:moveTo>
                <a:pt x="0" y="0"/>
              </a:moveTo>
              <a:lnTo>
                <a:pt x="0" y="2352916"/>
              </a:lnTo>
              <a:lnTo>
                <a:pt x="144794" y="2352916"/>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919C44-CA9D-4BE0-A306-9D697ADD1F24}">
      <dsp:nvSpPr>
        <dsp:cNvPr id="0" name=""/>
        <dsp:cNvSpPr/>
      </dsp:nvSpPr>
      <dsp:spPr>
        <a:xfrm>
          <a:off x="1203543" y="2718649"/>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72719"/>
              <a:satOff val="19693"/>
              <a:lumOff val="-562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Anxiety disorders</a:t>
          </a:r>
        </a:p>
      </dsp:txBody>
      <dsp:txXfrm>
        <a:off x="1224747" y="2739853"/>
        <a:ext cx="1115950" cy="681566"/>
      </dsp:txXfrm>
    </dsp:sp>
    <dsp:sp modelId="{78927C9C-55E0-43F7-ABB7-21F04A8CE010}">
      <dsp:nvSpPr>
        <dsp:cNvPr id="0" name=""/>
        <dsp:cNvSpPr/>
      </dsp:nvSpPr>
      <dsp:spPr>
        <a:xfrm>
          <a:off x="2723889" y="3745"/>
          <a:ext cx="1447948" cy="723974"/>
        </a:xfrm>
        <a:prstGeom prst="roundRect">
          <a:avLst>
            <a:gd name="adj" fmla="val 10000"/>
          </a:avLst>
        </a:prstGeom>
        <a:gradFill rotWithShape="0">
          <a:gsLst>
            <a:gs pos="0">
              <a:schemeClr val="accent5">
                <a:hueOff val="194308"/>
                <a:satOff val="22154"/>
                <a:lumOff val="-6323"/>
                <a:alphaOff val="0"/>
                <a:satMod val="103000"/>
                <a:lumMod val="102000"/>
                <a:tint val="94000"/>
              </a:schemeClr>
            </a:gs>
            <a:gs pos="50000">
              <a:schemeClr val="accent5">
                <a:hueOff val="194308"/>
                <a:satOff val="22154"/>
                <a:lumOff val="-6323"/>
                <a:alphaOff val="0"/>
                <a:satMod val="110000"/>
                <a:lumMod val="100000"/>
                <a:shade val="100000"/>
              </a:schemeClr>
            </a:gs>
            <a:gs pos="100000">
              <a:schemeClr val="accent5">
                <a:hueOff val="194308"/>
                <a:satOff val="22154"/>
                <a:lumOff val="-63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Resentful (n=30)</a:t>
          </a:r>
        </a:p>
      </dsp:txBody>
      <dsp:txXfrm>
        <a:off x="2745093" y="24949"/>
        <a:ext cx="1405540" cy="681566"/>
      </dsp:txXfrm>
    </dsp:sp>
    <dsp:sp modelId="{39358DB6-23DE-4B62-A84F-DDF1F7CBFABD}">
      <dsp:nvSpPr>
        <dsp:cNvPr id="0" name=""/>
        <dsp:cNvSpPr/>
      </dsp:nvSpPr>
      <dsp:spPr>
        <a:xfrm>
          <a:off x="2868684"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B428271-4E43-4585-998C-59C34217F8A9}">
      <dsp:nvSpPr>
        <dsp:cNvPr id="0" name=""/>
        <dsp:cNvSpPr/>
      </dsp:nvSpPr>
      <dsp:spPr>
        <a:xfrm>
          <a:off x="3013479"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59078"/>
              <a:satOff val="29539"/>
              <a:lumOff val="-843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3034683" y="929917"/>
        <a:ext cx="1115950" cy="681566"/>
      </dsp:txXfrm>
    </dsp:sp>
    <dsp:sp modelId="{60CA7B7D-8754-448E-8747-FCD62251609C}">
      <dsp:nvSpPr>
        <dsp:cNvPr id="0" name=""/>
        <dsp:cNvSpPr/>
      </dsp:nvSpPr>
      <dsp:spPr>
        <a:xfrm>
          <a:off x="4533825" y="3745"/>
          <a:ext cx="1447948" cy="723974"/>
        </a:xfrm>
        <a:prstGeom prst="roundRect">
          <a:avLst>
            <a:gd name="adj" fmla="val 10000"/>
          </a:avLst>
        </a:prstGeom>
        <a:gradFill rotWithShape="0">
          <a:gsLst>
            <a:gs pos="0">
              <a:schemeClr val="accent5">
                <a:hueOff val="388617"/>
                <a:satOff val="44309"/>
                <a:lumOff val="-12646"/>
                <a:alphaOff val="0"/>
                <a:satMod val="103000"/>
                <a:lumMod val="102000"/>
                <a:tint val="94000"/>
              </a:schemeClr>
            </a:gs>
            <a:gs pos="50000">
              <a:schemeClr val="accent5">
                <a:hueOff val="388617"/>
                <a:satOff val="44309"/>
                <a:lumOff val="-12646"/>
                <a:alphaOff val="0"/>
                <a:satMod val="110000"/>
                <a:lumMod val="100000"/>
                <a:shade val="100000"/>
              </a:schemeClr>
            </a:gs>
            <a:gs pos="100000">
              <a:schemeClr val="accent5">
                <a:hueOff val="388617"/>
                <a:satOff val="44309"/>
                <a:lumOff val="-1264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Incompetent suitor style</a:t>
          </a:r>
        </a:p>
      </dsp:txBody>
      <dsp:txXfrm>
        <a:off x="4555029" y="24949"/>
        <a:ext cx="1405540" cy="681566"/>
      </dsp:txXfrm>
    </dsp:sp>
    <dsp:sp modelId="{B4B14FD9-7E32-4D8C-85DD-8830087D62B7}">
      <dsp:nvSpPr>
        <dsp:cNvPr id="0" name=""/>
        <dsp:cNvSpPr/>
      </dsp:nvSpPr>
      <dsp:spPr>
        <a:xfrm>
          <a:off x="4678620"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16FD88A-4068-4334-93F9-E6E6502FB9C4}">
      <dsp:nvSpPr>
        <dsp:cNvPr id="0" name=""/>
        <dsp:cNvSpPr/>
      </dsp:nvSpPr>
      <dsp:spPr>
        <a:xfrm>
          <a:off x="4823414"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45437"/>
              <a:satOff val="39386"/>
              <a:lumOff val="-11241"/>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4844618" y="929917"/>
        <a:ext cx="1115950" cy="681566"/>
      </dsp:txXfrm>
    </dsp:sp>
    <dsp:sp modelId="{FE5881D7-2227-4309-BCBA-221236894BDE}">
      <dsp:nvSpPr>
        <dsp:cNvPr id="0" name=""/>
        <dsp:cNvSpPr/>
      </dsp:nvSpPr>
      <dsp:spPr>
        <a:xfrm>
          <a:off x="4678620" y="727720"/>
          <a:ext cx="144794" cy="1447948"/>
        </a:xfrm>
        <a:custGeom>
          <a:avLst/>
          <a:gdLst/>
          <a:ahLst/>
          <a:cxnLst/>
          <a:rect l="0" t="0" r="0" b="0"/>
          <a:pathLst>
            <a:path>
              <a:moveTo>
                <a:pt x="0" y="0"/>
              </a:moveTo>
              <a:lnTo>
                <a:pt x="0" y="1447948"/>
              </a:lnTo>
              <a:lnTo>
                <a:pt x="144794" y="1447948"/>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31EB55-51F4-4EE6-BBB8-3BAEF4195DC0}">
      <dsp:nvSpPr>
        <dsp:cNvPr id="0" name=""/>
        <dsp:cNvSpPr/>
      </dsp:nvSpPr>
      <dsp:spPr>
        <a:xfrm>
          <a:off x="4823414" y="1813681"/>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31796"/>
              <a:satOff val="49232"/>
              <a:lumOff val="-1405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Psychosis</a:t>
          </a:r>
        </a:p>
      </dsp:txBody>
      <dsp:txXfrm>
        <a:off x="4844618" y="1834885"/>
        <a:ext cx="1115950" cy="681566"/>
      </dsp:txXfrm>
    </dsp:sp>
    <dsp:sp modelId="{B226DF9F-CE2C-4344-8F24-205A5551C600}">
      <dsp:nvSpPr>
        <dsp:cNvPr id="0" name=""/>
        <dsp:cNvSpPr/>
      </dsp:nvSpPr>
      <dsp:spPr>
        <a:xfrm>
          <a:off x="4678620" y="727720"/>
          <a:ext cx="144794" cy="2352916"/>
        </a:xfrm>
        <a:custGeom>
          <a:avLst/>
          <a:gdLst/>
          <a:ahLst/>
          <a:cxnLst/>
          <a:rect l="0" t="0" r="0" b="0"/>
          <a:pathLst>
            <a:path>
              <a:moveTo>
                <a:pt x="0" y="0"/>
              </a:moveTo>
              <a:lnTo>
                <a:pt x="0" y="2352916"/>
              </a:lnTo>
              <a:lnTo>
                <a:pt x="144794" y="2352916"/>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85213A0-C520-441E-AC79-D12EE1BEAF1B}">
      <dsp:nvSpPr>
        <dsp:cNvPr id="0" name=""/>
        <dsp:cNvSpPr/>
      </dsp:nvSpPr>
      <dsp:spPr>
        <a:xfrm>
          <a:off x="4823414" y="2718649"/>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18156"/>
              <a:satOff val="59079"/>
              <a:lumOff val="-1686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Autism</a:t>
          </a:r>
        </a:p>
      </dsp:txBody>
      <dsp:txXfrm>
        <a:off x="4844618" y="2739853"/>
        <a:ext cx="1115950" cy="681566"/>
      </dsp:txXfrm>
    </dsp:sp>
    <dsp:sp modelId="{C727EF3D-8B82-422D-828D-41353FFF4404}">
      <dsp:nvSpPr>
        <dsp:cNvPr id="0" name=""/>
        <dsp:cNvSpPr/>
      </dsp:nvSpPr>
      <dsp:spPr>
        <a:xfrm>
          <a:off x="4678620" y="727720"/>
          <a:ext cx="144794" cy="3257884"/>
        </a:xfrm>
        <a:custGeom>
          <a:avLst/>
          <a:gdLst/>
          <a:ahLst/>
          <a:cxnLst/>
          <a:rect l="0" t="0" r="0" b="0"/>
          <a:pathLst>
            <a:path>
              <a:moveTo>
                <a:pt x="0" y="0"/>
              </a:moveTo>
              <a:lnTo>
                <a:pt x="0" y="3257884"/>
              </a:lnTo>
              <a:lnTo>
                <a:pt x="144794" y="3257884"/>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7A2B4E-22B3-4393-A67E-BAC477EBA8CE}">
      <dsp:nvSpPr>
        <dsp:cNvPr id="0" name=""/>
        <dsp:cNvSpPr/>
      </dsp:nvSpPr>
      <dsp:spPr>
        <a:xfrm>
          <a:off x="4823414" y="3623617"/>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04515"/>
              <a:satOff val="68925"/>
              <a:lumOff val="-1967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Learning disability</a:t>
          </a:r>
        </a:p>
      </dsp:txBody>
      <dsp:txXfrm>
        <a:off x="4844618" y="3644821"/>
        <a:ext cx="1115950" cy="681566"/>
      </dsp:txXfrm>
    </dsp:sp>
    <dsp:sp modelId="{578B3C18-8EB7-49B1-9DAB-D96B67A33871}">
      <dsp:nvSpPr>
        <dsp:cNvPr id="0" name=""/>
        <dsp:cNvSpPr/>
      </dsp:nvSpPr>
      <dsp:spPr>
        <a:xfrm>
          <a:off x="6343761" y="3745"/>
          <a:ext cx="1447948" cy="723974"/>
        </a:xfrm>
        <a:prstGeom prst="roundRect">
          <a:avLst>
            <a:gd name="adj" fmla="val 10000"/>
          </a:avLst>
        </a:prstGeom>
        <a:gradFill rotWithShape="0">
          <a:gsLst>
            <a:gs pos="0">
              <a:schemeClr val="accent5">
                <a:hueOff val="582925"/>
                <a:satOff val="66464"/>
                <a:lumOff val="-18970"/>
                <a:alphaOff val="0"/>
                <a:satMod val="103000"/>
                <a:lumMod val="102000"/>
                <a:tint val="94000"/>
              </a:schemeClr>
            </a:gs>
            <a:gs pos="50000">
              <a:schemeClr val="accent5">
                <a:hueOff val="582925"/>
                <a:satOff val="66464"/>
                <a:lumOff val="-18970"/>
                <a:alphaOff val="0"/>
                <a:satMod val="110000"/>
                <a:lumMod val="100000"/>
                <a:shade val="100000"/>
              </a:schemeClr>
            </a:gs>
            <a:gs pos="100000">
              <a:schemeClr val="accent5">
                <a:hueOff val="582925"/>
                <a:satOff val="66464"/>
                <a:lumOff val="-1897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Intimacy seeking</a:t>
          </a:r>
        </a:p>
      </dsp:txBody>
      <dsp:txXfrm>
        <a:off x="6364965" y="24949"/>
        <a:ext cx="1405540" cy="681566"/>
      </dsp:txXfrm>
    </dsp:sp>
    <dsp:sp modelId="{67AC8527-8EC8-4540-A4E3-EDAD1F2CBD56}">
      <dsp:nvSpPr>
        <dsp:cNvPr id="0" name=""/>
        <dsp:cNvSpPr/>
      </dsp:nvSpPr>
      <dsp:spPr>
        <a:xfrm>
          <a:off x="6488555"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0DEAB9F-068D-4504-95E9-75F135972F7A}">
      <dsp:nvSpPr>
        <dsp:cNvPr id="0" name=""/>
        <dsp:cNvSpPr/>
      </dsp:nvSpPr>
      <dsp:spPr>
        <a:xfrm>
          <a:off x="6633350"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90874"/>
              <a:satOff val="78772"/>
              <a:lumOff val="-2248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Psychosis</a:t>
          </a:r>
        </a:p>
      </dsp:txBody>
      <dsp:txXfrm>
        <a:off x="6654554" y="929917"/>
        <a:ext cx="1115950" cy="681566"/>
      </dsp:txXfrm>
    </dsp:sp>
    <dsp:sp modelId="{B4FAB4C4-4934-42C3-B572-CA6DC41A0A7B}">
      <dsp:nvSpPr>
        <dsp:cNvPr id="0" name=""/>
        <dsp:cNvSpPr/>
      </dsp:nvSpPr>
      <dsp:spPr>
        <a:xfrm>
          <a:off x="8153696" y="3745"/>
          <a:ext cx="1447948" cy="723974"/>
        </a:xfrm>
        <a:prstGeom prst="roundRect">
          <a:avLst>
            <a:gd name="adj" fmla="val 10000"/>
          </a:avLst>
        </a:prstGeom>
        <a:gradFill rotWithShape="0">
          <a:gsLst>
            <a:gs pos="0">
              <a:schemeClr val="accent5">
                <a:hueOff val="777233"/>
                <a:satOff val="88618"/>
                <a:lumOff val="-25293"/>
                <a:alphaOff val="0"/>
                <a:satMod val="103000"/>
                <a:lumMod val="102000"/>
                <a:tint val="94000"/>
              </a:schemeClr>
            </a:gs>
            <a:gs pos="50000">
              <a:schemeClr val="accent5">
                <a:hueOff val="777233"/>
                <a:satOff val="88618"/>
                <a:lumOff val="-25293"/>
                <a:alphaOff val="0"/>
                <a:satMod val="110000"/>
                <a:lumMod val="100000"/>
                <a:shade val="100000"/>
              </a:schemeClr>
            </a:gs>
            <a:gs pos="100000">
              <a:schemeClr val="accent5">
                <a:hueOff val="777233"/>
                <a:satOff val="88618"/>
                <a:lumOff val="-2529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195" tIns="24130" rIns="36195" bIns="24130" numCol="1" spcCol="1270" anchor="ctr" anchorCtr="0">
          <a:noAutofit/>
        </a:bodyPr>
        <a:lstStyle/>
        <a:p>
          <a:pPr lvl="0" algn="ctr" defTabSz="844550">
            <a:lnSpc>
              <a:spcPct val="90000"/>
            </a:lnSpc>
            <a:spcBef>
              <a:spcPct val="0"/>
            </a:spcBef>
            <a:spcAft>
              <a:spcPct val="35000"/>
            </a:spcAft>
          </a:pPr>
          <a:r>
            <a:rPr lang="en-GB" sz="1900" kern="1200" dirty="0"/>
            <a:t>Predatory</a:t>
          </a:r>
        </a:p>
      </dsp:txBody>
      <dsp:txXfrm>
        <a:off x="8174900" y="24949"/>
        <a:ext cx="1405540" cy="681566"/>
      </dsp:txXfrm>
    </dsp:sp>
    <dsp:sp modelId="{2029E195-A7FB-469A-86E7-6FEF016DEF8C}">
      <dsp:nvSpPr>
        <dsp:cNvPr id="0" name=""/>
        <dsp:cNvSpPr/>
      </dsp:nvSpPr>
      <dsp:spPr>
        <a:xfrm>
          <a:off x="8298491"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1376205-4487-4FBF-BD4C-C1C37E4D7414}">
      <dsp:nvSpPr>
        <dsp:cNvPr id="0" name=""/>
        <dsp:cNvSpPr/>
      </dsp:nvSpPr>
      <dsp:spPr>
        <a:xfrm>
          <a:off x="8443286" y="908713"/>
          <a:ext cx="1158358" cy="72397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777233"/>
              <a:satOff val="88618"/>
              <a:lumOff val="-25293"/>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GB" sz="1600" kern="1200" dirty="0"/>
            <a:t>Personality issues</a:t>
          </a:r>
        </a:p>
      </dsp:txBody>
      <dsp:txXfrm>
        <a:off x="8464490" y="929917"/>
        <a:ext cx="1115950" cy="6815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8F003-9331-4664-89DA-FB155B9A8F0D}">
      <dsp:nvSpPr>
        <dsp:cNvPr id="0" name=""/>
        <dsp:cNvSpPr/>
      </dsp:nvSpPr>
      <dsp:spPr>
        <a:xfrm>
          <a:off x="4929" y="155829"/>
          <a:ext cx="1889521" cy="432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Rejected</a:t>
          </a:r>
        </a:p>
      </dsp:txBody>
      <dsp:txXfrm>
        <a:off x="4929" y="155829"/>
        <a:ext cx="1889521" cy="432000"/>
      </dsp:txXfrm>
    </dsp:sp>
    <dsp:sp modelId="{90849C9D-4726-41E5-88EE-A6A06DF5F11D}">
      <dsp:nvSpPr>
        <dsp:cNvPr id="0" name=""/>
        <dsp:cNvSpPr/>
      </dsp:nvSpPr>
      <dsp:spPr>
        <a:xfrm>
          <a:off x="4929" y="587829"/>
          <a:ext cx="1889521" cy="320521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Amelioration of problematic personality issues, depression and anxiety disorders (the feeling of being unsafe in an unsafe world when outside of a relationship)</a:t>
          </a:r>
        </a:p>
      </dsp:txBody>
      <dsp:txXfrm>
        <a:off x="4929" y="587829"/>
        <a:ext cx="1889521" cy="3205216"/>
      </dsp:txXfrm>
    </dsp:sp>
    <dsp:sp modelId="{441A61D2-28C8-4488-86F9-4588768F45F4}">
      <dsp:nvSpPr>
        <dsp:cNvPr id="0" name=""/>
        <dsp:cNvSpPr/>
      </dsp:nvSpPr>
      <dsp:spPr>
        <a:xfrm>
          <a:off x="2158984" y="155829"/>
          <a:ext cx="1889521" cy="432000"/>
        </a:xfrm>
        <a:prstGeom prst="rect">
          <a:avLst/>
        </a:prstGeom>
        <a:solidFill>
          <a:schemeClr val="accent5">
            <a:hueOff val="194308"/>
            <a:satOff val="22154"/>
            <a:lumOff val="-6323"/>
            <a:alphaOff val="0"/>
          </a:schemeClr>
        </a:solidFill>
        <a:ln w="12700" cap="flat" cmpd="sng" algn="ctr">
          <a:solidFill>
            <a:schemeClr val="accent5">
              <a:hueOff val="194308"/>
              <a:satOff val="22154"/>
              <a:lumOff val="-63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Resentful</a:t>
          </a:r>
        </a:p>
      </dsp:txBody>
      <dsp:txXfrm>
        <a:off x="2158984" y="155829"/>
        <a:ext cx="1889521" cy="432000"/>
      </dsp:txXfrm>
    </dsp:sp>
    <dsp:sp modelId="{2765D4FC-F58C-45B7-AA5F-CF30F1724ED6}">
      <dsp:nvSpPr>
        <dsp:cNvPr id="0" name=""/>
        <dsp:cNvSpPr/>
      </dsp:nvSpPr>
      <dsp:spPr>
        <a:xfrm>
          <a:off x="2158984" y="587829"/>
          <a:ext cx="1889521" cy="3205216"/>
        </a:xfrm>
        <a:prstGeom prst="rect">
          <a:avLst/>
        </a:prstGeom>
        <a:solidFill>
          <a:schemeClr val="accent5">
            <a:tint val="40000"/>
            <a:alpha val="90000"/>
            <a:hueOff val="374598"/>
            <a:satOff val="1987"/>
            <a:lumOff val="-640"/>
            <a:alphaOff val="0"/>
          </a:schemeClr>
        </a:solidFill>
        <a:ln w="12700" cap="flat" cmpd="sng" algn="ctr">
          <a:solidFill>
            <a:schemeClr val="accent5">
              <a:tint val="40000"/>
              <a:alpha val="90000"/>
              <a:hueOff val="374598"/>
              <a:satOff val="1987"/>
              <a:lumOff val="-6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Amelioration of problematic personality issues, depression and anxiety</a:t>
          </a:r>
        </a:p>
      </dsp:txBody>
      <dsp:txXfrm>
        <a:off x="2158984" y="587829"/>
        <a:ext cx="1889521" cy="3205216"/>
      </dsp:txXfrm>
    </dsp:sp>
    <dsp:sp modelId="{4C295AD5-54DD-4B2D-AC97-B00155BBAAFC}">
      <dsp:nvSpPr>
        <dsp:cNvPr id="0" name=""/>
        <dsp:cNvSpPr/>
      </dsp:nvSpPr>
      <dsp:spPr>
        <a:xfrm>
          <a:off x="4313039" y="155829"/>
          <a:ext cx="1889521" cy="432000"/>
        </a:xfrm>
        <a:prstGeom prst="rect">
          <a:avLst/>
        </a:prstGeom>
        <a:solidFill>
          <a:schemeClr val="accent5">
            <a:hueOff val="388617"/>
            <a:satOff val="44309"/>
            <a:lumOff val="-12646"/>
            <a:alphaOff val="0"/>
          </a:schemeClr>
        </a:solidFill>
        <a:ln w="12700" cap="flat" cmpd="sng" algn="ctr">
          <a:solidFill>
            <a:schemeClr val="accent5">
              <a:hueOff val="388617"/>
              <a:satOff val="44309"/>
              <a:lumOff val="-126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Incompetent suitor</a:t>
          </a:r>
        </a:p>
      </dsp:txBody>
      <dsp:txXfrm>
        <a:off x="4313039" y="155829"/>
        <a:ext cx="1889521" cy="432000"/>
      </dsp:txXfrm>
    </dsp:sp>
    <dsp:sp modelId="{20C4AC0D-825B-4519-BD96-D3A88CEA4C5E}">
      <dsp:nvSpPr>
        <dsp:cNvPr id="0" name=""/>
        <dsp:cNvSpPr/>
      </dsp:nvSpPr>
      <dsp:spPr>
        <a:xfrm>
          <a:off x="4313039" y="587829"/>
          <a:ext cx="1889521" cy="3205216"/>
        </a:xfrm>
        <a:prstGeom prst="rect">
          <a:avLst/>
        </a:prstGeom>
        <a:solidFill>
          <a:schemeClr val="accent5">
            <a:tint val="40000"/>
            <a:alpha val="90000"/>
            <a:hueOff val="749197"/>
            <a:satOff val="3973"/>
            <a:lumOff val="-1281"/>
            <a:alphaOff val="0"/>
          </a:schemeClr>
        </a:solidFill>
        <a:ln w="12700" cap="flat" cmpd="sng" algn="ctr">
          <a:solidFill>
            <a:schemeClr val="accent5">
              <a:tint val="40000"/>
              <a:alpha val="90000"/>
              <a:hueOff val="749197"/>
              <a:satOff val="3973"/>
              <a:lumOff val="-12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Treatment needs to encompass social skills and accommodate learning and autistic traits, as well as consider problematic personality issues</a:t>
          </a:r>
        </a:p>
      </dsp:txBody>
      <dsp:txXfrm>
        <a:off x="4313039" y="587829"/>
        <a:ext cx="1889521" cy="3205216"/>
      </dsp:txXfrm>
    </dsp:sp>
    <dsp:sp modelId="{60C99C9A-5A7C-4B37-A357-4FB8EE33B12E}">
      <dsp:nvSpPr>
        <dsp:cNvPr id="0" name=""/>
        <dsp:cNvSpPr/>
      </dsp:nvSpPr>
      <dsp:spPr>
        <a:xfrm>
          <a:off x="6467094" y="155829"/>
          <a:ext cx="1889521" cy="432000"/>
        </a:xfrm>
        <a:prstGeom prst="rect">
          <a:avLst/>
        </a:prstGeom>
        <a:solidFill>
          <a:schemeClr val="accent5">
            <a:hueOff val="582925"/>
            <a:satOff val="66464"/>
            <a:lumOff val="-18970"/>
            <a:alphaOff val="0"/>
          </a:schemeClr>
        </a:solidFill>
        <a:ln w="12700" cap="flat" cmpd="sng" algn="ctr">
          <a:solidFill>
            <a:schemeClr val="accent5">
              <a:hueOff val="582925"/>
              <a:satOff val="66464"/>
              <a:lumOff val="-189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Intimacy seekers</a:t>
          </a:r>
        </a:p>
      </dsp:txBody>
      <dsp:txXfrm>
        <a:off x="6467094" y="155829"/>
        <a:ext cx="1889521" cy="432000"/>
      </dsp:txXfrm>
    </dsp:sp>
    <dsp:sp modelId="{C1A81FC6-4D48-4F65-8E73-D1CD48938852}">
      <dsp:nvSpPr>
        <dsp:cNvPr id="0" name=""/>
        <dsp:cNvSpPr/>
      </dsp:nvSpPr>
      <dsp:spPr>
        <a:xfrm>
          <a:off x="6467094" y="587829"/>
          <a:ext cx="1889521" cy="3205216"/>
        </a:xfrm>
        <a:prstGeom prst="rect">
          <a:avLst/>
        </a:prstGeom>
        <a:solidFill>
          <a:schemeClr val="accent5">
            <a:tint val="40000"/>
            <a:alpha val="90000"/>
            <a:hueOff val="1123795"/>
            <a:satOff val="5960"/>
            <a:lumOff val="-1921"/>
            <a:alphaOff val="0"/>
          </a:schemeClr>
        </a:solidFill>
        <a:ln w="12700" cap="flat" cmpd="sng" algn="ctr">
          <a:solidFill>
            <a:schemeClr val="accent5">
              <a:tint val="40000"/>
              <a:alpha val="90000"/>
              <a:hueOff val="1123795"/>
              <a:satOff val="5960"/>
              <a:lumOff val="-19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Higher incidence of psychosis suggests these cases need to be referred for psychiatric assessment early in the criminal justice process (important as stalking often persists for as long as delusion does so treatment reduces risk)</a:t>
          </a:r>
        </a:p>
      </dsp:txBody>
      <dsp:txXfrm>
        <a:off x="6467094" y="587829"/>
        <a:ext cx="1889521" cy="3205216"/>
      </dsp:txXfrm>
    </dsp:sp>
    <dsp:sp modelId="{71B5AEB3-A33D-4FDE-983A-AB08747B218C}">
      <dsp:nvSpPr>
        <dsp:cNvPr id="0" name=""/>
        <dsp:cNvSpPr/>
      </dsp:nvSpPr>
      <dsp:spPr>
        <a:xfrm>
          <a:off x="8621148" y="155829"/>
          <a:ext cx="1889521" cy="432000"/>
        </a:xfrm>
        <a:prstGeom prst="rect">
          <a:avLst/>
        </a:prstGeom>
        <a:solidFill>
          <a:schemeClr val="accent5">
            <a:hueOff val="777233"/>
            <a:satOff val="88618"/>
            <a:lumOff val="-25293"/>
            <a:alphaOff val="0"/>
          </a:schemeClr>
        </a:solidFill>
        <a:ln w="12700" cap="flat" cmpd="sng" algn="ctr">
          <a:solidFill>
            <a:schemeClr val="accent5">
              <a:hueOff val="777233"/>
              <a:satOff val="88618"/>
              <a:lumOff val="-2529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GB" sz="1500" kern="1200" dirty="0"/>
            <a:t>Predatory</a:t>
          </a:r>
        </a:p>
      </dsp:txBody>
      <dsp:txXfrm>
        <a:off x="8621148" y="155829"/>
        <a:ext cx="1889521" cy="432000"/>
      </dsp:txXfrm>
    </dsp:sp>
    <dsp:sp modelId="{A90AE574-EC23-454C-B97D-618D01547226}">
      <dsp:nvSpPr>
        <dsp:cNvPr id="0" name=""/>
        <dsp:cNvSpPr/>
      </dsp:nvSpPr>
      <dsp:spPr>
        <a:xfrm>
          <a:off x="8621148" y="587829"/>
          <a:ext cx="1889521" cy="3205216"/>
        </a:xfrm>
        <a:prstGeom prst="rect">
          <a:avLst/>
        </a:prstGeom>
        <a:solidFill>
          <a:schemeClr val="accent5">
            <a:tint val="40000"/>
            <a:alpha val="90000"/>
            <a:hueOff val="1498393"/>
            <a:satOff val="7946"/>
            <a:lumOff val="-2561"/>
            <a:alphaOff val="0"/>
          </a:schemeClr>
        </a:solidFill>
        <a:ln w="12700" cap="flat" cmpd="sng" algn="ctr">
          <a:solidFill>
            <a:schemeClr val="accent5">
              <a:tint val="40000"/>
              <a:alpha val="90000"/>
              <a:hueOff val="1498393"/>
              <a:satOff val="7946"/>
              <a:lumOff val="-25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t>Treatment aimed at amelioration of problematic personality issues</a:t>
          </a:r>
        </a:p>
        <a:p>
          <a:pPr marL="114300" lvl="1" indent="-114300" algn="l" defTabSz="666750">
            <a:lnSpc>
              <a:spcPct val="90000"/>
            </a:lnSpc>
            <a:spcBef>
              <a:spcPct val="0"/>
            </a:spcBef>
            <a:spcAft>
              <a:spcPct val="15000"/>
            </a:spcAft>
            <a:buChar char="••"/>
          </a:pPr>
          <a:r>
            <a:rPr lang="en-GB" sz="1500" kern="1200" dirty="0"/>
            <a:t>May be longer term due to severity of difficulties</a:t>
          </a:r>
        </a:p>
      </dsp:txBody>
      <dsp:txXfrm>
        <a:off x="8621148" y="587829"/>
        <a:ext cx="1889521" cy="32052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F7BC7-B7FB-48A4-90F2-F72F43E59E26}">
      <dsp:nvSpPr>
        <dsp:cNvPr id="0" name=""/>
        <dsp:cNvSpPr/>
      </dsp:nvSpPr>
      <dsp:spPr>
        <a:xfrm>
          <a:off x="581977" y="0"/>
          <a:ext cx="6595745" cy="35528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26A4B5-2071-4CF0-B5B7-4725BC54990A}">
      <dsp:nvSpPr>
        <dsp:cNvPr id="0" name=""/>
        <dsp:cNvSpPr/>
      </dsp:nvSpPr>
      <dsp:spPr>
        <a:xfrm>
          <a:off x="8335" y="1065847"/>
          <a:ext cx="2497653" cy="1421130"/>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a:t>Referral directly into MASP from NPS Probation Practitioner</a:t>
          </a:r>
        </a:p>
      </dsp:txBody>
      <dsp:txXfrm>
        <a:off x="77709" y="1135221"/>
        <a:ext cx="2358905" cy="1282382"/>
      </dsp:txXfrm>
    </dsp:sp>
    <dsp:sp modelId="{B7ED9A79-72BA-43D3-86AA-4F27B2DD232D}">
      <dsp:nvSpPr>
        <dsp:cNvPr id="0" name=""/>
        <dsp:cNvSpPr/>
      </dsp:nvSpPr>
      <dsp:spPr>
        <a:xfrm>
          <a:off x="2631023" y="1065847"/>
          <a:ext cx="2497653" cy="1421130"/>
        </a:xfrm>
        <a:prstGeom prst="roundRect">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a:t>Discussed in weekly RAP panel &amp; information shared. </a:t>
          </a:r>
        </a:p>
      </dsp:txBody>
      <dsp:txXfrm>
        <a:off x="2700397" y="1135221"/>
        <a:ext cx="2358905" cy="1282382"/>
      </dsp:txXfrm>
    </dsp:sp>
    <dsp:sp modelId="{0EB81467-1730-4B66-A505-B8B8577233DC}">
      <dsp:nvSpPr>
        <dsp:cNvPr id="0" name=""/>
        <dsp:cNvSpPr/>
      </dsp:nvSpPr>
      <dsp:spPr>
        <a:xfrm>
          <a:off x="5253710" y="1065847"/>
          <a:ext cx="2497653" cy="1421130"/>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kern="1200" dirty="0"/>
            <a:t>Taken on by HIOW NHS team for PLSI FACT</a:t>
          </a:r>
        </a:p>
      </dsp:txBody>
      <dsp:txXfrm>
        <a:off x="5323084" y="1135221"/>
        <a:ext cx="2358905" cy="128238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0.71159</cdr:x>
      <cdr:y>0.04039</cdr:y>
    </cdr:from>
    <cdr:to>
      <cdr:x>0.95339</cdr:x>
      <cdr:y>0.29886</cdr:y>
    </cdr:to>
    <cdr:sp macro="" textlink="">
      <cdr:nvSpPr>
        <cdr:cNvPr id="2" name="TextBox 1"/>
        <cdr:cNvSpPr txBox="1"/>
      </cdr:nvSpPr>
      <cdr:spPr>
        <a:xfrm xmlns:a="http://schemas.openxmlformats.org/drawingml/2006/main">
          <a:off x="2690999" y="14287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0.75667</cdr:x>
      <cdr:y>0.00535</cdr:y>
    </cdr:from>
    <cdr:to>
      <cdr:x>0.90831</cdr:x>
      <cdr:y>0.10851</cdr:y>
    </cdr:to>
    <cdr:sp macro="" textlink="">
      <cdr:nvSpPr>
        <cdr:cNvPr id="2" name="TextBox 1"/>
        <cdr:cNvSpPr txBox="1"/>
      </cdr:nvSpPr>
      <cdr:spPr>
        <a:xfrm xmlns:a="http://schemas.openxmlformats.org/drawingml/2006/main">
          <a:off x="2861480" y="18873"/>
          <a:ext cx="573437" cy="3638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3526F4-518B-4C67-B144-C0A744C4B96B}" type="datetimeFigureOut">
              <a:rPr lang="en-GB" smtClean="0"/>
              <a:t>11/03/2025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2A3E9E-C316-4619-98A4-6455D7811C10}" type="slidenum">
              <a:rPr lang="en-GB" smtClean="0"/>
              <a:t>‹#›</a:t>
            </a:fld>
            <a:endParaRPr lang="en-GB"/>
          </a:p>
        </p:txBody>
      </p:sp>
    </p:spTree>
    <p:extLst>
      <p:ext uri="{BB962C8B-B14F-4D97-AF65-F5344CB8AC3E}">
        <p14:creationId xmlns:p14="http://schemas.microsoft.com/office/powerpoint/2010/main" val="34649398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F69B-E552-4387-A8C8-343D01B056BD}" type="datetimeFigureOut">
              <a:rPr lang="en-GB" smtClean="0"/>
              <a:t>11/03/2025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2DAA7-5BFB-46F7-A834-0C3F73B427B3}" type="slidenum">
              <a:rPr lang="en-GB" smtClean="0"/>
              <a:t>‹#›</a:t>
            </a:fld>
            <a:endParaRPr lang="en-GB"/>
          </a:p>
        </p:txBody>
      </p:sp>
    </p:spTree>
    <p:extLst>
      <p:ext uri="{BB962C8B-B14F-4D97-AF65-F5344CB8AC3E}">
        <p14:creationId xmlns:p14="http://schemas.microsoft.com/office/powerpoint/2010/main" val="404027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legislation.gov.uk/ukpga/2001/16/section/42A"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www.legislation.gov.uk/ukpga/1998/37/section/32"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sz="1200" b="0" i="0" u="none" dirty="0">
                <a:solidFill>
                  <a:srgbClr val="000000"/>
                </a:solidFill>
                <a:effectLst/>
                <a:latin typeface="Calibri" panose="020F0502020204030204" pitchFamily="34" charset="0"/>
              </a:rPr>
              <a:t>Before we start, I would like to give a brief overview of SLT, for those of you who are not aware of who we are and why we are here</a:t>
            </a:r>
            <a:r>
              <a:rPr lang="en-US" sz="1200" b="0" i="0" u="none" dirty="0">
                <a:solidFill>
                  <a:srgbClr val="444444"/>
                </a:solidFill>
                <a:effectLst/>
                <a:latin typeface="Calibri" panose="020F0502020204030204" pitchFamily="34" charset="0"/>
              </a:rPr>
              <a:t>​</a:t>
            </a:r>
            <a:endParaRPr lang="en-US" b="0" i="0" u="none" dirty="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sz="1200" b="0" i="0" u="none" dirty="0">
                <a:solidFill>
                  <a:srgbClr val="000000"/>
                </a:solidFill>
                <a:effectLst/>
                <a:latin typeface="Calibri" panose="020F0502020204030204" pitchFamily="34" charset="0"/>
              </a:rPr>
              <a:t>The Trust was set up in 1986 by Paul and Diana, the parents of Suzy Lamplugh</a:t>
            </a:r>
            <a:r>
              <a:rPr lang="en-US" sz="1200" b="0" i="0" u="none" dirty="0">
                <a:solidFill>
                  <a:srgbClr val="444444"/>
                </a:solidFill>
                <a:effectLst/>
                <a:latin typeface="Calibri" panose="020F0502020204030204" pitchFamily="34" charset="0"/>
              </a:rPr>
              <a:t>​</a:t>
            </a:r>
            <a:endParaRPr lang="en-US" b="0" i="0" u="none" dirty="0">
              <a:solidFill>
                <a:srgbClr val="444444"/>
              </a:solidFill>
              <a:effectLst/>
              <a:latin typeface="Calibri" panose="020F0502020204030204" pitchFamily="34" charset="0"/>
            </a:endParaRPr>
          </a:p>
          <a:p>
            <a:pPr marL="171450" marR="0" lvl="0" indent="-171450" algn="l" rtl="0">
              <a:spcBef>
                <a:spcPts val="0"/>
              </a:spcBef>
              <a:buSzPct val="250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At 12.40pm on 28th July, Suzy had left her office, Sturgis and Sons, 654 Fulham Road, taking her house and car keys and a purse with £15 and credit cards, but leaving her handbag behind. Ten minutes later she was seen waiting outside an empty property, 37 </a:t>
            </a:r>
            <a:r>
              <a:rPr lang="en-GB" sz="1200" b="0" i="0" u="none" strike="noStrike" cap="none" dirty="0" err="1">
                <a:solidFill>
                  <a:schemeClr val="dk1"/>
                </a:solidFill>
                <a:latin typeface="Calibri"/>
                <a:ea typeface="Calibri"/>
                <a:cs typeface="Calibri"/>
                <a:sym typeface="Calibri"/>
              </a:rPr>
              <a:t>Shorrald’s</a:t>
            </a:r>
            <a:r>
              <a:rPr lang="en-GB" sz="1200" b="0" i="0" u="none" strike="noStrike" cap="none" dirty="0">
                <a:solidFill>
                  <a:schemeClr val="dk1"/>
                </a:solidFill>
                <a:latin typeface="Calibri"/>
                <a:ea typeface="Calibri"/>
                <a:cs typeface="Calibri"/>
                <a:sym typeface="Calibri"/>
              </a:rPr>
              <a:t> Road which had only been on the market for one week. </a:t>
            </a:r>
          </a:p>
          <a:p>
            <a:pPr marL="171450" marR="0" lvl="0" indent="-171450" algn="l" rtl="0">
              <a:spcBef>
                <a:spcPts val="0"/>
              </a:spcBef>
              <a:buSzPct val="250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At 1.00pm she was joined by a man (presumably the “Mr Kipper” she had written in her diary) who was dressed “immaculately – as if he’s used to it” and minutes later they  were seen walking away from the house. </a:t>
            </a:r>
          </a:p>
          <a:p>
            <a:pPr marL="171450" marR="0" lvl="0" indent="-171450" algn="l" rtl="0">
              <a:spcBef>
                <a:spcPts val="0"/>
              </a:spcBef>
              <a:buSzPct val="250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At 6.45pm her manager reported Suzy’s disappearance to the police.</a:t>
            </a:r>
            <a:r>
              <a:rPr lang="en-GB" sz="1800" b="0" i="0" dirty="0">
                <a:solidFill>
                  <a:srgbClr val="202122"/>
                </a:solidFill>
                <a:effectLst/>
                <a:latin typeface="Arial" panose="020B0604020202020204" pitchFamily="34" charset="0"/>
              </a:rPr>
              <a:t> She was officially declared dead, </a:t>
            </a:r>
            <a:r>
              <a:rPr lang="en-GB" sz="1800" b="0" i="0" kern="1200" dirty="0">
                <a:solidFill>
                  <a:srgbClr val="202122"/>
                </a:solidFill>
                <a:effectLst/>
                <a:latin typeface="Arial" panose="020B0604020202020204" pitchFamily="34" charset="0"/>
                <a:ea typeface="+mn-ea"/>
                <a:cs typeface="+mn-cs"/>
              </a:rPr>
              <a:t>presumed murdered, in 1993.</a:t>
            </a:r>
          </a:p>
          <a:p>
            <a:pPr marL="171450" marR="0" lvl="0" indent="-171450" algn="l" rtl="0">
              <a:spcBef>
                <a:spcPts val="0"/>
              </a:spcBef>
              <a:buSzPct val="25000"/>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Suzy's parents believed that she had been stalked, and this is what led to our long history of campaigning in this area.</a:t>
            </a:r>
            <a:r>
              <a:rPr lang="en-US" sz="1200" b="0" i="0" dirty="0">
                <a:solidFill>
                  <a:srgbClr val="444444"/>
                </a:solidFill>
                <a:effectLst/>
                <a:latin typeface="Calibri" panose="020F0502020204030204" pitchFamily="34" charset="0"/>
              </a:rPr>
              <a:t>​</a:t>
            </a:r>
            <a:endParaRPr lang="en-GB"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199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C325BC-72C2-41C6-A46C-C1A9A928F5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712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ABFA3-9ADF-495A-B89D-2BCEBF5DE4C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968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Unknown category is for when the stalking perpetrator’s identity is unknown (they may not necessarily be a stranger)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F7D45-24C1-46E3-B352-A4CECB96B83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424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9A103-28F2-4944-B4C8-628E432C9C9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900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summarises the most prevalent diagnoses according to typology.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446FF-A2C0-44F1-A8E6-E39AFB8D154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516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would include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446FF-A2C0-44F1-A8E6-E39AFB8D154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159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see high rates of anxiety and depression in this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446FF-A2C0-44F1-A8E6-E39AFB8D154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506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would include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446FF-A2C0-44F1-A8E6-E39AFB8D154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2310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summarises the most prevalent diagnoses according to typology.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446FF-A2C0-44F1-A8E6-E39AFB8D154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2264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would include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446FF-A2C0-44F1-A8E6-E39AFB8D154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83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Suzy Lamplugh Trust is widely regarded as a field expert in lone-working and personal safety training, stalking training, as well as consultancy, campaigning, and support services. </a:t>
            </a:r>
            <a:r>
              <a:rPr lang="en-US" sz="1200" b="0" i="0">
                <a:solidFill>
                  <a:srgbClr val="444444"/>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It has a long history of working within the Violence Against Women and Girls sector, dealing particularly with stalking and harassment, given that it is believed, and indeed the evidence suggests Suzy may have been targeted by a stalker. </a:t>
            </a:r>
            <a:r>
              <a:rPr lang="en-US" sz="1200" b="0" i="0">
                <a:solidFill>
                  <a:srgbClr val="444444"/>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200" b="0" i="0" u="none" strike="noStrike">
                <a:solidFill>
                  <a:srgbClr val="000000"/>
                </a:solidFill>
                <a:effectLst/>
                <a:latin typeface="Calibri"/>
                <a:cs typeface="Calibri"/>
              </a:rPr>
              <a:t>The National Stalking Helpline was set up by the Trust in 2010, it has helped over 75</a:t>
            </a:r>
            <a:r>
              <a:rPr lang="en-US" sz="1200">
                <a:solidFill>
                  <a:srgbClr val="000000"/>
                </a:solidFill>
                <a:latin typeface="Calibri"/>
                <a:cs typeface="Calibri"/>
              </a:rPr>
              <a:t>,000</a:t>
            </a:r>
            <a:r>
              <a:rPr lang="en-US" sz="1200" b="0" i="0" u="none" strike="noStrike">
                <a:solidFill>
                  <a:srgbClr val="000000"/>
                </a:solidFill>
                <a:effectLst/>
                <a:latin typeface="Calibri"/>
                <a:cs typeface="Calibri"/>
              </a:rPr>
              <a:t> victims since its inception and is the only service of its kind globally.</a:t>
            </a:r>
            <a:r>
              <a:rPr lang="en-US" sz="1200" b="0" i="0">
                <a:solidFill>
                  <a:srgbClr val="444444"/>
                </a:solidFill>
                <a:effectLst/>
                <a:latin typeface="Calibri"/>
                <a:cs typeface="Calibri"/>
              </a:rPr>
              <a:t>​</a:t>
            </a:r>
          </a:p>
          <a:p>
            <a:pPr marL="171450" indent="-1714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The Trust campaigns heavily to raise greater awareness of personal safety and stalking issues, demand systemic change where needed, influence public policy, and promote a society in which people are safer and feel safer.</a:t>
            </a:r>
            <a:r>
              <a:rPr lang="en-US" sz="1200" b="0" i="0">
                <a:solidFill>
                  <a:srgbClr val="444444"/>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200" b="0" i="0" u="none" strike="noStrike">
                <a:solidFill>
                  <a:srgbClr val="000000"/>
                </a:solidFill>
                <a:effectLst/>
                <a:latin typeface="Calibri" panose="020F0502020204030204" pitchFamily="34" charset="0"/>
              </a:rPr>
              <a:t>Its longest running campaign has been the licensing of the operators and drivers of minicabs and private hire vehicles, which begun in 1998. This campaigning and policy work has been pivotal to changes in legislation and practice nationally - including in the introduction of the Protection from Harassment Act 1997, and the Protection of Freedoms Act 2012, which introduced specific offences for stalking, and the 2020 stalking protection orders.</a:t>
            </a:r>
            <a:r>
              <a:rPr lang="en-US" sz="1200" b="0" i="0">
                <a:solidFill>
                  <a:srgbClr val="444444"/>
                </a:solidFill>
                <a:effectLst/>
                <a:latin typeface="Calibri" panose="020F0502020204030204" pitchFamily="34" charset="0"/>
              </a:rPr>
              <a:t>​</a:t>
            </a:r>
            <a:endParaRPr lang="en-US" sz="1200" b="0" i="0">
              <a:solidFill>
                <a:srgbClr val="444444"/>
              </a:solidFill>
              <a:effectLst/>
              <a:latin typeface="Arial" panose="020B0604020202020204" pitchFamily="34" charset="0"/>
            </a:endParaRPr>
          </a:p>
          <a:p>
            <a:endParaRPr lang="en-GB"/>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5009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Mullen</a:t>
            </a:r>
            <a:r>
              <a:rPr lang="en-US" baseline="0" dirty="0"/>
              <a:t> et al 2009 p.111</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3F7D45-24C1-46E3-B352-A4CECB96B83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2571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summarises the most prevalent diagnoses according to typology.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446FF-A2C0-44F1-A8E6-E39AFB8D154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198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would include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446FF-A2C0-44F1-A8E6-E39AFB8D154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824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8DEA9-6F4F-4540-9E5D-C6F39079AF7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396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Stalking and harassment has a serious effect on the victims of crime. It makes victims fear for their safety. It could lead to serious consequences such as murder. </a:t>
            </a:r>
            <a:r>
              <a:rPr lang="en-GB" b="0" i="0" dirty="0">
                <a:solidFill>
                  <a:srgbClr val="444444"/>
                </a:solidFill>
                <a:effectLst/>
                <a:latin typeface="Lato" panose="020F0502020204030203" pitchFamily="34" charset="0"/>
              </a:rPr>
              <a:t>In cases of stalking or harassment, the support and safety needs of victims should be identified from the outset, and continually considered throughout the life of a case, by the police in dialogue with the prosecutor. Where available, this should also be informed by any specialist support the victim is receiving, for example, through an Independent Stalking Advocacy Caseworker (ISAC) or an Independent Domestic Abuse Advisor (IDVA). Improving a victim's safety and managing risk through relevant protective orders is important. It may help to increase their confidence in the criminal justice system and facilitate their participation in the investigation and prosecution process. </a:t>
            </a:r>
            <a:r>
              <a:rPr lang="en-GB" dirty="0"/>
              <a:t>Charging decisions need to be made within the correct time frames. The ramifications for not doing so in cases such as these can be very serious. We need to build strong cases from the outset.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C7506-6609-4521-8C99-2644F44502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2974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Under the Director’s Guidance on Charging (6th edition), cases of harassment or stalking cannot be charged by the police; they must be referred to the CPS for a charging decision. There will therefore always be a full review by a charging lawyer.</a:t>
            </a:r>
          </a:p>
          <a:p>
            <a:pPr algn="l"/>
            <a:r>
              <a:rPr lang="en-GB" b="0" i="0" dirty="0">
                <a:solidFill>
                  <a:srgbClr val="000000"/>
                </a:solidFill>
                <a:effectLst/>
                <a:latin typeface="Times New Roman" panose="02020603050405020304" pitchFamily="18" charset="0"/>
              </a:rPr>
              <a:t>The CPS will work closely with the police and other agencies to ensure that the best evidence is gathered and presented to the court; there is a Protocol between the CPS and police on the appropriate handling of stalking offences.</a:t>
            </a:r>
          </a:p>
          <a:p>
            <a:pPr algn="l">
              <a:spcAft>
                <a:spcPts val="1200"/>
              </a:spcAft>
            </a:pPr>
            <a:endParaRPr lang="en-GB" b="0" i="0" dirty="0">
              <a:solidFill>
                <a:srgbClr val="444444"/>
              </a:solidFill>
              <a:effectLst/>
              <a:latin typeface="Lato" panose="020F0502020204030203" pitchFamily="34" charset="0"/>
            </a:endParaRPr>
          </a:p>
          <a:p>
            <a:pPr algn="l">
              <a:spcAft>
                <a:spcPts val="1200"/>
              </a:spcAft>
            </a:pPr>
            <a:r>
              <a:rPr lang="en-GB" b="0" i="0" dirty="0">
                <a:solidFill>
                  <a:srgbClr val="444444"/>
                </a:solidFill>
                <a:effectLst/>
                <a:latin typeface="Lato" panose="020F0502020204030203" pitchFamily="34" charset="0"/>
              </a:rPr>
              <a:t>What we use to form our decisions</a:t>
            </a:r>
          </a:p>
          <a:p>
            <a:pPr algn="l">
              <a:spcAft>
                <a:spcPts val="1200"/>
              </a:spcAft>
            </a:pPr>
            <a:r>
              <a:rPr lang="en-GB" b="0" i="0" dirty="0">
                <a:solidFill>
                  <a:srgbClr val="444444"/>
                </a:solidFill>
                <a:effectLst/>
                <a:latin typeface="Lato" panose="020F0502020204030203" pitchFamily="34" charset="0"/>
              </a:rPr>
              <a:t>We must prosecute and obtain evidence in accordance with the law, codes, CPS policy and guidance.</a:t>
            </a:r>
          </a:p>
          <a:p>
            <a:pPr algn="l">
              <a:spcAft>
                <a:spcPts val="1200"/>
              </a:spcAft>
            </a:pPr>
            <a:r>
              <a:rPr lang="en-GB" b="0" i="0" dirty="0">
                <a:solidFill>
                  <a:srgbClr val="444444"/>
                </a:solidFill>
                <a:effectLst/>
                <a:latin typeface="Lato" panose="020F0502020204030203" pitchFamily="34" charset="0"/>
              </a:rPr>
              <a:t>Legislation as above.  </a:t>
            </a:r>
          </a:p>
          <a:p>
            <a:pPr algn="l">
              <a:spcAft>
                <a:spcPts val="1200"/>
              </a:spcAft>
            </a:pPr>
            <a:r>
              <a:rPr lang="en-GB" b="0" i="0" dirty="0">
                <a:solidFill>
                  <a:srgbClr val="444444"/>
                </a:solidFill>
                <a:effectLst/>
                <a:latin typeface="Lato" panose="020F0502020204030203" pitchFamily="34" charset="0"/>
              </a:rPr>
              <a:t>The Code for Crown Prosecutors is a public document, issued by the Director of Public Prosecutions, that sets out the general principles Crown Prosecutors should follow when they make decisions on cases.</a:t>
            </a:r>
          </a:p>
          <a:p>
            <a:pPr algn="l">
              <a:spcBef>
                <a:spcPts val="1200"/>
              </a:spcBef>
              <a:spcAft>
                <a:spcPts val="1200"/>
              </a:spcAft>
            </a:pPr>
            <a:r>
              <a:rPr lang="en-GB" b="0" i="1" dirty="0">
                <a:solidFill>
                  <a:srgbClr val="444444"/>
                </a:solidFill>
                <a:effectLst/>
                <a:latin typeface="Lato" panose="020F0502020204030203" pitchFamily="34" charset="0"/>
              </a:rPr>
              <a:t>Is there enough evidence against the defendant?</a:t>
            </a:r>
            <a:endParaRPr lang="en-GB" b="0" i="0" dirty="0">
              <a:solidFill>
                <a:srgbClr val="444444"/>
              </a:solidFill>
              <a:effectLst/>
              <a:latin typeface="Lato" panose="020F0502020204030203" pitchFamily="34" charset="0"/>
            </a:endParaRPr>
          </a:p>
          <a:p>
            <a:pPr algn="l">
              <a:spcBef>
                <a:spcPts val="1200"/>
              </a:spcBef>
              <a:spcAft>
                <a:spcPts val="1200"/>
              </a:spcAft>
            </a:pPr>
            <a:r>
              <a:rPr lang="en-GB" b="0" i="0" dirty="0">
                <a:solidFill>
                  <a:srgbClr val="444444"/>
                </a:solidFill>
                <a:effectLst/>
                <a:latin typeface="Lato" panose="020F0502020204030203" pitchFamily="34" charset="0"/>
              </a:rPr>
              <a:t>When deciding whether there is enough evidence to charge, Crown Prosecutors must consider whether evidence can be used in court and is reliable and credible, and there is no other material that might affect the sufficiency of evidence. Crown Prosecutors must be satisfied there is enough evidence to provide a "realistic prospect of conviction" against each defendant.</a:t>
            </a:r>
          </a:p>
          <a:p>
            <a:pPr algn="l">
              <a:spcBef>
                <a:spcPts val="1200"/>
              </a:spcBef>
              <a:spcAft>
                <a:spcPts val="1200"/>
              </a:spcAft>
            </a:pPr>
            <a:r>
              <a:rPr lang="en-GB" b="0" i="1" dirty="0">
                <a:solidFill>
                  <a:srgbClr val="444444"/>
                </a:solidFill>
                <a:effectLst/>
                <a:latin typeface="Lato" panose="020F0502020204030203" pitchFamily="34" charset="0"/>
              </a:rPr>
              <a:t>Is it in the public interest for the CPS to bring the case to court?</a:t>
            </a:r>
            <a:endParaRPr lang="en-GB" b="0" i="0" dirty="0">
              <a:solidFill>
                <a:srgbClr val="444444"/>
              </a:solidFill>
              <a:effectLst/>
              <a:latin typeface="Lato" panose="020F0502020204030203" pitchFamily="34" charset="0"/>
            </a:endParaRPr>
          </a:p>
          <a:p>
            <a:pPr algn="l">
              <a:spcBef>
                <a:spcPts val="1200"/>
              </a:spcBef>
              <a:spcAft>
                <a:spcPts val="1200"/>
              </a:spcAft>
            </a:pPr>
            <a:r>
              <a:rPr lang="en-GB" b="0" i="0" dirty="0">
                <a:solidFill>
                  <a:srgbClr val="444444"/>
                </a:solidFill>
                <a:effectLst/>
                <a:latin typeface="Lato" panose="020F0502020204030203" pitchFamily="34" charset="0"/>
              </a:rPr>
              <a:t>A prosecution will usually take place unless the prosecutor is sure that the public interest factors tending against prosecution outweigh those tending in favour.</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C7506-6609-4521-8C99-2644F44502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8058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difficulties the CPS face with charging these offences is because t</a:t>
            </a:r>
            <a:r>
              <a:rPr lang="en-GB" b="0" i="0" dirty="0">
                <a:solidFill>
                  <a:srgbClr val="000000"/>
                </a:solidFill>
                <a:effectLst/>
                <a:latin typeface="Times New Roman" panose="02020603050405020304" pitchFamily="18" charset="0"/>
              </a:rPr>
              <a:t>here will often be overlap between offending which is better charged as stalking, and that which is better charged as harassment. There can also often a significant degree of overlap with the Controlling or Coercive Behaviour</a:t>
            </a:r>
            <a:endParaRPr lang="en-GB" dirty="0"/>
          </a:p>
          <a:p>
            <a:r>
              <a:rPr lang="en-GB" dirty="0"/>
              <a:t>Why is it difficult to separate stalking and harassment? </a:t>
            </a:r>
          </a:p>
          <a:p>
            <a:pPr marL="0" indent="0">
              <a:buNone/>
            </a:pPr>
            <a:r>
              <a:rPr lang="en-GB" dirty="0"/>
              <a:t>• There are similarities in what constitutes harassment and what is stalking. </a:t>
            </a:r>
          </a:p>
          <a:p>
            <a:pPr marL="0" indent="0">
              <a:buNone/>
            </a:pPr>
            <a:r>
              <a:rPr lang="en-GB" dirty="0"/>
              <a:t>• They are often discussed together and don’t separate. </a:t>
            </a:r>
          </a:p>
          <a:p>
            <a:pPr marL="0" indent="0">
              <a:buNone/>
            </a:pPr>
            <a:r>
              <a:rPr lang="en-GB" dirty="0"/>
              <a:t>• There is an overlap, and some people may be a victim of both.</a:t>
            </a:r>
          </a:p>
          <a:p>
            <a:pPr marL="0" indent="0">
              <a:buNone/>
            </a:pPr>
            <a:r>
              <a:rPr lang="en-GB" dirty="0"/>
              <a:t>• A lot of the abuse techniques are the same, but become stalking when used more aggressively, more threateningly and more obsessively. </a:t>
            </a:r>
          </a:p>
          <a:p>
            <a:pPr marL="0" indent="0">
              <a:buNone/>
            </a:pPr>
            <a:r>
              <a:rPr lang="en-GB" dirty="0"/>
              <a:t>• There is overlap two legal definitions overlap.</a:t>
            </a:r>
          </a:p>
          <a:p>
            <a:pPr>
              <a:lnSpc>
                <a:spcPct val="107000"/>
              </a:lnSpc>
              <a:spcAft>
                <a:spcPts val="800"/>
              </a:spcAft>
            </a:pPr>
            <a:endParaRPr lang="en-GB" dirty="0"/>
          </a:p>
          <a:p>
            <a:pPr>
              <a:lnSpc>
                <a:spcPct val="107000"/>
              </a:lnSpc>
              <a:spcAft>
                <a:spcPts val="800"/>
              </a:spcAft>
            </a:pPr>
            <a:r>
              <a:rPr lang="en-GB" dirty="0"/>
              <a:t>If we go back to where it all started the briefing paper for the 1997 it says this - </a:t>
            </a:r>
            <a:r>
              <a:rPr lang="en-GB" sz="1800" dirty="0">
                <a:effectLst/>
                <a:latin typeface="Aptos" panose="020B0004020202020204" pitchFamily="34" charset="0"/>
                <a:ea typeface="Aptos" panose="020B0004020202020204" pitchFamily="34" charset="0"/>
                <a:cs typeface="Times New Roman" panose="02020603050405020304" pitchFamily="18" charset="0"/>
              </a:rPr>
              <a:t>The Protection from Harassment Act 1997 was originally introduced to deal with the problem of stalking.</a:t>
            </a:r>
          </a:p>
          <a:p>
            <a:r>
              <a:rPr lang="en-GB" sz="1800" dirty="0">
                <a:effectLst/>
                <a:latin typeface="Aptos" panose="020B0004020202020204" pitchFamily="34" charset="0"/>
                <a:ea typeface="Aptos" panose="020B0004020202020204" pitchFamily="34" charset="0"/>
                <a:cs typeface="Times New Roman" panose="02020603050405020304" pitchFamily="18" charset="0"/>
              </a:rPr>
              <a:t>House of commons  Briefing paper Number 6648, 9 June 2017</a:t>
            </a:r>
          </a:p>
          <a:p>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C7506-6609-4521-8C99-2644F44502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3631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Times New Roman" panose="02020603050405020304" pitchFamily="18" charset="0"/>
              </a:rPr>
              <a:t>When considering what charges (if any) are applicable, prosecutors will examine the impact on the complainant as well as the conduct of the suspect to determine whether someone has been stalked or harassed. </a:t>
            </a:r>
          </a:p>
          <a:p>
            <a:pPr algn="l"/>
            <a:r>
              <a:rPr lang="en-GB" b="0" i="0" dirty="0">
                <a:solidFill>
                  <a:srgbClr val="000000"/>
                </a:solidFill>
                <a:effectLst/>
                <a:latin typeface="Times New Roman" panose="02020603050405020304" pitchFamily="18" charset="0"/>
              </a:rPr>
              <a:t>The CPS Legal Guidance on Stalking or Harassment states that where the course of conduct involves significant elements of stalking behaviour, a charge under s.2A or s.4A should be the starting point.</a:t>
            </a:r>
          </a:p>
          <a:p>
            <a:pPr algn="l"/>
            <a:r>
              <a:rPr lang="en-GB" b="0" i="0" dirty="0">
                <a:solidFill>
                  <a:srgbClr val="000000"/>
                </a:solidFill>
                <a:effectLst/>
                <a:latin typeface="Times New Roman" panose="02020603050405020304" pitchFamily="18" charset="0"/>
              </a:rPr>
              <a:t>The starting point be should be to ask what reasons there are for not charging stalking, instead of using harassment as the starting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ptos" panose="020B0004020202020204" pitchFamily="34" charset="0"/>
              <a:ea typeface="Aptos" panose="020B0004020202020204" pitchFamily="34" charset="0"/>
              <a:cs typeface="Times New Roman" panose="02020603050405020304" pitchFamily="18" charset="0"/>
            </a:endParaRPr>
          </a:p>
          <a:p>
            <a:pPr algn="l">
              <a:spcBef>
                <a:spcPts val="1200"/>
              </a:spcBef>
              <a:spcAft>
                <a:spcPts val="1200"/>
              </a:spcAft>
            </a:pPr>
            <a:r>
              <a:rPr lang="en-GB" b="0" i="0" dirty="0">
                <a:solidFill>
                  <a:srgbClr val="444444"/>
                </a:solidFill>
                <a:effectLst/>
                <a:latin typeface="Lato" panose="020F0502020204030203" pitchFamily="34" charset="0"/>
              </a:rPr>
              <a:t>Prosecutors should therefore consider potential charges in the following order:</a:t>
            </a:r>
          </a:p>
          <a:p>
            <a:pPr algn="l">
              <a:buFont typeface="Arial" panose="020B0604020202020204" pitchFamily="34" charset="0"/>
              <a:buChar char="•"/>
            </a:pPr>
            <a:r>
              <a:rPr lang="en-GB" b="0" i="0" dirty="0">
                <a:solidFill>
                  <a:srgbClr val="444444"/>
                </a:solidFill>
                <a:effectLst/>
                <a:latin typeface="Lato" panose="020F0502020204030203" pitchFamily="34" charset="0"/>
              </a:rPr>
              <a:t>If there is sufficient evidence for the elements of stalking involving fear of violence or serious distress or substantial adverse effect on the victim’s usual day-to-day activities , the offence contrary to section 4A Protection from Harassment Act 1997 may be the best offence to charge in order to reflect the seriousness and extent of the offending, give the court adequate powers to sentence and enable the case to be presented in a clear and simple way. The non-exhaustive list in section 2A (3) Protection from Harassment Act 1997 provides examples which can constitute stalking. These may overlap with CCB or harassment. However, behaviours which show a fixation, are obsessive, unwanted, and repeated might most clearly be presented to a court as stalking rather than harassment or CCB. This is relevant to the way the case is presented, note also in respect of sentencing powers that the maximum penalty is 10 years’ imprisonment, and a Stalking Protection Order is available as a civil order to protect victims.</a:t>
            </a:r>
          </a:p>
          <a:p>
            <a:pPr algn="l">
              <a:buFont typeface="Arial" panose="020B0604020202020204" pitchFamily="34" charset="0"/>
              <a:buChar char="•"/>
            </a:pPr>
            <a:r>
              <a:rPr lang="en-GB" b="0" i="0" dirty="0">
                <a:solidFill>
                  <a:srgbClr val="444444"/>
                </a:solidFill>
                <a:effectLst/>
                <a:latin typeface="Lato" panose="020F0502020204030203" pitchFamily="34" charset="0"/>
              </a:rPr>
              <a:t>If there is insufficient evidence to charge stalking, but there is sufficient evidence to charge section 4 Protection from Harassment Act 1997, the section 4 charge may be the most appropriate. Section 4 harassment is only available where fear of violence is caused, not serious distress which is available for section 4A stalking. Section 4 harassment may overlap with CCB, for example, threats to hurt or harm the victim or their family members and threats of sexual assault. Section 4 may be the more appropriate offence in respect of the sentencing powers available to the court, because the maximum penalty is 10 years’ imprisonment.</a:t>
            </a:r>
          </a:p>
          <a:p>
            <a:pPr algn="l">
              <a:buFont typeface="Arial" panose="020B0604020202020204" pitchFamily="34" charset="0"/>
              <a:buChar char="•"/>
            </a:pPr>
            <a:r>
              <a:rPr lang="en-GB" b="0" i="0" dirty="0">
                <a:solidFill>
                  <a:srgbClr val="444444"/>
                </a:solidFill>
                <a:effectLst/>
                <a:latin typeface="Lato" panose="020F0502020204030203" pitchFamily="34" charset="0"/>
              </a:rPr>
              <a:t>If there is insufficient evidence to prosecute section 4A and 4 offences, but there is sufficient evidence to charge CCB, then CCB may be the most appropriate offence. This will likely be in cases where the conduct was controlling or coercive, causing serious alarm or distress which affects the usual day-to-day activities of the victim but did not amount to stalking and where no fear of violence was caused. For example, controlling when a person can leave the house, who they can and cannot socialise with, control of their finances and coercing them into debt. The maximum penalty is 5 years’ imprisonment. For that reason, it is likely to be the most appropriate charge in relation to the powers available at sentence, even where section 2A stalking or 2 harassment are also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800" dirty="0">
                <a:effectLst/>
                <a:latin typeface="Aptos" panose="020B0004020202020204" pitchFamily="34" charset="0"/>
                <a:ea typeface="Aptos" panose="020B0004020202020204" pitchFamily="34" charset="0"/>
                <a:cs typeface="Times New Roman" panose="02020603050405020304" pitchFamily="18" charset="0"/>
              </a:rPr>
              <a:t>Para 4.6 Protocol on the appropriate handling of stalking or harassment offences between the National Police Chiefs’ Council and the Crown Prosecution Service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C7506-6609-4521-8C99-2644F44502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5913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5DAA"/>
                </a:solidFill>
                <a:effectLst/>
                <a:latin typeface="Lato" panose="020F0502020204030203" pitchFamily="34" charset="0"/>
                <a:hlinkClick r:id="rId3"/>
              </a:rPr>
              <a:t>section 42A (1) Criminal Justice and Police Act 2001</a:t>
            </a:r>
            <a:r>
              <a:rPr lang="en-GB" b="0" i="0" dirty="0">
                <a:solidFill>
                  <a:srgbClr val="444444"/>
                </a:solidFill>
                <a:effectLst/>
                <a:latin typeface="Lato" panose="020F0502020204030203" pitchFamily="34" charset="0"/>
              </a:rPr>
              <a:t>. </a:t>
            </a:r>
            <a:r>
              <a:rPr lang="en-GB" b="0" i="0" u="none" strike="noStrike" dirty="0">
                <a:solidFill>
                  <a:srgbClr val="005DAA"/>
                </a:solidFill>
                <a:effectLst/>
                <a:latin typeface="Lato" panose="020F0502020204030203" pitchFamily="34" charset="0"/>
                <a:hlinkClick r:id="rId4"/>
              </a:rPr>
              <a:t>Section 32 Crime and Disorder Act 1998</a:t>
            </a:r>
            <a:r>
              <a:rPr lang="en-GB" b="0" i="0" dirty="0">
                <a:solidFill>
                  <a:srgbClr val="444444"/>
                </a:solidFill>
                <a:effectLst/>
                <a:latin typeface="Lato" panose="020F0502020204030203" pitchFamily="34" charset="0"/>
              </a:rPr>
              <a:t> creates racially or religiously aggravated versions of the PHA 1997 offences, which have higher maximum sentences than the ‘basic’ PHA offences. Where a PHA offence involves hostility based upon sexual orientation, transgender identity or disability, then the sentence uplift provisions of section 66 Sentencing Act 2020 will apply.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C7506-6609-4521-8C99-2644F44502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220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dirty="0">
                <a:solidFill>
                  <a:srgbClr val="000000"/>
                </a:solidFill>
                <a:effectLst/>
                <a:latin typeface="Times New Roman" panose="02020603050405020304" pitchFamily="18" charset="0"/>
              </a:rPr>
              <a:t>Harassment is partially defined in s.7(2) PHA as including “alarming the person or causing the person distress”.</a:t>
            </a:r>
          </a:p>
          <a:p>
            <a:pPr algn="l"/>
            <a:r>
              <a:rPr lang="en-GB" sz="1200" b="0" i="0" dirty="0">
                <a:solidFill>
                  <a:srgbClr val="000000"/>
                </a:solidFill>
                <a:effectLst/>
                <a:latin typeface="Times New Roman" panose="02020603050405020304" pitchFamily="18" charset="0"/>
              </a:rPr>
              <a:t>However, the case of R v O’Neill (also known as R v ZN) [2016] EWCA Crim 92 clarified that ‘harassment’ could not simply be equated with alarm or distress. The court stated that ‘harassment’ should be understood to involve “improper, oppressive and unreasonable conduct that is targeted at an individual and calculated to produce the consequences described in s.7.”</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C7506-6609-4521-8C99-2644F44502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06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8E18D-81E6-EF22-C0C4-4A7C083A0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E6FC1-C2BF-2E31-D48D-E6D764CC4ADC}"/>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EF79DF08-4C1E-AF25-693C-90D7A89DBB6A}"/>
              </a:ext>
            </a:extLst>
          </p:cNvPr>
          <p:cNvSpPr>
            <a:spLocks noGrp="1"/>
          </p:cNvSpPr>
          <p:nvPr>
            <p:ph type="body" idx="1"/>
          </p:nvPr>
        </p:nvSpPr>
        <p:spPr/>
        <p:txBody>
          <a:bodyPr/>
          <a:lstStyle/>
          <a:p>
            <a:pPr marL="285750" indent="-285750" algn="l" rtl="0" fontAlgn="base">
              <a:buFont typeface="Arial" panose="020B0604020202020204" pitchFamily="34" charset="0"/>
              <a:buChar char="•"/>
            </a:pPr>
            <a:r>
              <a:rPr lang="en-GB" sz="1800" b="0" i="0" u="none" strike="noStrike">
                <a:solidFill>
                  <a:srgbClr val="000000"/>
                </a:solidFill>
                <a:effectLst/>
                <a:latin typeface="Aptos" panose="020B0004020202020204" pitchFamily="34" charset="0"/>
              </a:rPr>
              <a:t>The National Stalking Consortium was formed in 2014 and since then we have worked together to support victims of stalking, share information and hold criminal justice agencies to account.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ptos" panose="020B0004020202020204" pitchFamily="34" charset="0"/>
              </a:rPr>
              <a:t>It is made up of 21 specialist stalking organisations and individual members including victims and academics from across the U.K. </a:t>
            </a:r>
          </a:p>
          <a:p>
            <a:pPr marL="285750" indent="-285750" algn="l" rtl="0" fontAlgn="base">
              <a:buFont typeface="Arial" panose="020B0604020202020204" pitchFamily="34" charset="0"/>
              <a:buChar char="•"/>
            </a:pPr>
            <a:r>
              <a:rPr lang="en-GB" sz="2800"/>
              <a:t>Meeting quarterly, it plays a crucial role in terms of sharing best practice, identifying patterns of stalking behaviour and ensuring victims’ needs are always kept at the forefront of both frontline and statutory services across the country by providing a united voice within the sector.   </a:t>
            </a:r>
            <a:endParaRPr lang="en-GB" sz="1800" b="0" i="0" u="none" strike="noStrike">
              <a:solidFill>
                <a:srgbClr val="000000"/>
              </a:solidFill>
              <a:effectLst/>
              <a:latin typeface="Aptos" panose="020B00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ptos" panose="020B0004020202020204" pitchFamily="34" charset="0"/>
              </a:rPr>
              <a:t>Every year, we collaborate on a National Stalking Awareness Week campaign that sheds light on issues relating to victim/survivors of stalking, pushing decision makers in the criminal justice system and the government to improve provisions for stalking</a:t>
            </a:r>
            <a:r>
              <a:rPr lang="en-GB" sz="2800" b="0" i="0">
                <a:solidFill>
                  <a:srgbClr val="000000"/>
                </a:solidFill>
                <a:effectLst/>
                <a:latin typeface="Times New Roman" panose="02020603050405020304" pitchFamily="18" charset="0"/>
              </a:rPr>
              <a:t> </a:t>
            </a:r>
            <a:r>
              <a:rPr lang="en-GB" sz="1800" b="0" i="0" u="none" strike="noStrike">
                <a:solidFill>
                  <a:srgbClr val="000000"/>
                </a:solidFill>
                <a:effectLst/>
                <a:latin typeface="Aptos" panose="020B0004020202020204" pitchFamily="34" charset="0"/>
              </a:rPr>
              <a:t> victims. </a:t>
            </a:r>
            <a:r>
              <a:rPr lang="en-GB" sz="1800" b="0" i="0">
                <a:solidFill>
                  <a:srgbClr val="444444"/>
                </a:solidFill>
                <a:effectLst/>
                <a:latin typeface="Aptos" panose="020B0004020202020204" pitchFamily="34" charset="0"/>
              </a:rPr>
              <a:t>​</a:t>
            </a:r>
            <a:endParaRPr lang="en-GB"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ptos" panose="020B0004020202020204" pitchFamily="34" charset="0"/>
              </a:rPr>
              <a:t>As members we have lobbied collaboratively on vital issues such as the removal of parental alienation from the Domestic Abuse Statutory Guidance (2021) and on concerns to changes around post separation control within the Coercive and Controlling Behaviours Statutory Guidance (2022). </a:t>
            </a:r>
            <a:r>
              <a:rPr lang="en-US" sz="1800" b="0" i="0">
                <a:solidFill>
                  <a:srgbClr val="444444"/>
                </a:solidFill>
                <a:effectLst/>
                <a:latin typeface="Aptos" panose="020B000402020202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ptos" panose="020B0004020202020204" pitchFamily="34" charset="0"/>
              </a:rPr>
              <a:t>Significantly, we submitted a super-complaint at the end of 2022 that found systemic issues in the police response to stalking, which was investigated by the IOPC, HMICFRS, and the College of Policing. </a:t>
            </a:r>
            <a:endParaRPr lang="en-US" sz="1800" b="0" i="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GB"/>
          </a:p>
          <a:p>
            <a:endParaRPr lang="en-US"/>
          </a:p>
        </p:txBody>
      </p:sp>
      <p:sp>
        <p:nvSpPr>
          <p:cNvPr id="4" name="Slide Number Placeholder 3">
            <a:extLst>
              <a:ext uri="{FF2B5EF4-FFF2-40B4-BE49-F238E27FC236}">
                <a16:creationId xmlns:a16="http://schemas.microsoft.com/office/drawing/2014/main" id="{938AE14E-6668-C43F-0588-1C7681045E0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1803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pt-BR" sz="1800" b="0" i="0" u="none" strike="noStrike" baseline="0" dirty="0">
                <a:latin typeface="Calibri" panose="020F0502020204030204" pitchFamily="34" charset="0"/>
              </a:rPr>
              <a:t>R v ZN [2016] EWCA Crim 92</a:t>
            </a:r>
            <a:endParaRPr lang="en-GB" sz="1800" b="0" i="1" u="none" strike="noStrike" baseline="0" dirty="0">
              <a:latin typeface="Calibri-Italic"/>
            </a:endParaRPr>
          </a:p>
          <a:p>
            <a:pPr algn="l"/>
            <a:r>
              <a:rPr lang="en-GB" sz="1800" b="0" i="1" u="none" strike="noStrike" baseline="0" dirty="0">
                <a:latin typeface="Calibri-Italic"/>
              </a:rPr>
              <a:t>The definition provided by s.7 is clearly inclusive and not</a:t>
            </a:r>
          </a:p>
          <a:p>
            <a:pPr algn="l"/>
            <a:r>
              <a:rPr lang="en-GB" sz="1800" b="0" i="1" u="none" strike="noStrike" baseline="0" dirty="0">
                <a:latin typeface="Calibri-Italic"/>
              </a:rPr>
              <a:t>exhaustive… ‘Harassment’ is generally understood to involve</a:t>
            </a:r>
          </a:p>
          <a:p>
            <a:pPr algn="l"/>
            <a:r>
              <a:rPr lang="en-GB" sz="1800" b="0" i="1" u="none" strike="noStrike" baseline="0" dirty="0">
                <a:latin typeface="Calibri-Italic"/>
              </a:rPr>
              <a:t>improper oppressive and unreasonable conduct that is</a:t>
            </a:r>
          </a:p>
          <a:p>
            <a:pPr algn="l"/>
            <a:r>
              <a:rPr lang="en-GB" sz="1800" b="0" i="1" u="none" strike="noStrike" baseline="0" dirty="0">
                <a:latin typeface="Calibri-Italic"/>
              </a:rPr>
              <a:t>targeted at an individual and calculated to produce the</a:t>
            </a:r>
          </a:p>
          <a:p>
            <a:pPr algn="l"/>
            <a:r>
              <a:rPr lang="en-GB" sz="1800" b="0" i="1" u="none" strike="noStrike" baseline="0" dirty="0">
                <a:latin typeface="Calibri-Italic"/>
              </a:rPr>
              <a:t>consequences described in s.7. By s.1(3) of the Act…</a:t>
            </a:r>
          </a:p>
          <a:p>
            <a:pPr algn="l"/>
            <a:r>
              <a:rPr lang="en-GB" sz="1800" b="0" i="1" u="none" strike="noStrike" baseline="0" dirty="0">
                <a:latin typeface="Calibri-Italic"/>
              </a:rPr>
              <a:t>reasonable and/or lawful courses of conduct may be excluded.</a:t>
            </a:r>
          </a:p>
          <a:p>
            <a:pPr algn="l"/>
            <a:r>
              <a:rPr lang="en-GB" sz="1800" b="0" i="1" u="none" strike="noStrike" baseline="0" dirty="0">
                <a:latin typeface="Calibri-Italic"/>
              </a:rPr>
              <a:t>The practice of stalking is arguably the prime example of</a:t>
            </a:r>
          </a:p>
          <a:p>
            <a:pPr algn="l"/>
            <a:r>
              <a:rPr lang="en-GB" sz="1800" b="0" i="1" u="none" strike="noStrike" baseline="0" dirty="0">
                <a:latin typeface="Calibri-Italic"/>
              </a:rPr>
              <a:t>harassment….but a wide range of other actions could, if</a:t>
            </a:r>
          </a:p>
          <a:p>
            <a:pPr algn="l"/>
            <a:r>
              <a:rPr lang="en-GB" sz="1800" b="0" i="1" u="none" strike="noStrike" baseline="0" dirty="0">
                <a:latin typeface="Calibri-Italic"/>
              </a:rPr>
              <a:t>persisted in, be so categorised. A course of conduct which is</a:t>
            </a:r>
          </a:p>
          <a:p>
            <a:pPr algn="l"/>
            <a:r>
              <a:rPr lang="en-GB" sz="1800" b="0" i="1" u="none" strike="noStrike" baseline="0" dirty="0">
                <a:latin typeface="Calibri-Italic"/>
              </a:rPr>
              <a:t>unattractive and unreasonable does not of itself necessarily</a:t>
            </a:r>
          </a:p>
          <a:p>
            <a:pPr algn="l"/>
            <a:r>
              <a:rPr lang="en-GB" sz="1800" b="0" i="1" u="none" strike="noStrike" baseline="0" dirty="0">
                <a:latin typeface="Calibri-Italic"/>
              </a:rPr>
              <a:t>constitute harassment; it must be unacceptable and</a:t>
            </a:r>
          </a:p>
          <a:p>
            <a:pPr algn="l"/>
            <a:r>
              <a:rPr lang="en-GB" sz="1800" b="0" i="1" u="none" strike="noStrike" baseline="0" dirty="0">
                <a:latin typeface="Calibri-Italic"/>
              </a:rPr>
              <a:t>oppressive conduct such that it should sustain criminal</a:t>
            </a:r>
          </a:p>
          <a:p>
            <a:pPr algn="l"/>
            <a:r>
              <a:rPr lang="en-GB" sz="1800" b="0" i="1" u="none" strike="noStrike" baseline="0" dirty="0">
                <a:latin typeface="Calibri-Italic"/>
              </a:rPr>
              <a:t>liability…… Harassment includes negative emotion by repeated</a:t>
            </a:r>
          </a:p>
          <a:p>
            <a:pPr algn="l"/>
            <a:r>
              <a:rPr lang="en-GB" sz="1800" b="0" i="1" u="none" strike="noStrike" baseline="0" dirty="0">
                <a:latin typeface="Calibri-Italic"/>
              </a:rPr>
              <a:t>molestation, annoyance or worry. The words ‘alarm and</a:t>
            </a:r>
          </a:p>
          <a:p>
            <a:pPr algn="l"/>
            <a:r>
              <a:rPr lang="en-GB" sz="1800" b="0" i="1" u="none" strike="noStrike" baseline="0" dirty="0">
                <a:latin typeface="Calibri-Italic"/>
              </a:rPr>
              <a:t>distress’ are to be taken disjunctively and not conjunctively,</a:t>
            </a:r>
          </a:p>
          <a:p>
            <a:pPr algn="l"/>
            <a:r>
              <a:rPr lang="en-GB" sz="1800" b="0" i="1" u="none" strike="noStrike" baseline="0" dirty="0">
                <a:latin typeface="Calibri-Italic"/>
              </a:rPr>
              <a:t>but there is a minimum level of alarm or distress which must</a:t>
            </a:r>
          </a:p>
          <a:p>
            <a:pPr algn="l"/>
            <a:r>
              <a:rPr lang="en-GB" sz="1800" b="0" i="1" u="none" strike="noStrike" baseline="0" dirty="0">
                <a:latin typeface="Calibri-Italic"/>
              </a:rPr>
              <a:t>be suffered in order to constitute harassment.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C7506-6609-4521-8C99-2644F44502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098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Examples of acts or omissions which, in particular circumstances, are ones associated with stalking are given in s.2(3):</a:t>
            </a:r>
          </a:p>
          <a:p>
            <a:pPr algn="l"/>
            <a:r>
              <a:rPr lang="en-GB" b="0" i="0" dirty="0">
                <a:solidFill>
                  <a:srgbClr val="000000"/>
                </a:solidFill>
                <a:effectLst/>
                <a:latin typeface="Times New Roman" panose="02020603050405020304" pitchFamily="18" charset="0"/>
              </a:rPr>
              <a:t>· Following a person</a:t>
            </a:r>
          </a:p>
          <a:p>
            <a:pPr algn="l"/>
            <a:r>
              <a:rPr lang="en-GB" b="0" i="0" dirty="0">
                <a:solidFill>
                  <a:srgbClr val="000000"/>
                </a:solidFill>
                <a:effectLst/>
                <a:latin typeface="Times New Roman" panose="02020603050405020304" pitchFamily="18" charset="0"/>
              </a:rPr>
              <a:t>· Contacting, or attempting to contact, a person by any means</a:t>
            </a:r>
          </a:p>
          <a:p>
            <a:pPr algn="l"/>
            <a:r>
              <a:rPr lang="en-GB" b="0" i="0" dirty="0">
                <a:solidFill>
                  <a:srgbClr val="000000"/>
                </a:solidFill>
                <a:effectLst/>
                <a:latin typeface="Times New Roman" panose="02020603050405020304" pitchFamily="18" charset="0"/>
              </a:rPr>
              <a:t>· Publishing any statement or other material relating or purporting to relate to a person / purporting to originate from a person</a:t>
            </a:r>
          </a:p>
          <a:p>
            <a:pPr algn="l"/>
            <a:r>
              <a:rPr lang="en-GB" b="0" i="0" dirty="0">
                <a:solidFill>
                  <a:srgbClr val="000000"/>
                </a:solidFill>
                <a:effectLst/>
                <a:latin typeface="Times New Roman" panose="02020603050405020304" pitchFamily="18" charset="0"/>
              </a:rPr>
              <a:t>· Monitoring the use by a person of the internet, email or any other form of electronic communication</a:t>
            </a:r>
          </a:p>
          <a:p>
            <a:pPr algn="l"/>
            <a:r>
              <a:rPr lang="en-GB" b="0" i="0" dirty="0">
                <a:solidFill>
                  <a:srgbClr val="000000"/>
                </a:solidFill>
                <a:effectLst/>
                <a:latin typeface="Times New Roman" panose="02020603050405020304" pitchFamily="18" charset="0"/>
              </a:rPr>
              <a:t>· Loitering in any place (whether public or private)</a:t>
            </a:r>
          </a:p>
          <a:p>
            <a:pPr algn="l"/>
            <a:r>
              <a:rPr lang="en-GB" b="0" i="0" dirty="0">
                <a:solidFill>
                  <a:srgbClr val="000000"/>
                </a:solidFill>
                <a:effectLst/>
                <a:latin typeface="Times New Roman" panose="02020603050405020304" pitchFamily="18" charset="0"/>
              </a:rPr>
              <a:t>· Interfering with any property in the possession of a person</a:t>
            </a:r>
          </a:p>
          <a:p>
            <a:pPr algn="l"/>
            <a:r>
              <a:rPr lang="en-GB" b="0" i="0" dirty="0">
                <a:solidFill>
                  <a:srgbClr val="000000"/>
                </a:solidFill>
                <a:effectLst/>
                <a:latin typeface="Times New Roman" panose="02020603050405020304" pitchFamily="18" charset="0"/>
              </a:rPr>
              <a:t>· Watching or spying on a person.</a:t>
            </a:r>
          </a:p>
          <a:p>
            <a:pPr algn="l"/>
            <a:r>
              <a:rPr lang="en-GB" b="0" i="0" dirty="0">
                <a:solidFill>
                  <a:srgbClr val="000000"/>
                </a:solidFill>
                <a:effectLst/>
                <a:latin typeface="Times New Roman" panose="02020603050405020304" pitchFamily="18" charset="0"/>
              </a:rPr>
              <a:t>This is not an exhaustive list.</a:t>
            </a:r>
          </a:p>
          <a:p>
            <a:pPr algn="l"/>
            <a:endParaRPr lang="en-GB"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C7506-6609-4521-8C99-2644F44502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6096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Times New Roman" panose="02020603050405020304" pitchFamily="18" charset="0"/>
              </a:rPr>
              <a:t>Examples of acts or omissions which, in particular circumstances, are ones associated with stalking are given in s.2(3):</a:t>
            </a:r>
          </a:p>
          <a:p>
            <a:pPr algn="l"/>
            <a:r>
              <a:rPr lang="en-GB" b="0" i="0" dirty="0">
                <a:solidFill>
                  <a:srgbClr val="000000"/>
                </a:solidFill>
                <a:effectLst/>
                <a:latin typeface="Times New Roman" panose="02020603050405020304" pitchFamily="18" charset="0"/>
              </a:rPr>
              <a:t>· Following a person</a:t>
            </a:r>
          </a:p>
          <a:p>
            <a:pPr algn="l"/>
            <a:r>
              <a:rPr lang="en-GB" b="0" i="0" dirty="0">
                <a:solidFill>
                  <a:srgbClr val="000000"/>
                </a:solidFill>
                <a:effectLst/>
                <a:latin typeface="Times New Roman" panose="02020603050405020304" pitchFamily="18" charset="0"/>
              </a:rPr>
              <a:t>· Contacting, or attempting to contact, a person by any means</a:t>
            </a:r>
          </a:p>
          <a:p>
            <a:pPr algn="l"/>
            <a:r>
              <a:rPr lang="en-GB" b="0" i="0" dirty="0">
                <a:solidFill>
                  <a:srgbClr val="000000"/>
                </a:solidFill>
                <a:effectLst/>
                <a:latin typeface="Times New Roman" panose="02020603050405020304" pitchFamily="18" charset="0"/>
              </a:rPr>
              <a:t>· Publishing any statement or other material relating or purporting to relate to a person / purporting to originate from a person</a:t>
            </a:r>
          </a:p>
          <a:p>
            <a:pPr algn="l"/>
            <a:r>
              <a:rPr lang="en-GB" b="0" i="0" dirty="0">
                <a:solidFill>
                  <a:srgbClr val="000000"/>
                </a:solidFill>
                <a:effectLst/>
                <a:latin typeface="Times New Roman" panose="02020603050405020304" pitchFamily="18" charset="0"/>
              </a:rPr>
              <a:t>· Monitoring the use by a person of the internet, email or any other form of electronic communication</a:t>
            </a:r>
          </a:p>
          <a:p>
            <a:pPr algn="l"/>
            <a:r>
              <a:rPr lang="en-GB" b="0" i="0" dirty="0">
                <a:solidFill>
                  <a:srgbClr val="000000"/>
                </a:solidFill>
                <a:effectLst/>
                <a:latin typeface="Times New Roman" panose="02020603050405020304" pitchFamily="18" charset="0"/>
              </a:rPr>
              <a:t>· Loitering in any place (whether public or private)</a:t>
            </a:r>
          </a:p>
          <a:p>
            <a:pPr algn="l"/>
            <a:r>
              <a:rPr lang="en-GB" b="0" i="0" dirty="0">
                <a:solidFill>
                  <a:srgbClr val="000000"/>
                </a:solidFill>
                <a:effectLst/>
                <a:latin typeface="Times New Roman" panose="02020603050405020304" pitchFamily="18" charset="0"/>
              </a:rPr>
              <a:t>· Interfering with any property in the possession of a person</a:t>
            </a:r>
          </a:p>
          <a:p>
            <a:pPr algn="l"/>
            <a:r>
              <a:rPr lang="en-GB" b="0" i="0" dirty="0">
                <a:solidFill>
                  <a:srgbClr val="000000"/>
                </a:solidFill>
                <a:effectLst/>
                <a:latin typeface="Times New Roman" panose="02020603050405020304" pitchFamily="18" charset="0"/>
              </a:rPr>
              <a:t>· Watching or spying on a person.</a:t>
            </a:r>
          </a:p>
          <a:p>
            <a:pPr algn="l"/>
            <a:r>
              <a:rPr lang="en-GB" b="0" i="0" dirty="0">
                <a:solidFill>
                  <a:srgbClr val="000000"/>
                </a:solidFill>
                <a:effectLst/>
                <a:latin typeface="Times New Roman" panose="02020603050405020304" pitchFamily="18" charset="0"/>
              </a:rPr>
              <a:t>This is not an exhaustive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C7506-6609-4521-8C99-2644F44502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55647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a:t>
            </a:r>
            <a:r>
              <a:rPr lang="en-GB" dirty="0" err="1"/>
              <a:t>scott</a:t>
            </a:r>
            <a:r>
              <a:rPr lang="en-GB" dirty="0"/>
              <a:t> schedule is a table. They are used in family court proceedings to clearly set out the allegations that are in dispute. </a:t>
            </a:r>
          </a:p>
          <a:p>
            <a:r>
              <a:rPr lang="en-GB" dirty="0"/>
              <a:t>Why can they help with stalking or harassment cases?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have prosecuted several cases of stalking and harassment in the Magistrates Court. One particular Judge, DJ Robinson, suggested using a </a:t>
            </a:r>
            <a:r>
              <a:rPr lang="en-GB" dirty="0" err="1"/>
              <a:t>scott</a:t>
            </a:r>
            <a:r>
              <a:rPr lang="en-GB" dirty="0"/>
              <a:t> schedule for these cases. Why? The cases are by their nature often lengthy and complex. To navigate these can take a considerable amount of time.  At trial Victims can become confused and find it difficult to recall incidents that may have occurred over several months. Having a clear table of the alleged behaviour, references to the exhibits that demonstrate that behaviour. Further the defendant has to provide a response as to whether the accept the behaviour or not and the reason for it. This can help with RLOE and narrowing down the issues in case – think PET and BCM what are the real issues in the case.  But moving this back to the very beginning it can provide a clear understanding of what has happened and what evidence supports this. It can also lead to effective and efficient charging decisions.  It may assist with getting early guilty pleas.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C7506-6609-4521-8C99-2644F44502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3296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ptos" panose="020B0004020202020204" pitchFamily="34" charset="0"/>
                <a:ea typeface="Aptos" panose="020B0004020202020204" pitchFamily="34" charset="0"/>
                <a:cs typeface="Times New Roman" panose="02020603050405020304" pitchFamily="18" charset="0"/>
              </a:rPr>
              <a:t>The DA JJP notes - </a:t>
            </a:r>
            <a:r>
              <a:rPr lang="en-GB" b="0" i="0" dirty="0">
                <a:solidFill>
                  <a:srgbClr val="444444"/>
                </a:solidFill>
                <a:effectLst/>
                <a:latin typeface="Lato" panose="020F0502020204030203" pitchFamily="34" charset="0"/>
              </a:rPr>
              <a:t>The best performing Forces and CPS Areas for victims of domestic abuse are the ones which have the closest professional relationships, and work collaboratively to achieve improvements and problem solve together.</a:t>
            </a:r>
            <a:endParaRPr lang="en-GB" sz="12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taking it back to my very first slide -</a:t>
            </a:r>
            <a:r>
              <a:rPr lang="en-GB" sz="1200" dirty="0">
                <a:effectLst/>
                <a:latin typeface="Aptos" panose="020B0004020202020204" pitchFamily="34" charset="0"/>
                <a:ea typeface="Aptos" panose="020B0004020202020204" pitchFamily="34" charset="0"/>
                <a:cs typeface="Times New Roman" panose="02020603050405020304" pitchFamily="18" charset="0"/>
              </a:rPr>
              <a:t>The successful prosecution of these cases and safeguarding of those victims involved relies on strong and collaborative partnership working between the police and prosecutors.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BC7506-6609-4521-8C99-2644F44502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9015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69441-FDBF-4F5D-A88E-E74300B2A29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1127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69441-FDBF-4F5D-A88E-E74300B2A29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537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However, the most common typology (28%) was stalking as an extension of bullying whereby the victim was usually a school peer (56%) or an estranged friend (21%). This is particularly interesting given the sample excluded behaviours which happened within the premises of a school. 22% of participants were classed as ‘Retaliating’ stalkers who sought revenge for a perceived wrong against them. No differences were found in gender in the retaliatory group.  Only 22% were classified as engaging in stalking towards a former romantic partner (‘Rejected’ Typology) with 86% of these being perpetrated by a male towards a female victim. 20% were classified as a ‘Disorganised’ typology consisting of what was described as angry and delinquent youth who were at ‘war with the environment’ and 47% of these involved harassment of neighbours including threats and property damage. Only 2% of the sample engaged in stalking behaviour motivated by infatuation (intimacy seeking) and 5% were classed as predatory, whereby the function of the behaviour was sexual.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A69441-FDBF-4F5D-A88E-E74300B2A29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4039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3D26F-D5EE-E7CA-B3FA-C00898FF2C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FB035-3C24-112B-B09A-01B896B5AFFB}"/>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811C0C05-2497-9BBD-8D7D-1B5D84CBD3A4}"/>
              </a:ext>
            </a:extLst>
          </p:cNvPr>
          <p:cNvSpPr>
            <a:spLocks noGrp="1"/>
          </p:cNvSpPr>
          <p:nvPr>
            <p:ph type="body" idx="1"/>
          </p:nvPr>
        </p:nvSpPr>
        <p:spPr/>
        <p: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a:solidFill>
                  <a:srgbClr val="000000"/>
                </a:solidFill>
                <a:effectLst/>
                <a:latin typeface="Arial" panose="020B0604020202020204" pitchFamily="34" charset="0"/>
              </a:rPr>
              <a:t>SLT defines stalking as “a pattern of fixated and obsessive behaviour, which is intrusive and causes fear of violence or engenders alarm and distress in the victim.”</a:t>
            </a:r>
            <a:r>
              <a:rPr lang="en-US" sz="1800" b="0" i="0" u="none" strike="noStrike">
                <a:solidFill>
                  <a:srgbClr val="000000"/>
                </a:solidFill>
                <a:effectLst/>
                <a:latin typeface="Arial" panose="020B0604020202020204" pitchFamily="34" charset="0"/>
              </a:rPr>
              <a:t>​</a:t>
            </a:r>
            <a:r>
              <a:rPr lang="en-US" sz="1800" b="0" i="0">
                <a:solidFill>
                  <a:srgbClr val="444444"/>
                </a:solidFill>
                <a:effectLst/>
                <a:latin typeface="Arial" panose="020B0604020202020204" pitchFamily="34" charset="0"/>
              </a:rPr>
              <a:t>​</a:t>
            </a:r>
            <a:endParaRPr lang="en-US" sz="1800" b="0" i="0">
              <a:solidFill>
                <a:srgbClr val="444444"/>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Stalking behaviour is unwanted, persistent, and it is almost always carried out (or orchestrated by) one individual towards another individual</a:t>
            </a:r>
            <a:r>
              <a:rPr lang="en-US" sz="1800" b="0" i="0" u="none" strike="noStrike">
                <a:solidFill>
                  <a:srgbClr val="000000"/>
                </a:solidFill>
                <a:effectLst/>
                <a:latin typeface="Arial" panose="020B0604020202020204" pitchFamily="34" charset="0"/>
              </a:rPr>
              <a:t>​</a:t>
            </a:r>
            <a:r>
              <a:rPr lang="en-US" sz="1800" b="0" i="0">
                <a:solidFill>
                  <a:srgbClr val="444444"/>
                </a:solidFill>
                <a:effectLst/>
                <a:latin typeface="Arial" panose="020B0604020202020204" pitchFamily="34" charset="0"/>
              </a:rPr>
              <a:t>​.</a:t>
            </a:r>
            <a:r>
              <a:rPr lang="en-GB" sz="1800" b="0" i="0" u="none" strike="noStrike">
                <a:solidFill>
                  <a:srgbClr val="000000"/>
                </a:solidFill>
                <a:effectLst/>
                <a:latin typeface="Arial" panose="020B0604020202020204" pitchFamily="34" charset="0"/>
              </a:rPr>
              <a:t> </a:t>
            </a:r>
            <a:r>
              <a:rPr lang="en-US" sz="1800" b="0" i="0" u="none" strike="noStrike">
                <a:solidFill>
                  <a:srgbClr val="000000"/>
                </a:solidFill>
                <a:effectLst/>
                <a:latin typeface="Arial" panose="020B0604020202020204" pitchFamily="34" charset="0"/>
              </a:rPr>
              <a:t>​</a:t>
            </a:r>
            <a:r>
              <a:rPr lang="en-US" sz="1800" b="0" i="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Stalking can include many types of unwanted behaviour, online or in-person and will affect approximately 1 in 5 women and 1 in 10 men in their lifetime. It can lead to feelings of depression, anxiety and even post-traumatic stress. It is often described as a crime of psychological terror.</a:t>
            </a:r>
            <a:r>
              <a:rPr lang="en-GB"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Stalking is a widespread crime, impacting an estimated 1.6 million people in the year ending March 2024 in England and Wales</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Arial" panose="020B0604020202020204" pitchFamily="34" charset="0"/>
              </a:rPr>
              <a:t>Of those only 8% end up reporting to the police. Only the equivalent of 1.8% of reports of stalking to the police end up in a conviction. </a:t>
            </a:r>
            <a:endParaRPr lang="en-US" sz="18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endParaRPr lang="en-GB" b="0" i="0">
              <a:solidFill>
                <a:srgbClr val="444444"/>
              </a:solidFill>
              <a:effectLst/>
              <a:latin typeface="Calibri" panose="020F0502020204030204" pitchFamily="34" charset="0"/>
            </a:endParaRPr>
          </a:p>
          <a:p>
            <a:pPr marL="171450" indent="-171450">
              <a:buFont typeface="Arial" panose="020B0604020202020204" pitchFamily="34" charset="0"/>
              <a:buChar char="•"/>
            </a:pPr>
            <a:endParaRPr lang="en-GB"/>
          </a:p>
          <a:p>
            <a:endParaRPr lang="en-US"/>
          </a:p>
        </p:txBody>
      </p:sp>
      <p:sp>
        <p:nvSpPr>
          <p:cNvPr id="4" name="Slide Number Placeholder 3">
            <a:extLst>
              <a:ext uri="{FF2B5EF4-FFF2-40B4-BE49-F238E27FC236}">
                <a16:creationId xmlns:a16="http://schemas.microsoft.com/office/drawing/2014/main" id="{82A73366-8BF2-1E99-1D02-9F12BA095BC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400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45DF3-3ADF-A8D7-27B6-013FF8AA4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71F28-E5D4-54B4-EBE4-962B8E3381C4}"/>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F62C33C2-5CD3-D274-7915-5A77F562611F}"/>
              </a:ext>
            </a:extLst>
          </p:cNvPr>
          <p:cNvSpPr>
            <a:spLocks noGrp="1"/>
          </p:cNvSpPr>
          <p:nvPr>
            <p:ph type="body" idx="1"/>
          </p:nvPr>
        </p:nvSpPr>
        <p:spPr/>
        <p:txBody>
          <a:bodyPr/>
          <a:lstStyle/>
          <a:p>
            <a:pPr marL="171450" indent="-171450">
              <a:buFont typeface="Arial" panose="020B0604020202020204" pitchFamily="34" charset="0"/>
              <a:buChar char="•"/>
            </a:pPr>
            <a:r>
              <a:rPr lang="en-US" dirty="0"/>
              <a:t>As you can see, according to data from Suzy Lamplugh Trust’s advocacy and frontline services for the year ending 2024, the majority of victims we support are female whereas the majority of their stalkers are male. </a:t>
            </a:r>
          </a:p>
          <a:p>
            <a:pPr marL="171450" indent="-171450">
              <a:buFont typeface="Arial" panose="020B0604020202020204" pitchFamily="34" charset="0"/>
              <a:buChar char="•"/>
            </a:pPr>
            <a:r>
              <a:rPr lang="en-US" dirty="0"/>
              <a:t>Around half of the victims we supported in the year ending March 2024 were stalked by an ex-intimate partner. The other half were stalked by a number of different people, including acquaintances, strangers, </a:t>
            </a:r>
            <a:r>
              <a:rPr lang="en-US" dirty="0" err="1"/>
              <a:t>neighbours</a:t>
            </a:r>
            <a:r>
              <a:rPr lang="en-US" dirty="0"/>
              <a:t>, friends, colleagues, etc.  </a:t>
            </a:r>
          </a:p>
        </p:txBody>
      </p:sp>
      <p:sp>
        <p:nvSpPr>
          <p:cNvPr id="4" name="Slide Number Placeholder 3">
            <a:extLst>
              <a:ext uri="{FF2B5EF4-FFF2-40B4-BE49-F238E27FC236}">
                <a16:creationId xmlns:a16="http://schemas.microsoft.com/office/drawing/2014/main" id="{14E736F1-06A8-7F83-89A7-9D3FA4A9C6E7}"/>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606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7FB16-3B7C-82C2-F70C-BD88F2532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918A5-1ECF-CBE1-4791-FA09F1D264D2}"/>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C0AC4F42-4F6B-90C3-A5F8-D1CDC7D68867}"/>
              </a:ext>
            </a:extLst>
          </p:cNvPr>
          <p:cNvSpPr>
            <a:spLocks noGrp="1"/>
          </p:cNvSpPr>
          <p:nvPr>
            <p:ph type="body" idx="1"/>
          </p:nvPr>
        </p:nvSpPr>
        <p:spPr/>
        <p:txBody>
          <a:bodyPr/>
          <a:lstStyle/>
          <a:p>
            <a:pPr marL="285750" indent="-285750" algn="l" rtl="0" fontAlgn="base">
              <a:buFont typeface="Arial" panose="020B0604020202020204" pitchFamily="34" charset="0"/>
              <a:buChar char="•"/>
            </a:pPr>
            <a:endParaRPr lang="en-GB" sz="1800" b="0" i="0" u="none" strike="noStrike">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This woeful conviction rate highlights the challenges victims face when navigating the criminal justice system. </a:t>
            </a:r>
          </a:p>
          <a:p>
            <a:pPr marL="285750" indent="-285750" algn="l" rtl="0" fontAlgn="base">
              <a:buFont typeface="Arial" panose="020B0604020202020204" pitchFamily="34" charset="0"/>
              <a:buChar char="•"/>
            </a:pPr>
            <a:r>
              <a:rPr lang="en-GB" sz="1800" b="0" i="0" u="none" strike="noStrike">
                <a:solidFill>
                  <a:srgbClr val="000000"/>
                </a:solidFill>
                <a:effectLst/>
                <a:latin typeface="Calibri" panose="020F0502020204030204" pitchFamily="34" charset="0"/>
              </a:rPr>
              <a:t>We know that to ensure that victims can reach the outcome they deserve as well as receive the support they need, it is crucial that stalking behaviours are recognised as early as possible.</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a:solidFill>
                  <a:srgbClr val="000000"/>
                </a:solidFill>
                <a:effectLst/>
                <a:latin typeface="Calibri" panose="020F0502020204030204" pitchFamily="34" charset="0"/>
              </a:rPr>
              <a:t>We know that victims can find telling someone about their experiences extremely difficult. It is vital that agencies who may be the first point of contact for many victims, such as police or healthcare professionals, are able to identify stalking behaviours and refer victims on to specialist stalking services. </a:t>
            </a:r>
            <a:r>
              <a:rPr lang="en-US" sz="1800" b="0" i="0">
                <a:solidFill>
                  <a:srgbClr val="444444"/>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a:solidFill>
                  <a:srgbClr val="000000"/>
                </a:solidFill>
                <a:effectLst/>
                <a:latin typeface="Calibri" panose="020F0502020204030204" pitchFamily="34" charset="0"/>
              </a:rPr>
              <a:t>It is also key that frontline police officers are able to recognise stalking and believe victim at this critical stage in their journey to justice. For many victims, this is unfortunately not the case.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800">
                <a:solidFill>
                  <a:srgbClr val="000000"/>
                </a:solidFill>
                <a:latin typeface="Aptos" panose="020B0004020202020204" pitchFamily="34" charset="0"/>
                <a:cs typeface="Arial"/>
              </a:rPr>
              <a:t>This is why, in 2022, the National Stalking Consortium submitted a super complaint highlighting some systemic issues such as: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800">
                <a:solidFill>
                  <a:srgbClr val="000000"/>
                </a:solidFill>
                <a:latin typeface="Aptos" panose="020B0004020202020204" pitchFamily="34" charset="0"/>
                <a:cs typeface="Arial"/>
              </a:rPr>
              <a:t>The police failing to identify stalking and either treating behaviours as single incidents or charging them as a different offence entirely (like malicious communications/harassment)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800">
                <a:solidFill>
                  <a:srgbClr val="000000"/>
                </a:solidFill>
                <a:latin typeface="Aptos" panose="020B0004020202020204" pitchFamily="34" charset="0"/>
                <a:cs typeface="Arial"/>
              </a:rPr>
              <a:t>The police failing to recognise the risks to victims or having a poor understanding of how behaviours might impact the victim</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2800">
                <a:solidFill>
                  <a:srgbClr val="000000"/>
                </a:solidFill>
                <a:latin typeface="Aptos" panose="020B0004020202020204" pitchFamily="34" charset="0"/>
                <a:cs typeface="Arial"/>
              </a:rPr>
              <a:t>Police failing to use Stalking Protection Orders which were brought in in 2020 and can </a:t>
            </a:r>
            <a:r>
              <a:rPr lang="en-GB" sz="1800" b="0" i="0" u="none" strike="noStrike">
                <a:solidFill>
                  <a:srgbClr val="000000"/>
                </a:solidFill>
                <a:effectLst/>
                <a:latin typeface="Calibri" panose="020F0502020204030204" pitchFamily="34" charset="0"/>
              </a:rPr>
              <a:t>be a vital safeguarding tool for victims of stalking by putting in place prohibitions, as well as positive requirements on perpetrators, such as attending a mental health assessment or surrendering devices for evidence collection. </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GB" sz="2800">
              <a:solidFill>
                <a:srgbClr val="000000"/>
              </a:solidFill>
              <a:latin typeface="Aptos" panose="020B0004020202020204" pitchFamily="34" charset="0"/>
              <a:cs typeface="Arial"/>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2800">
              <a:solidFill>
                <a:srgbClr val="000000"/>
              </a:solidFill>
              <a:latin typeface="Aptos" panose="020B0004020202020204" pitchFamily="34" charset="0"/>
              <a:cs typeface="Arial"/>
            </a:endParaRPr>
          </a:p>
          <a:p>
            <a:pPr marL="285750" indent="-285750"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a:solidFill>
                <a:srgbClr val="000000"/>
              </a:solidFill>
              <a:effectLst/>
              <a:ea typeface="Calibri"/>
              <a:cs typeface="Calibri"/>
            </a:endParaRPr>
          </a:p>
          <a:p>
            <a:pPr marL="171450" indent="-171450">
              <a:buFont typeface="Arial" panose="020B0604020202020204" pitchFamily="34" charset="0"/>
              <a:buChar char="•"/>
            </a:pPr>
            <a:endParaRPr lang="en-GB"/>
          </a:p>
          <a:p>
            <a:endParaRPr lang="en-US"/>
          </a:p>
        </p:txBody>
      </p:sp>
      <p:sp>
        <p:nvSpPr>
          <p:cNvPr id="4" name="Slide Number Placeholder 3">
            <a:extLst>
              <a:ext uri="{FF2B5EF4-FFF2-40B4-BE49-F238E27FC236}">
                <a16:creationId xmlns:a16="http://schemas.microsoft.com/office/drawing/2014/main" id="{EF613FC2-EBBB-F028-9ECE-1218C6400CC9}"/>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9097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38F9-2DB7-4F35-7B3D-85734992F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A55ED6-2DB1-D17E-64FF-E5531690DA79}"/>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46478738-B194-2881-B75A-256642863F68}"/>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a:solidFill>
                  <a:srgbClr val="000000"/>
                </a:solidFill>
                <a:effectLst/>
                <a:latin typeface="Aptos"/>
              </a:rPr>
              <a:t>The super-complaint was a landmark moment for the sector</a:t>
            </a:r>
            <a:r>
              <a:rPr lang="en-GB" sz="1800">
                <a:solidFill>
                  <a:srgbClr val="000000"/>
                </a:solidFill>
                <a:latin typeface="Apto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00000"/>
                </a:solidFill>
              </a:rPr>
              <a:t>In September 2024, the committee investigating the National Stalking Consortium’s 2022 super complaint issued its report which stated unequivocally that the IOPC, HMICFRS and the College of Policing found clear evidence supporting the claims made in our original report.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00000"/>
                </a:solidFill>
              </a:rPr>
              <a:t>These included </a:t>
            </a:r>
            <a:r>
              <a:rPr lang="en-GB" sz="1800" b="0" i="0">
                <a:solidFill>
                  <a:srgbClr val="000000"/>
                </a:solidFill>
                <a:effectLst/>
                <a:latin typeface="Aptos" panose="020B0004020202020204" pitchFamily="34" charset="0"/>
              </a:rPr>
              <a:t>multiple systemic issues relating to the police response to stalking, from police minimising or trivialising stalking behaviours to police failing to recognise online stalking behaviours amongst other issues. </a:t>
            </a:r>
            <a:endParaRPr lang="en-GB">
              <a:solidFill>
                <a:srgbClr val="00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00000"/>
                </a:solidFill>
              </a:rPr>
              <a:t>The investigating committee set out in clear recommendations that Chief Constables as well as Police and Crime Commissioners (PCCs), the Home Office, Crown Prosecution Service and National Police Chief’s Council have a duty to take immediate action to ensure that the response to stalking is improved. This was a landmark moment for initiating widespread change to improve the experiences and outcomes for victims of stalking after numerous years of the Consortium raising these issues.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00000"/>
                </a:solidFill>
                <a:latin typeface="Aptos" panose="020B0004020202020204" pitchFamily="34" charset="0"/>
                <a:cs typeface="Arial"/>
              </a:rPr>
              <a:t>We hope this investigation and the forces’ published action plans lead to real positive change. </a:t>
            </a:r>
            <a:r>
              <a:rPr lang="en-GB" sz="1800" b="0" i="0">
                <a:solidFill>
                  <a:srgbClr val="000000"/>
                </a:solidFill>
                <a:effectLst/>
                <a:latin typeface="Aptos Display" panose="020B0004020202020204" pitchFamily="34" charset="0"/>
              </a:rPr>
              <a:t>Victims of stalking cannot afford to wait any longer for change.</a:t>
            </a:r>
            <a:endParaRPr lang="en-US">
              <a:solidFill>
                <a:srgbClr val="000000"/>
              </a:solidFill>
              <a:latin typeface="Aptos" panose="020B0004020202020204" pitchFamily="34" charset="0"/>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a:solidFill>
                <a:srgbClr val="000000"/>
              </a:solidFill>
              <a:effectLst/>
              <a:ea typeface="Calibri"/>
              <a:cs typeface="Calibri"/>
            </a:endParaRPr>
          </a:p>
          <a:p>
            <a:pPr marL="171450" indent="-171450">
              <a:buFont typeface="Arial" panose="020B0604020202020204" pitchFamily="34" charset="0"/>
              <a:buChar char="•"/>
            </a:pPr>
            <a:endParaRPr lang="en-GB"/>
          </a:p>
          <a:p>
            <a:endParaRPr lang="en-US"/>
          </a:p>
        </p:txBody>
      </p:sp>
      <p:sp>
        <p:nvSpPr>
          <p:cNvPr id="4" name="Slide Number Placeholder 3">
            <a:extLst>
              <a:ext uri="{FF2B5EF4-FFF2-40B4-BE49-F238E27FC236}">
                <a16:creationId xmlns:a16="http://schemas.microsoft.com/office/drawing/2014/main" id="{8CADDE39-B5F3-8B95-59D0-35B518BDAB6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257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A4077-F345-C870-6E28-7FB32896A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03A03-37E0-45C7-7041-86146C64E352}"/>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4AE5B41F-46C9-07B5-7092-150FCE71417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solidFill>
                  <a:srgbClr val="000000"/>
                </a:solidFill>
                <a:effectLst/>
                <a:ea typeface="Calibri"/>
                <a:cs typeface="Calibri"/>
              </a:rPr>
              <a:t>A joint approach across all agencies is needed to improve the response to stalking. </a:t>
            </a:r>
            <a:r>
              <a:rPr lang="en-GB" b="0" i="0">
                <a:solidFill>
                  <a:srgbClr val="000000"/>
                </a:solidFill>
                <a:effectLst/>
                <a:latin typeface="WordVisi_MSFontService"/>
              </a:rPr>
              <a:t>We know that agencies work better when they work together.</a:t>
            </a:r>
            <a:endParaRPr lang="en-GB" b="0" i="0">
              <a:solidFill>
                <a:srgbClr val="000000"/>
              </a:solidFill>
              <a:effectLst/>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a:solidFill>
                  <a:srgbClr val="000000"/>
                </a:solidFill>
                <a:effectLst/>
                <a:latin typeface="Calibri" panose="020F0502020204030204" pitchFamily="34" charset="0"/>
              </a:rPr>
              <a:t>MASIPs enable efficient embedded joint working across police, probation, health and advocacy. This not only ensures that victims are appropriately safeguarded but also that information can be exchanged easily between agencies and support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a:solidFill>
                  <a:srgbClr val="000000"/>
                </a:solidFill>
                <a:effectLst/>
                <a:latin typeface="Calibri" panose="020F0502020204030204" pitchFamily="34" charset="0"/>
              </a:rPr>
              <a:t>Hampshire was one of the three original MASIP pilot sites (alongside STAC in London and Cheshire Harm Reduction Unit in Cheshire)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a:solidFill>
                  <a:srgbClr val="000000"/>
                </a:solidFill>
                <a:effectLst/>
                <a:latin typeface="Calibri" panose="020F0502020204030204" pitchFamily="34" charset="0"/>
              </a:rPr>
              <a:t>This is quite different from multi-agency meetings and is a co-located model ensuring experts across all agencies assess cases together as they come in to manage the risk of escalation at the earliest possible opportunity.</a:t>
            </a:r>
            <a:r>
              <a:rPr lang="en-US" sz="1800" b="0" i="0">
                <a:solidFill>
                  <a:srgbClr val="444444"/>
                </a:solidFill>
                <a:effectLst/>
                <a:latin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u="none" strike="noStrike">
                <a:solidFill>
                  <a:srgbClr val="000000"/>
                </a:solidFill>
                <a:effectLst/>
                <a:latin typeface="Calibri" panose="020F0502020204030204" pitchFamily="34" charset="0"/>
              </a:rPr>
              <a:t>MASIPs remain </a:t>
            </a:r>
            <a:r>
              <a:rPr lang="en-GB" sz="1800" b="1" i="0" u="none" strike="noStrike">
                <a:solidFill>
                  <a:srgbClr val="000000"/>
                </a:solidFill>
                <a:effectLst/>
                <a:latin typeface="Calibri" panose="020F0502020204030204" pitchFamily="34" charset="0"/>
              </a:rPr>
              <a:t>victim-centred and trauma-informed</a:t>
            </a:r>
            <a:r>
              <a:rPr lang="en-GB" sz="1800" b="0" i="0" u="none" strike="noStrike">
                <a:solidFill>
                  <a:srgbClr val="000000"/>
                </a:solidFill>
                <a:effectLst/>
                <a:latin typeface="Calibri" panose="020F0502020204030204" pitchFamily="34" charset="0"/>
              </a:rPr>
              <a:t> throughout to ensure robust risk management from the earliest opportunity.</a:t>
            </a:r>
            <a:r>
              <a:rPr lang="en-US" sz="1800" b="0" i="0">
                <a:solidFill>
                  <a:srgbClr val="000000"/>
                </a:solidFill>
                <a:effectLst/>
                <a:latin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a:solidFill>
                  <a:srgbClr val="000000"/>
                </a:solidFill>
                <a:effectLst/>
                <a:latin typeface="Calibri" panose="020F0502020204030204" pitchFamily="34" charset="0"/>
              </a:rPr>
              <a:t>MASIPs should form only one part of a whole society response to stalking that seeks to improve the overall criminal justice response to the crime but also push for cultural change that could lead to long-term prevention and education. </a:t>
            </a:r>
            <a:endParaRPr lang="en-US" sz="2800" b="0" i="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a:solidFill>
                <a:srgbClr val="444444"/>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a:solidFill>
                <a:srgbClr val="000000"/>
              </a:solidFill>
              <a:effectLst/>
              <a:ea typeface="Calibri"/>
              <a:cs typeface="Calibri"/>
            </a:endParaRPr>
          </a:p>
          <a:p>
            <a:pPr marL="171450" indent="-171450">
              <a:buFont typeface="Arial" panose="020B0604020202020204" pitchFamily="34" charset="0"/>
              <a:buChar char="•"/>
            </a:pPr>
            <a:endParaRPr lang="en-GB"/>
          </a:p>
          <a:p>
            <a:endParaRPr lang="en-US"/>
          </a:p>
        </p:txBody>
      </p:sp>
      <p:sp>
        <p:nvSpPr>
          <p:cNvPr id="4" name="Slide Number Placeholder 3">
            <a:extLst>
              <a:ext uri="{FF2B5EF4-FFF2-40B4-BE49-F238E27FC236}">
                <a16:creationId xmlns:a16="http://schemas.microsoft.com/office/drawing/2014/main" id="{259C105C-C36F-45CA-216E-9A255925F58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552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Just like an iceberg, most of what influences our actions lies beneath the surface, unseen by others. The visible tip of the iceberg represents our outward behaviour, what we say and do. The drivers for this behaviour remain hidden beneath the surface.</a:t>
            </a:r>
          </a:p>
          <a:p>
            <a:endParaRPr lang="en-GB" baseline="0" dirty="0"/>
          </a:p>
          <a:p>
            <a:r>
              <a:rPr lang="en-GB" baseline="0" dirty="0"/>
              <a:t>These are triggered and maintained by certain contextual factors (such as a relationship breakdown)</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31CDD9-305E-4E9F-8702-B8FD65BFC34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111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NUL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NUL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2A3A47"/>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A858B7BC-D215-498B-844F-8657C3F38206}" type="datetimeFigureOut">
              <a:rPr lang="en-GB" smtClean="0"/>
              <a:pPr/>
              <a:t>11/03/2025</a:t>
            </a:fld>
            <a:endParaRPr lang="en-GB" dirty="0"/>
          </a:p>
        </p:txBody>
      </p:sp>
      <p:grpSp>
        <p:nvGrpSpPr>
          <p:cNvPr id="8" name="Group 7">
            <a:extLst>
              <a:ext uri="{FF2B5EF4-FFF2-40B4-BE49-F238E27FC236}">
                <a16:creationId xmlns:a16="http://schemas.microsoft.com/office/drawing/2014/main" id="{BC55DE43-E93A-CE40-B8D1-3DE174DC024B}"/>
              </a:ext>
            </a:extLst>
          </p:cNvPr>
          <p:cNvGrpSpPr/>
          <p:nvPr userDrawn="1"/>
        </p:nvGrpSpPr>
        <p:grpSpPr>
          <a:xfrm>
            <a:off x="-892366" y="4741950"/>
            <a:ext cx="2164449" cy="2682196"/>
            <a:chOff x="-892366" y="4741950"/>
            <a:chExt cx="2164449" cy="2682196"/>
          </a:xfrm>
        </p:grpSpPr>
        <p:pic>
          <p:nvPicPr>
            <p:cNvPr id="9" name="Picture 8" descr="Shape, circle&#10;&#10;Description automatically generated">
              <a:extLst>
                <a:ext uri="{FF2B5EF4-FFF2-40B4-BE49-F238E27FC236}">
                  <a16:creationId xmlns:a16="http://schemas.microsoft.com/office/drawing/2014/main" id="{E1E007E4-21F9-EE46-A278-A450E9FE1EBC}"/>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rot="5400000">
              <a:off x="-559538" y="4741950"/>
              <a:ext cx="1106791" cy="1106791"/>
            </a:xfrm>
            <a:prstGeom prst="rect">
              <a:avLst/>
            </a:prstGeom>
          </p:spPr>
        </p:pic>
        <p:pic>
          <p:nvPicPr>
            <p:cNvPr id="10" name="Picture 9" descr="Shape, circle&#10;&#10;Description automatically generated">
              <a:extLst>
                <a:ext uri="{FF2B5EF4-FFF2-40B4-BE49-F238E27FC236}">
                  <a16:creationId xmlns:a16="http://schemas.microsoft.com/office/drawing/2014/main" id="{627D232D-FF06-4C44-ADAF-FCFA6A7EA257}"/>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rot="5400000">
              <a:off x="165292" y="5377570"/>
              <a:ext cx="1106791" cy="1106791"/>
            </a:xfrm>
            <a:prstGeom prst="rect">
              <a:avLst/>
            </a:prstGeom>
          </p:spPr>
        </p:pic>
        <p:pic>
          <p:nvPicPr>
            <p:cNvPr id="11" name="Picture 10" descr="Shape, circle&#10;&#10;Description automatically generated">
              <a:extLst>
                <a:ext uri="{FF2B5EF4-FFF2-40B4-BE49-F238E27FC236}">
                  <a16:creationId xmlns:a16="http://schemas.microsoft.com/office/drawing/2014/main" id="{E45D6341-7E2D-B649-9977-5AB5F417CEB0}"/>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rot="5400000">
              <a:off x="-892366" y="5984527"/>
              <a:ext cx="1439619" cy="1439619"/>
            </a:xfrm>
            <a:prstGeom prst="rect">
              <a:avLst/>
            </a:prstGeom>
          </p:spPr>
        </p:pic>
      </p:grpSp>
      <p:grpSp>
        <p:nvGrpSpPr>
          <p:cNvPr id="12" name="Group 11">
            <a:extLst>
              <a:ext uri="{FF2B5EF4-FFF2-40B4-BE49-F238E27FC236}">
                <a16:creationId xmlns:a16="http://schemas.microsoft.com/office/drawing/2014/main" id="{BC55DE43-E93A-CE40-B8D1-3DE174DC024B}"/>
              </a:ext>
            </a:extLst>
          </p:cNvPr>
          <p:cNvGrpSpPr/>
          <p:nvPr userDrawn="1"/>
        </p:nvGrpSpPr>
        <p:grpSpPr>
          <a:xfrm>
            <a:off x="10546080" y="-477837"/>
            <a:ext cx="2164449" cy="2682196"/>
            <a:chOff x="-892366" y="4741950"/>
            <a:chExt cx="2164449" cy="2682196"/>
          </a:xfrm>
        </p:grpSpPr>
        <p:pic>
          <p:nvPicPr>
            <p:cNvPr id="13" name="Picture 12" descr="Shape, circle&#10;&#10;Description automatically generated">
              <a:extLst>
                <a:ext uri="{FF2B5EF4-FFF2-40B4-BE49-F238E27FC236}">
                  <a16:creationId xmlns:a16="http://schemas.microsoft.com/office/drawing/2014/main" id="{E1E007E4-21F9-EE46-A278-A450E9FE1EBC}"/>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rot="5400000">
              <a:off x="-559538" y="4741950"/>
              <a:ext cx="1106791" cy="1106791"/>
            </a:xfrm>
            <a:prstGeom prst="rect">
              <a:avLst/>
            </a:prstGeom>
          </p:spPr>
        </p:pic>
        <p:pic>
          <p:nvPicPr>
            <p:cNvPr id="14" name="Picture 13" descr="Shape, circle&#10;&#10;Description automatically generated">
              <a:extLst>
                <a:ext uri="{FF2B5EF4-FFF2-40B4-BE49-F238E27FC236}">
                  <a16:creationId xmlns:a16="http://schemas.microsoft.com/office/drawing/2014/main" id="{627D232D-FF06-4C44-ADAF-FCFA6A7EA257}"/>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rot="5400000">
              <a:off x="165292" y="5377570"/>
              <a:ext cx="1106791" cy="1106791"/>
            </a:xfrm>
            <a:prstGeom prst="rect">
              <a:avLst/>
            </a:prstGeom>
          </p:spPr>
        </p:pic>
        <p:pic>
          <p:nvPicPr>
            <p:cNvPr id="15" name="Picture 14" descr="Shape, circle&#10;&#10;Description automatically generated">
              <a:extLst>
                <a:ext uri="{FF2B5EF4-FFF2-40B4-BE49-F238E27FC236}">
                  <a16:creationId xmlns:a16="http://schemas.microsoft.com/office/drawing/2014/main" id="{E45D6341-7E2D-B649-9977-5AB5F417CEB0}"/>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rot="5400000">
              <a:off x="-892366" y="5984527"/>
              <a:ext cx="1439619" cy="1439619"/>
            </a:xfrm>
            <a:prstGeom prst="rect">
              <a:avLst/>
            </a:prstGeom>
          </p:spPr>
        </p:pic>
      </p:grpSp>
      <p:cxnSp>
        <p:nvCxnSpPr>
          <p:cNvPr id="18" name="Straight Connector 17"/>
          <p:cNvCxnSpPr/>
          <p:nvPr userDrawn="1"/>
        </p:nvCxnSpPr>
        <p:spPr>
          <a:xfrm>
            <a:off x="1272176" y="3586480"/>
            <a:ext cx="9000000" cy="0"/>
          </a:xfrm>
          <a:prstGeom prst="line">
            <a:avLst/>
          </a:prstGeom>
          <a:ln w="3810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3" hasCustomPrompt="1"/>
          </p:nvPr>
        </p:nvSpPr>
        <p:spPr>
          <a:xfrm>
            <a:off x="5008881" y="3779839"/>
            <a:ext cx="5263296" cy="455278"/>
          </a:xfrm>
        </p:spPr>
        <p:txBody>
          <a:bodyPr/>
          <a:lstStyle>
            <a:lvl1pPr marL="0" indent="0" algn="r">
              <a:buNone/>
              <a:defRPr baseline="0">
                <a:solidFill>
                  <a:schemeClr val="bg1"/>
                </a:solidFill>
                <a:latin typeface="Arial" panose="020B0604020202020204" pitchFamily="34" charset="0"/>
                <a:cs typeface="Arial" panose="020B0604020202020204" pitchFamily="34" charset="0"/>
              </a:defRPr>
            </a:lvl1pPr>
            <a:lvl2pPr marL="457200" indent="0" algn="r">
              <a:buNone/>
              <a:defRPr baseline="0">
                <a:solidFill>
                  <a:srgbClr val="00AEEF"/>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PRESENTATION TITLE HERE</a:t>
            </a:r>
          </a:p>
        </p:txBody>
      </p:sp>
      <p:sp>
        <p:nvSpPr>
          <p:cNvPr id="24" name="Text Placeholder 19"/>
          <p:cNvSpPr>
            <a:spLocks noGrp="1"/>
          </p:cNvSpPr>
          <p:nvPr>
            <p:ph type="body" sz="quarter" idx="16" hasCustomPrompt="1"/>
          </p:nvPr>
        </p:nvSpPr>
        <p:spPr>
          <a:xfrm>
            <a:off x="5008881" y="4367394"/>
            <a:ext cx="5263296" cy="455278"/>
          </a:xfrm>
        </p:spPr>
        <p:txBody>
          <a:bodyPr>
            <a:normAutofit/>
          </a:bodyPr>
          <a:lstStyle>
            <a:lvl1pPr marL="0" indent="0" algn="r">
              <a:buNone/>
              <a:defRPr sz="2400" baseline="0">
                <a:solidFill>
                  <a:srgbClr val="00AEEF"/>
                </a:solidFill>
                <a:latin typeface="Arial" panose="020B0604020202020204" pitchFamily="34" charset="0"/>
                <a:cs typeface="Arial" panose="020B0604020202020204" pitchFamily="34" charset="0"/>
              </a:defRPr>
            </a:lvl1pPr>
            <a:lvl2pPr marL="457200" indent="0" algn="r">
              <a:buNone/>
              <a:defRPr baseline="0">
                <a:solidFill>
                  <a:srgbClr val="00AEEF"/>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Presenter name/Team name</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72083" y="1422081"/>
            <a:ext cx="4331854" cy="2067720"/>
          </a:xfrm>
          <a:prstGeom prst="rect">
            <a:avLst/>
          </a:prstGeom>
        </p:spPr>
      </p:pic>
      <p:grpSp>
        <p:nvGrpSpPr>
          <p:cNvPr id="6" name="Group 5"/>
          <p:cNvGrpSpPr/>
          <p:nvPr userDrawn="1"/>
        </p:nvGrpSpPr>
        <p:grpSpPr>
          <a:xfrm>
            <a:off x="5671567" y="1612345"/>
            <a:ext cx="4414751" cy="1687192"/>
            <a:chOff x="5525028" y="2092647"/>
            <a:chExt cx="4414751" cy="1687192"/>
          </a:xfrm>
        </p:grpSpPr>
        <p:sp>
          <p:nvSpPr>
            <p:cNvPr id="3" name="Round Diagonal Corner Rectangle 2"/>
            <p:cNvSpPr/>
            <p:nvPr userDrawn="1"/>
          </p:nvSpPr>
          <p:spPr>
            <a:xfrm>
              <a:off x="5548257" y="2092647"/>
              <a:ext cx="4389120" cy="1687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3" descr="image00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525028" y="2109936"/>
              <a:ext cx="4414751" cy="166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852678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858B7BC-D215-498B-844F-8657C3F38206}" type="datetimeFigureOut">
              <a:rPr lang="en-GB" smtClean="0"/>
              <a:t>11/03/2025</a:t>
            </a:fld>
            <a:endParaRPr lang="en-GB"/>
          </a:p>
        </p:txBody>
      </p:sp>
    </p:spTree>
    <p:extLst>
      <p:ext uri="{BB962C8B-B14F-4D97-AF65-F5344CB8AC3E}">
        <p14:creationId xmlns:p14="http://schemas.microsoft.com/office/powerpoint/2010/main" val="5558635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2A3A47"/>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A858B7BC-D215-498B-844F-8657C3F38206}" type="datetimeFigureOut">
              <a:rPr lang="en-GB" smtClean="0"/>
              <a:pPr/>
              <a:t>11/03/2025</a:t>
            </a:fld>
            <a:endParaRPr lang="en-GB" dirty="0"/>
          </a:p>
        </p:txBody>
      </p:sp>
      <p:grpSp>
        <p:nvGrpSpPr>
          <p:cNvPr id="8" name="Group 7">
            <a:extLst>
              <a:ext uri="{FF2B5EF4-FFF2-40B4-BE49-F238E27FC236}">
                <a16:creationId xmlns:a16="http://schemas.microsoft.com/office/drawing/2014/main" id="{BC55DE43-E93A-CE40-B8D1-3DE174DC024B}"/>
              </a:ext>
            </a:extLst>
          </p:cNvPr>
          <p:cNvGrpSpPr/>
          <p:nvPr userDrawn="1"/>
        </p:nvGrpSpPr>
        <p:grpSpPr>
          <a:xfrm>
            <a:off x="-892366" y="4741950"/>
            <a:ext cx="2164449" cy="2682196"/>
            <a:chOff x="-892366" y="4741950"/>
            <a:chExt cx="2164449" cy="2682196"/>
          </a:xfrm>
        </p:grpSpPr>
        <p:pic>
          <p:nvPicPr>
            <p:cNvPr id="9" name="Picture 8" descr="Shape, circle&#10;&#10;Description automatically generated">
              <a:extLst>
                <a:ext uri="{FF2B5EF4-FFF2-40B4-BE49-F238E27FC236}">
                  <a16:creationId xmlns:a16="http://schemas.microsoft.com/office/drawing/2014/main" id="{E1E007E4-21F9-EE46-A278-A450E9FE1EBC}"/>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rot="5400000">
              <a:off x="-559538" y="4741950"/>
              <a:ext cx="1106791" cy="1106791"/>
            </a:xfrm>
            <a:prstGeom prst="rect">
              <a:avLst/>
            </a:prstGeom>
          </p:spPr>
        </p:pic>
        <p:pic>
          <p:nvPicPr>
            <p:cNvPr id="10" name="Picture 9" descr="Shape, circle&#10;&#10;Description automatically generated">
              <a:extLst>
                <a:ext uri="{FF2B5EF4-FFF2-40B4-BE49-F238E27FC236}">
                  <a16:creationId xmlns:a16="http://schemas.microsoft.com/office/drawing/2014/main" id="{627D232D-FF06-4C44-ADAF-FCFA6A7EA257}"/>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rot="5400000">
              <a:off x="165292" y="5377570"/>
              <a:ext cx="1106791" cy="1106791"/>
            </a:xfrm>
            <a:prstGeom prst="rect">
              <a:avLst/>
            </a:prstGeom>
          </p:spPr>
        </p:pic>
        <p:pic>
          <p:nvPicPr>
            <p:cNvPr id="11" name="Picture 10" descr="Shape, circle&#10;&#10;Description automatically generated">
              <a:extLst>
                <a:ext uri="{FF2B5EF4-FFF2-40B4-BE49-F238E27FC236}">
                  <a16:creationId xmlns:a16="http://schemas.microsoft.com/office/drawing/2014/main" id="{E45D6341-7E2D-B649-9977-5AB5F417CEB0}"/>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rot="5400000">
              <a:off x="-892366" y="5984527"/>
              <a:ext cx="1439619" cy="1439619"/>
            </a:xfrm>
            <a:prstGeom prst="rect">
              <a:avLst/>
            </a:prstGeom>
          </p:spPr>
        </p:pic>
      </p:grpSp>
      <p:grpSp>
        <p:nvGrpSpPr>
          <p:cNvPr id="12" name="Group 11">
            <a:extLst>
              <a:ext uri="{FF2B5EF4-FFF2-40B4-BE49-F238E27FC236}">
                <a16:creationId xmlns:a16="http://schemas.microsoft.com/office/drawing/2014/main" id="{BC55DE43-E93A-CE40-B8D1-3DE174DC024B}"/>
              </a:ext>
            </a:extLst>
          </p:cNvPr>
          <p:cNvGrpSpPr/>
          <p:nvPr userDrawn="1"/>
        </p:nvGrpSpPr>
        <p:grpSpPr>
          <a:xfrm>
            <a:off x="10546080" y="-477837"/>
            <a:ext cx="2164449" cy="2682196"/>
            <a:chOff x="-892366" y="4741950"/>
            <a:chExt cx="2164449" cy="2682196"/>
          </a:xfrm>
        </p:grpSpPr>
        <p:pic>
          <p:nvPicPr>
            <p:cNvPr id="13" name="Picture 12" descr="Shape, circle&#10;&#10;Description automatically generated">
              <a:extLst>
                <a:ext uri="{FF2B5EF4-FFF2-40B4-BE49-F238E27FC236}">
                  <a16:creationId xmlns:a16="http://schemas.microsoft.com/office/drawing/2014/main" id="{E1E007E4-21F9-EE46-A278-A450E9FE1EBC}"/>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rot="5400000">
              <a:off x="-559538" y="4741950"/>
              <a:ext cx="1106791" cy="1106791"/>
            </a:xfrm>
            <a:prstGeom prst="rect">
              <a:avLst/>
            </a:prstGeom>
          </p:spPr>
        </p:pic>
        <p:pic>
          <p:nvPicPr>
            <p:cNvPr id="14" name="Picture 13" descr="Shape, circle&#10;&#10;Description automatically generated">
              <a:extLst>
                <a:ext uri="{FF2B5EF4-FFF2-40B4-BE49-F238E27FC236}">
                  <a16:creationId xmlns:a16="http://schemas.microsoft.com/office/drawing/2014/main" id="{627D232D-FF06-4C44-ADAF-FCFA6A7EA257}"/>
                </a:ext>
              </a:extLst>
            </p:cNvPr>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rot="5400000">
              <a:off x="165292" y="5377570"/>
              <a:ext cx="1106791" cy="1106791"/>
            </a:xfrm>
            <a:prstGeom prst="rect">
              <a:avLst/>
            </a:prstGeom>
          </p:spPr>
        </p:pic>
        <p:pic>
          <p:nvPicPr>
            <p:cNvPr id="15" name="Picture 14" descr="Shape, circle&#10;&#10;Description automatically generated">
              <a:extLst>
                <a:ext uri="{FF2B5EF4-FFF2-40B4-BE49-F238E27FC236}">
                  <a16:creationId xmlns:a16="http://schemas.microsoft.com/office/drawing/2014/main" id="{E45D6341-7E2D-B649-9977-5AB5F417CEB0}"/>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rot="5400000">
              <a:off x="-892366" y="5984527"/>
              <a:ext cx="1439619" cy="1439619"/>
            </a:xfrm>
            <a:prstGeom prst="rect">
              <a:avLst/>
            </a:prstGeom>
          </p:spPr>
        </p:pic>
      </p:grpSp>
      <p:cxnSp>
        <p:nvCxnSpPr>
          <p:cNvPr id="18" name="Straight Connector 17"/>
          <p:cNvCxnSpPr/>
          <p:nvPr userDrawn="1"/>
        </p:nvCxnSpPr>
        <p:spPr>
          <a:xfrm>
            <a:off x="1272176" y="3110230"/>
            <a:ext cx="9000000" cy="0"/>
          </a:xfrm>
          <a:prstGeom prst="line">
            <a:avLst/>
          </a:prstGeom>
          <a:ln w="3810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3" hasCustomPrompt="1"/>
          </p:nvPr>
        </p:nvSpPr>
        <p:spPr>
          <a:xfrm>
            <a:off x="5008881" y="1674814"/>
            <a:ext cx="5263296" cy="455278"/>
          </a:xfrm>
        </p:spPr>
        <p:txBody>
          <a:bodyPr/>
          <a:lstStyle>
            <a:lvl1pPr marL="0" indent="0" algn="r">
              <a:buNone/>
              <a:defRPr b="1"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r">
              <a:buNone/>
              <a:defRPr baseline="0">
                <a:solidFill>
                  <a:srgbClr val="00AEEF"/>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Thank you.</a:t>
            </a:r>
          </a:p>
        </p:txBody>
      </p:sp>
      <p:sp>
        <p:nvSpPr>
          <p:cNvPr id="24" name="Text Placeholder 19"/>
          <p:cNvSpPr>
            <a:spLocks noGrp="1"/>
          </p:cNvSpPr>
          <p:nvPr>
            <p:ph type="body" sz="quarter" idx="16" hasCustomPrompt="1"/>
          </p:nvPr>
        </p:nvSpPr>
        <p:spPr>
          <a:xfrm>
            <a:off x="5008881" y="2238375"/>
            <a:ext cx="5263296" cy="841222"/>
          </a:xfrm>
        </p:spPr>
        <p:txBody>
          <a:bodyPr>
            <a:normAutofit/>
          </a:bodyPr>
          <a:lstStyle>
            <a:lvl1pPr marL="0" indent="0" algn="r">
              <a:buNone/>
              <a:defRPr sz="2400" baseline="0">
                <a:solidFill>
                  <a:srgbClr val="00AEEF"/>
                </a:solidFill>
                <a:latin typeface="Arial" panose="020B0604020202020204" pitchFamily="34" charset="0"/>
                <a:cs typeface="Arial" panose="020B0604020202020204" pitchFamily="34" charset="0"/>
              </a:defRPr>
            </a:lvl1pPr>
            <a:lvl2pPr marL="457200" indent="0" algn="r">
              <a:buNone/>
              <a:defRPr baseline="0">
                <a:solidFill>
                  <a:srgbClr val="00AEEF"/>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Final ask of presentation.</a:t>
            </a:r>
            <a:br>
              <a:rPr lang="en-US" dirty="0" smtClean="0"/>
            </a:br>
            <a:r>
              <a:rPr lang="en-US" dirty="0" smtClean="0"/>
              <a:t>Please visit… / Email me at… </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72083" y="3140863"/>
            <a:ext cx="3736798" cy="1783683"/>
          </a:xfrm>
          <a:prstGeom prst="rect">
            <a:avLst/>
          </a:prstGeom>
        </p:spPr>
      </p:pic>
    </p:spTree>
    <p:extLst>
      <p:ext uri="{BB962C8B-B14F-4D97-AF65-F5344CB8AC3E}">
        <p14:creationId xmlns:p14="http://schemas.microsoft.com/office/powerpoint/2010/main" val="258638570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38416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0318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87078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06826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57121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67347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7756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28298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5804216"/>
            <a:ext cx="12192000" cy="1145223"/>
          </a:xfrm>
          <a:prstGeom prst="rect">
            <a:avLst/>
          </a:prstGeom>
          <a:solidFill>
            <a:srgbClr val="2A3A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lvl1pPr>
              <a:defRPr>
                <a:solidFill>
                  <a:schemeClr val="bg1"/>
                </a:solidFill>
              </a:defRPr>
            </a:lvl1pPr>
          </a:lstStyle>
          <a:p>
            <a:fld id="{A858B7BC-D215-498B-844F-8657C3F38206}" type="datetimeFigureOut">
              <a:rPr lang="en-GB" smtClean="0"/>
              <a:pPr/>
              <a:t>11/03/2025</a:t>
            </a:fld>
            <a:endParaRPr lang="en-GB" dirty="0"/>
          </a:p>
        </p:txBody>
      </p:sp>
      <p:sp>
        <p:nvSpPr>
          <p:cNvPr id="26" name="Title Placeholder 1"/>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27"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3040" y="5969995"/>
            <a:ext cx="1673674" cy="751480"/>
          </a:xfrm>
          <a:prstGeom prst="rect">
            <a:avLst/>
          </a:prstGeom>
        </p:spPr>
      </p:pic>
      <p:grpSp>
        <p:nvGrpSpPr>
          <p:cNvPr id="30" name="Group 29">
            <a:extLst>
              <a:ext uri="{FF2B5EF4-FFF2-40B4-BE49-F238E27FC236}">
                <a16:creationId xmlns:a16="http://schemas.microsoft.com/office/drawing/2014/main" id="{BC55DE43-E93A-CE40-B8D1-3DE174DC024B}"/>
              </a:ext>
            </a:extLst>
          </p:cNvPr>
          <p:cNvGrpSpPr/>
          <p:nvPr userDrawn="1"/>
        </p:nvGrpSpPr>
        <p:grpSpPr>
          <a:xfrm>
            <a:off x="-234516" y="5728947"/>
            <a:ext cx="1307233" cy="1619930"/>
            <a:chOff x="-892366" y="4741950"/>
            <a:chExt cx="2164449" cy="2682196"/>
          </a:xfrm>
        </p:grpSpPr>
        <p:pic>
          <p:nvPicPr>
            <p:cNvPr id="31" name="Picture 30" descr="Shape, circle&#10;&#10;Description automatically generated">
              <a:extLst>
                <a:ext uri="{FF2B5EF4-FFF2-40B4-BE49-F238E27FC236}">
                  <a16:creationId xmlns:a16="http://schemas.microsoft.com/office/drawing/2014/main" id="{E1E007E4-21F9-EE46-A278-A450E9FE1EBC}"/>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rot="5400000">
              <a:off x="-559538" y="4741950"/>
              <a:ext cx="1106791" cy="1106791"/>
            </a:xfrm>
            <a:prstGeom prst="rect">
              <a:avLst/>
            </a:prstGeom>
          </p:spPr>
        </p:pic>
        <p:pic>
          <p:nvPicPr>
            <p:cNvPr id="32" name="Picture 31" descr="Shape, circle&#10;&#10;Description automatically generated">
              <a:extLst>
                <a:ext uri="{FF2B5EF4-FFF2-40B4-BE49-F238E27FC236}">
                  <a16:creationId xmlns:a16="http://schemas.microsoft.com/office/drawing/2014/main" id="{627D232D-FF06-4C44-ADAF-FCFA6A7EA257}"/>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rot="5400000">
              <a:off x="165292" y="5377570"/>
              <a:ext cx="1106791" cy="1106791"/>
            </a:xfrm>
            <a:prstGeom prst="rect">
              <a:avLst/>
            </a:prstGeom>
          </p:spPr>
        </p:pic>
        <p:pic>
          <p:nvPicPr>
            <p:cNvPr id="33" name="Picture 32" descr="Shape, circle&#10;&#10;Description automatically generated">
              <a:extLst>
                <a:ext uri="{FF2B5EF4-FFF2-40B4-BE49-F238E27FC236}">
                  <a16:creationId xmlns:a16="http://schemas.microsoft.com/office/drawing/2014/main" id="{E45D6341-7E2D-B649-9977-5AB5F417CEB0}"/>
                </a:ext>
              </a:extLst>
            </p:cNvPr>
            <p:cNvPicPr>
              <a:picLocks noChangeAspect="1"/>
            </p:cNvPicPr>
            <p:nvPr/>
          </p:nvPicPr>
          <p:blipFill>
            <a:blip r:embed="rId4" cstate="print">
              <a:alphaModFix amt="10000"/>
              <a:extLst>
                <a:ext uri="{28A0092B-C50C-407E-A947-70E740481C1C}">
                  <a14:useLocalDpi xmlns:a14="http://schemas.microsoft.com/office/drawing/2010/main" val="0"/>
                </a:ext>
              </a:extLst>
            </a:blip>
            <a:stretch>
              <a:fillRect/>
            </a:stretch>
          </p:blipFill>
          <p:spPr>
            <a:xfrm rot="5400000">
              <a:off x="-892366" y="5984527"/>
              <a:ext cx="1439619" cy="1439619"/>
            </a:xfrm>
            <a:prstGeom prst="rect">
              <a:avLst/>
            </a:prstGeom>
          </p:spPr>
        </p:pic>
      </p:grpSp>
      <p:pic>
        <p:nvPicPr>
          <p:cNvPr id="18" name="Picture 3" descr="image00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3502" y="-34312"/>
            <a:ext cx="394137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793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74778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8433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28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C47152-716C-8740-4724-6D24A057BF2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62542" y="5997844"/>
            <a:ext cx="1809182" cy="559202"/>
          </a:xfrm>
          <a:prstGeom prst="rect">
            <a:avLst/>
          </a:prstGeom>
        </p:spPr>
      </p:pic>
      <p:pic>
        <p:nvPicPr>
          <p:cNvPr id="11" name="Picture 10">
            <a:extLst>
              <a:ext uri="{FF2B5EF4-FFF2-40B4-BE49-F238E27FC236}">
                <a16:creationId xmlns:a16="http://schemas.microsoft.com/office/drawing/2014/main" id="{AFD6C0D6-309D-15D6-8B8D-9DABBD8369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 y="0"/>
            <a:ext cx="12185655" cy="6854430"/>
          </a:xfrm>
          <a:prstGeom prst="rect">
            <a:avLst/>
          </a:prstGeom>
        </p:spPr>
      </p:pic>
      <p:sp>
        <p:nvSpPr>
          <p:cNvPr id="14" name="Date Placeholder 3">
            <a:extLst>
              <a:ext uri="{FF2B5EF4-FFF2-40B4-BE49-F238E27FC236}">
                <a16:creationId xmlns:a16="http://schemas.microsoft.com/office/drawing/2014/main" id="{925D89CD-2659-AC0F-8861-FA324FB4FB01}"/>
              </a:ext>
            </a:extLst>
          </p:cNvPr>
          <p:cNvSpPr>
            <a:spLocks noGrp="1"/>
          </p:cNvSpPr>
          <p:nvPr>
            <p:ph type="dt" sz="half" idx="10"/>
          </p:nvPr>
        </p:nvSpPr>
        <p:spPr>
          <a:xfrm>
            <a:off x="9657873" y="6179015"/>
            <a:ext cx="2209800" cy="365125"/>
          </a:xfrm>
          <a:prstGeom prst="rect">
            <a:avLst/>
          </a:prstGeom>
        </p:spPr>
        <p:txBody>
          <a:bodyPr lIns="0" tIns="0" rIns="0" bIns="0"/>
          <a:lstStyle>
            <a:lvl1pPr algn="r">
              <a:defRPr sz="1400" b="1" i="0">
                <a:solidFill>
                  <a:schemeClr val="bg1"/>
                </a:solidFill>
                <a:latin typeface="Calibri" panose="020F0502020204030204" pitchFamily="34" charset="0"/>
                <a:cs typeface="Calibri" panose="020F0502020204030204" pitchFamily="34" charset="0"/>
              </a:defRPr>
            </a:lvl1pPr>
          </a:lstStyle>
          <a:p>
            <a:fld id="{DFC92E27-C0B9-4640-8D3D-341DF6E812E8}" type="datetime3">
              <a:rPr lang="en-US" smtClean="0"/>
              <a:pPr/>
              <a:t>11 March 2025</a:t>
            </a:fld>
            <a:endParaRPr lang="en-GB" dirty="0"/>
          </a:p>
        </p:txBody>
      </p:sp>
      <p:pic>
        <p:nvPicPr>
          <p:cNvPr id="20" name="Picture 19">
            <a:extLst>
              <a:ext uri="{FF2B5EF4-FFF2-40B4-BE49-F238E27FC236}">
                <a16:creationId xmlns:a16="http://schemas.microsoft.com/office/drawing/2014/main" id="{DD5CC36B-C250-57A5-C74B-181555C2E8E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822340" y="373888"/>
            <a:ext cx="2049384" cy="801536"/>
          </a:xfrm>
          <a:prstGeom prst="rect">
            <a:avLst/>
          </a:prstGeom>
        </p:spPr>
      </p:pic>
      <p:sp>
        <p:nvSpPr>
          <p:cNvPr id="2" name="Rectangle 1">
            <a:extLst>
              <a:ext uri="{FF2B5EF4-FFF2-40B4-BE49-F238E27FC236}">
                <a16:creationId xmlns:a16="http://schemas.microsoft.com/office/drawing/2014/main" id="{DCDB252A-ACA9-1C2F-D538-2DCE94308C6D}"/>
              </a:ext>
            </a:extLst>
          </p:cNvPr>
          <p:cNvSpPr/>
          <p:nvPr userDrawn="1"/>
        </p:nvSpPr>
        <p:spPr>
          <a:xfrm rot="5400000">
            <a:off x="6347" y="0"/>
            <a:ext cx="6854432" cy="6854430"/>
          </a:xfrm>
          <a:prstGeom prst="rect">
            <a:avLst/>
          </a:prstGeom>
          <a:gradFill>
            <a:gsLst>
              <a:gs pos="0">
                <a:schemeClr val="accent1">
                  <a:alpha val="0"/>
                </a:schemeClr>
              </a:gs>
              <a:gs pos="10000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8">
            <a:extLst>
              <a:ext uri="{FF2B5EF4-FFF2-40B4-BE49-F238E27FC236}">
                <a16:creationId xmlns:a16="http://schemas.microsoft.com/office/drawing/2014/main" id="{18F82C30-C27D-7229-151F-122F8C722A03}"/>
              </a:ext>
            </a:extLst>
          </p:cNvPr>
          <p:cNvSpPr>
            <a:spLocks noGrp="1"/>
          </p:cNvSpPr>
          <p:nvPr>
            <p:ph type="title"/>
          </p:nvPr>
        </p:nvSpPr>
        <p:spPr>
          <a:xfrm>
            <a:off x="771633" y="3239018"/>
            <a:ext cx="4264230" cy="1044069"/>
          </a:xfrm>
        </p:spPr>
        <p:txBody>
          <a:bodyPr anchor="t">
            <a:normAutofit/>
          </a:bodyPr>
          <a:lstStyle>
            <a:lvl1pPr>
              <a:defRPr sz="3600" b="1" i="0">
                <a:solidFill>
                  <a:schemeClr val="bg1"/>
                </a:solidFill>
                <a:latin typeface="Calibri" panose="020F0502020204030204" pitchFamily="34" charset="0"/>
                <a:cs typeface="Calibri" panose="020F0502020204030204" pitchFamily="34" charset="0"/>
              </a:defRPr>
            </a:lvl1pPr>
          </a:lstStyle>
          <a:p>
            <a:r>
              <a:rPr lang="en-GB" dirty="0"/>
              <a:t>Click to edit Master title style</a:t>
            </a:r>
            <a:endParaRPr lang="en-US" dirty="0"/>
          </a:p>
        </p:txBody>
      </p:sp>
      <p:sp>
        <p:nvSpPr>
          <p:cNvPr id="22" name="Content Placeholder 20">
            <a:extLst>
              <a:ext uri="{FF2B5EF4-FFF2-40B4-BE49-F238E27FC236}">
                <a16:creationId xmlns:a16="http://schemas.microsoft.com/office/drawing/2014/main" id="{E4038D5A-9A08-F40D-E529-C67D02AAE9C0}"/>
              </a:ext>
            </a:extLst>
          </p:cNvPr>
          <p:cNvSpPr>
            <a:spLocks noGrp="1"/>
          </p:cNvSpPr>
          <p:nvPr>
            <p:ph sz="quarter" idx="14" hasCustomPrompt="1"/>
          </p:nvPr>
        </p:nvSpPr>
        <p:spPr>
          <a:xfrm>
            <a:off x="771633" y="4383733"/>
            <a:ext cx="4271963" cy="247650"/>
          </a:xfrm>
        </p:spPr>
        <p:txBody>
          <a:bodyPr/>
          <a:lstStyle>
            <a:lvl1pPr>
              <a:defRPr b="0" i="0">
                <a:solidFill>
                  <a:schemeClr val="bg1"/>
                </a:solidFill>
                <a:latin typeface="Calibri Light" panose="020F0302020204030204" pitchFamily="34" charset="0"/>
                <a:cs typeface="Calibri Light" panose="020F0302020204030204" pitchFamily="34" charset="0"/>
              </a:defRPr>
            </a:lvl1pPr>
          </a:lstStyle>
          <a:p>
            <a:pPr lvl="0"/>
            <a:r>
              <a:rPr lang="en-GB" dirty="0"/>
              <a:t>Click to edit Master sub title</a:t>
            </a:r>
          </a:p>
        </p:txBody>
      </p:sp>
      <p:sp>
        <p:nvSpPr>
          <p:cNvPr id="3" name="Rounded Rectangle 2">
            <a:extLst>
              <a:ext uri="{FF2B5EF4-FFF2-40B4-BE49-F238E27FC236}">
                <a16:creationId xmlns:a16="http://schemas.microsoft.com/office/drawing/2014/main" id="{E2D4CD16-8B2D-72DA-3C6F-5714B1EA3C7A}"/>
              </a:ext>
            </a:extLst>
          </p:cNvPr>
          <p:cNvSpPr/>
          <p:nvPr userDrawn="1"/>
        </p:nvSpPr>
        <p:spPr>
          <a:xfrm>
            <a:off x="5823857" y="5368347"/>
            <a:ext cx="6738257" cy="629496"/>
          </a:xfrm>
          <a:prstGeom prst="roundRect">
            <a:avLst>
              <a:gd name="adj" fmla="val 50000"/>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 Placeholder 9">
            <a:extLst>
              <a:ext uri="{FF2B5EF4-FFF2-40B4-BE49-F238E27FC236}">
                <a16:creationId xmlns:a16="http://schemas.microsoft.com/office/drawing/2014/main" id="{C77F7146-C567-EAAC-50B1-0505D90E79B2}"/>
              </a:ext>
            </a:extLst>
          </p:cNvPr>
          <p:cNvSpPr>
            <a:spLocks noGrp="1"/>
          </p:cNvSpPr>
          <p:nvPr>
            <p:ph type="body" sz="quarter" idx="12" hasCustomPrompt="1"/>
          </p:nvPr>
        </p:nvSpPr>
        <p:spPr>
          <a:xfrm>
            <a:off x="6860778" y="5549519"/>
            <a:ext cx="3201764" cy="267152"/>
          </a:xfrm>
          <a:prstGeom prst="rect">
            <a:avLst/>
          </a:prstGeom>
        </p:spPr>
        <p:txBody>
          <a:bodyPr>
            <a:noAutofit/>
          </a:bodyPr>
          <a:lstStyle>
            <a:lvl1pPr algn="l">
              <a:defRPr sz="1800" b="0" i="0">
                <a:solidFill>
                  <a:schemeClr val="bg1"/>
                </a:solidFill>
                <a:latin typeface="Calibri Light" panose="020F0302020204030204" pitchFamily="34" charset="0"/>
                <a:cs typeface="Calibri Light" panose="020F0302020204030204" pitchFamily="34" charset="0"/>
              </a:defRPr>
            </a:lvl1pPr>
          </a:lstStyle>
          <a:p>
            <a:pPr lvl="0"/>
            <a:r>
              <a:rPr lang="en-US" dirty="0"/>
              <a:t>Presenter’s name, job title</a:t>
            </a:r>
            <a:endParaRPr lang="en-GB" dirty="0"/>
          </a:p>
        </p:txBody>
      </p:sp>
      <p:sp>
        <p:nvSpPr>
          <p:cNvPr id="6" name="Oval 5">
            <a:extLst>
              <a:ext uri="{FF2B5EF4-FFF2-40B4-BE49-F238E27FC236}">
                <a16:creationId xmlns:a16="http://schemas.microsoft.com/office/drawing/2014/main" id="{8AF58F32-3929-ABA8-DD16-F38831E52D74}"/>
              </a:ext>
            </a:extLst>
          </p:cNvPr>
          <p:cNvSpPr/>
          <p:nvPr userDrawn="1"/>
        </p:nvSpPr>
        <p:spPr>
          <a:xfrm>
            <a:off x="5927790" y="5455824"/>
            <a:ext cx="451519" cy="451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User with solid fill">
            <a:extLst>
              <a:ext uri="{FF2B5EF4-FFF2-40B4-BE49-F238E27FC236}">
                <a16:creationId xmlns:a16="http://schemas.microsoft.com/office/drawing/2014/main" id="{16546FDB-DB20-8723-AB76-8604138DC12B}"/>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974680" y="5502714"/>
            <a:ext cx="357738" cy="357738"/>
          </a:xfrm>
          <a:prstGeom prst="rect">
            <a:avLst/>
          </a:prstGeom>
        </p:spPr>
      </p:pic>
    </p:spTree>
    <p:extLst>
      <p:ext uri="{BB962C8B-B14F-4D97-AF65-F5344CB8AC3E}">
        <p14:creationId xmlns:p14="http://schemas.microsoft.com/office/powerpoint/2010/main" val="2116563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959E16-C549-4853-95E3-36827712DD9A}"/>
              </a:ext>
            </a:extLst>
          </p:cNvPr>
          <p:cNvSpPr>
            <a:spLocks noGrp="1"/>
          </p:cNvSpPr>
          <p:nvPr>
            <p:ph type="sldNum" sz="quarter" idx="12"/>
          </p:nvPr>
        </p:nvSpPr>
        <p:spPr>
          <a:xfrm>
            <a:off x="11144369" y="6452848"/>
            <a:ext cx="221760" cy="135503"/>
          </a:xfrm>
          <a:prstGeom prst="rect">
            <a:avLst/>
          </a:prstGeom>
        </p:spPr>
        <p:txBody>
          <a:bodyPr/>
          <a:lstStyle>
            <a:lvl1pPr algn="r">
              <a:defRPr/>
            </a:lvl1pPr>
          </a:lstStyle>
          <a:p>
            <a:fld id="{01898949-DBEE-42AF-93B8-E24DF2BBF04D}" type="slidenum">
              <a:rPr lang="en-GB" smtClean="0"/>
              <a:pPr/>
              <a:t>‹#›</a:t>
            </a:fld>
            <a:endParaRPr lang="en-GB" dirty="0"/>
          </a:p>
        </p:txBody>
      </p:sp>
      <p:sp>
        <p:nvSpPr>
          <p:cNvPr id="7" name="Title Placeholder 1">
            <a:extLst>
              <a:ext uri="{FF2B5EF4-FFF2-40B4-BE49-F238E27FC236}">
                <a16:creationId xmlns:a16="http://schemas.microsoft.com/office/drawing/2014/main" id="{0449FF93-82B4-8E0D-EAAE-064C4E423699}"/>
              </a:ext>
            </a:extLst>
          </p:cNvPr>
          <p:cNvSpPr>
            <a:spLocks noGrp="1"/>
          </p:cNvSpPr>
          <p:nvPr>
            <p:ph type="title"/>
          </p:nvPr>
        </p:nvSpPr>
        <p:spPr>
          <a:xfrm>
            <a:off x="825871" y="785925"/>
            <a:ext cx="7759103" cy="779463"/>
          </a:xfrm>
          <a:prstGeom prst="rect">
            <a:avLst/>
          </a:prstGeom>
        </p:spPr>
        <p:txBody>
          <a:bodyPr vert="horz" lIns="0" tIns="0" rIns="0" bIns="0" rtlCol="0" anchor="ctr">
            <a:normAutofit/>
          </a:bodyPr>
          <a:lstStyle>
            <a:lvl1pPr>
              <a:defRPr sz="280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CE86AEB7-17F4-7B27-C131-B932F3ADC3A1}"/>
              </a:ext>
            </a:extLst>
          </p:cNvPr>
          <p:cNvSpPr>
            <a:spLocks noGrp="1"/>
          </p:cNvSpPr>
          <p:nvPr>
            <p:ph idx="1"/>
          </p:nvPr>
        </p:nvSpPr>
        <p:spPr>
          <a:xfrm>
            <a:off x="825871" y="1852523"/>
            <a:ext cx="7759103" cy="3553666"/>
          </a:xfrm>
          <a:prstGeom prst="rect">
            <a:avLst/>
          </a:prstGeom>
        </p:spPr>
        <p:txBody>
          <a:bodyPr vert="horz" lIns="0" tIns="0" rIns="0" bIns="0" rtlCol="0">
            <a:normAutofit/>
          </a:bodyPr>
          <a:lstStyle>
            <a:lvl2pPr>
              <a:buClr>
                <a:schemeClr val="accent1"/>
              </a:buClr>
              <a:defRPr/>
            </a:lvl2pPr>
            <a:lvl3pPr>
              <a:buClr>
                <a:schemeClr val="accent2"/>
              </a:buClr>
              <a:defRPr/>
            </a:lvl3pPr>
            <a:lvl4pPr>
              <a:buClr>
                <a:schemeClr val="accent3"/>
              </a:buClr>
              <a:defRPr/>
            </a:lvl4pPr>
            <a:lvl5pPr>
              <a:buClr>
                <a:schemeClr val="accent4"/>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18689390-AF7A-99E4-ECA1-6CA8A0942FB2}"/>
              </a:ext>
            </a:extLst>
          </p:cNvPr>
          <p:cNvSpPr>
            <a:spLocks noGrp="1"/>
          </p:cNvSpPr>
          <p:nvPr>
            <p:ph type="body" sz="quarter" idx="13"/>
          </p:nvPr>
        </p:nvSpPr>
        <p:spPr>
          <a:xfrm>
            <a:off x="825871" y="6408087"/>
            <a:ext cx="4114800" cy="225026"/>
          </a:xfrm>
        </p:spPr>
        <p:txBody>
          <a:bodyPr anchor="ctr">
            <a:normAutofit/>
          </a:bodyPr>
          <a:lstStyle>
            <a:lvl1pPr>
              <a:defRPr sz="900">
                <a:solidFill>
                  <a:schemeClr val="accent5"/>
                </a:solidFill>
              </a:defRPr>
            </a:lvl1pPr>
          </a:lstStyle>
          <a:p>
            <a:pPr lvl="0"/>
            <a:r>
              <a:rPr lang="en-GB" dirty="0"/>
              <a:t>Click to edit Master text styles</a:t>
            </a:r>
          </a:p>
        </p:txBody>
      </p:sp>
      <p:pic>
        <p:nvPicPr>
          <p:cNvPr id="2" name="Picture 1">
            <a:extLst>
              <a:ext uri="{FF2B5EF4-FFF2-40B4-BE49-F238E27FC236}">
                <a16:creationId xmlns:a16="http://schemas.microsoft.com/office/drawing/2014/main" id="{F4A58959-B992-30B5-2B76-345142C95E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822938" y="373888"/>
            <a:ext cx="2048187" cy="801536"/>
          </a:xfrm>
          <a:prstGeom prst="rect">
            <a:avLst/>
          </a:prstGeom>
        </p:spPr>
      </p:pic>
    </p:spTree>
    <p:extLst>
      <p:ext uri="{BB962C8B-B14F-4D97-AF65-F5344CB8AC3E}">
        <p14:creationId xmlns:p14="http://schemas.microsoft.com/office/powerpoint/2010/main" val="2287655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959E16-C549-4853-95E3-36827712DD9A}"/>
              </a:ext>
            </a:extLst>
          </p:cNvPr>
          <p:cNvSpPr>
            <a:spLocks noGrp="1"/>
          </p:cNvSpPr>
          <p:nvPr>
            <p:ph type="sldNum" sz="quarter" idx="12"/>
          </p:nvPr>
        </p:nvSpPr>
        <p:spPr>
          <a:xfrm>
            <a:off x="11144369" y="6452848"/>
            <a:ext cx="221760" cy="135503"/>
          </a:xfrm>
          <a:prstGeom prst="rect">
            <a:avLst/>
          </a:prstGeom>
        </p:spPr>
        <p:txBody>
          <a:bodyPr/>
          <a:lstStyle>
            <a:lvl1pPr algn="r">
              <a:defRPr/>
            </a:lvl1pPr>
          </a:lstStyle>
          <a:p>
            <a:fld id="{01898949-DBEE-42AF-93B8-E24DF2BBF04D}" type="slidenum">
              <a:rPr lang="en-GB" smtClean="0"/>
              <a:pPr/>
              <a:t>‹#›</a:t>
            </a:fld>
            <a:endParaRPr lang="en-GB" dirty="0"/>
          </a:p>
        </p:txBody>
      </p:sp>
      <p:sp>
        <p:nvSpPr>
          <p:cNvPr id="7" name="Title Placeholder 1">
            <a:extLst>
              <a:ext uri="{FF2B5EF4-FFF2-40B4-BE49-F238E27FC236}">
                <a16:creationId xmlns:a16="http://schemas.microsoft.com/office/drawing/2014/main" id="{0449FF93-82B4-8E0D-EAAE-064C4E423699}"/>
              </a:ext>
            </a:extLst>
          </p:cNvPr>
          <p:cNvSpPr>
            <a:spLocks noGrp="1"/>
          </p:cNvSpPr>
          <p:nvPr>
            <p:ph type="title"/>
          </p:nvPr>
        </p:nvSpPr>
        <p:spPr>
          <a:xfrm>
            <a:off x="825871" y="785925"/>
            <a:ext cx="7759103" cy="779463"/>
          </a:xfrm>
          <a:prstGeom prst="rect">
            <a:avLst/>
          </a:prstGeom>
        </p:spPr>
        <p:txBody>
          <a:bodyPr vert="horz" lIns="0" tIns="0" rIns="0" bIns="0" rtlCol="0" anchor="ctr">
            <a:normAutofit/>
          </a:bodyPr>
          <a:lstStyle>
            <a:lvl1pPr>
              <a:defRPr sz="2800"/>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CE86AEB7-17F4-7B27-C131-B932F3ADC3A1}"/>
              </a:ext>
            </a:extLst>
          </p:cNvPr>
          <p:cNvSpPr>
            <a:spLocks noGrp="1"/>
          </p:cNvSpPr>
          <p:nvPr>
            <p:ph idx="1"/>
          </p:nvPr>
        </p:nvSpPr>
        <p:spPr>
          <a:xfrm>
            <a:off x="825871" y="1852523"/>
            <a:ext cx="7759103" cy="3553666"/>
          </a:xfrm>
          <a:prstGeom prst="rect">
            <a:avLst/>
          </a:prstGeom>
        </p:spPr>
        <p:txBody>
          <a:bodyPr vert="horz" lIns="0" tIns="0" rIns="0" bIns="0" rtlCol="0">
            <a:normAutofit/>
          </a:bodyPr>
          <a:lstStyle>
            <a:lvl2pPr>
              <a:buClr>
                <a:schemeClr val="accent1"/>
              </a:buClr>
              <a:defRPr/>
            </a:lvl2pPr>
            <a:lvl3pPr>
              <a:buClr>
                <a:schemeClr val="accent2"/>
              </a:buClr>
              <a:defRPr/>
            </a:lvl3pPr>
            <a:lvl4pPr>
              <a:buClr>
                <a:schemeClr val="accent3"/>
              </a:buClr>
              <a:defRPr/>
            </a:lvl4pPr>
            <a:lvl5pPr>
              <a:buClr>
                <a:schemeClr val="accent4"/>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10">
            <a:extLst>
              <a:ext uri="{FF2B5EF4-FFF2-40B4-BE49-F238E27FC236}">
                <a16:creationId xmlns:a16="http://schemas.microsoft.com/office/drawing/2014/main" id="{18689390-AF7A-99E4-ECA1-6CA8A0942FB2}"/>
              </a:ext>
            </a:extLst>
          </p:cNvPr>
          <p:cNvSpPr>
            <a:spLocks noGrp="1"/>
          </p:cNvSpPr>
          <p:nvPr>
            <p:ph type="body" sz="quarter" idx="13"/>
          </p:nvPr>
        </p:nvSpPr>
        <p:spPr>
          <a:xfrm>
            <a:off x="825871" y="6408087"/>
            <a:ext cx="4114800" cy="225026"/>
          </a:xfrm>
        </p:spPr>
        <p:txBody>
          <a:bodyPr anchor="ctr">
            <a:normAutofit/>
          </a:bodyPr>
          <a:lstStyle>
            <a:lvl1pPr>
              <a:defRPr sz="900">
                <a:solidFill>
                  <a:schemeClr val="accent5"/>
                </a:solidFill>
              </a:defRPr>
            </a:lvl1pPr>
          </a:lstStyle>
          <a:p>
            <a:pPr lvl="0"/>
            <a:r>
              <a:rPr lang="en-GB" dirty="0"/>
              <a:t>Click to edit Master text styles</a:t>
            </a:r>
          </a:p>
        </p:txBody>
      </p:sp>
    </p:spTree>
    <p:extLst>
      <p:ext uri="{BB962C8B-B14F-4D97-AF65-F5344CB8AC3E}">
        <p14:creationId xmlns:p14="http://schemas.microsoft.com/office/powerpoint/2010/main" val="273614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425563"/>
        </a:solidFill>
        <a:effectLst/>
      </p:bgPr>
    </p:bg>
    <p:spTree>
      <p:nvGrpSpPr>
        <p:cNvPr id="1" name=""/>
        <p:cNvGrpSpPr/>
        <p:nvPr/>
      </p:nvGrpSpPr>
      <p:grpSpPr>
        <a:xfrm>
          <a:off x="0" y="0"/>
          <a:ext cx="0" cy="0"/>
          <a:chOff x="0" y="0"/>
          <a:chExt cx="0" cy="0"/>
        </a:xfrm>
      </p:grpSpPr>
      <p:pic>
        <p:nvPicPr>
          <p:cNvPr id="3" name="Picture 2" descr="A blue circle with black background&#10;&#10;Description automatically generated">
            <a:extLst>
              <a:ext uri="{FF2B5EF4-FFF2-40B4-BE49-F238E27FC236}">
                <a16:creationId xmlns:a16="http://schemas.microsoft.com/office/drawing/2014/main" id="{0D36E40D-6758-A2BD-3FE7-50651F84249D}"/>
              </a:ext>
            </a:extLst>
          </p:cNvPr>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l="33354" t="32970" r="32949" b="33334"/>
          <a:stretch/>
        </p:blipFill>
        <p:spPr>
          <a:xfrm rot="16200000">
            <a:off x="1147155" y="-2842954"/>
            <a:ext cx="10673546" cy="10673542"/>
          </a:xfrm>
          <a:prstGeom prst="rect">
            <a:avLst/>
          </a:prstGeom>
        </p:spPr>
      </p:pic>
      <p:sp>
        <p:nvSpPr>
          <p:cNvPr id="4" name="Text Placeholder 5">
            <a:extLst>
              <a:ext uri="{FF2B5EF4-FFF2-40B4-BE49-F238E27FC236}">
                <a16:creationId xmlns:a16="http://schemas.microsoft.com/office/drawing/2014/main" id="{B8C59307-BAD9-6853-3E0C-B2D94563F2FF}"/>
              </a:ext>
            </a:extLst>
          </p:cNvPr>
          <p:cNvSpPr>
            <a:spLocks noGrp="1"/>
          </p:cNvSpPr>
          <p:nvPr>
            <p:ph type="body" sz="quarter" idx="13" hasCustomPrompt="1"/>
          </p:nvPr>
        </p:nvSpPr>
        <p:spPr>
          <a:xfrm>
            <a:off x="5127409" y="1348048"/>
            <a:ext cx="2713038" cy="2631598"/>
          </a:xfrm>
        </p:spPr>
        <p:txBody>
          <a:bodyPr anchor="ctr">
            <a:noAutofit/>
          </a:bodyPr>
          <a:lstStyle>
            <a:lvl1pPr algn="ctr">
              <a:defRPr sz="16600" b="1" i="0">
                <a:solidFill>
                  <a:schemeClr val="accent5"/>
                </a:solidFill>
                <a:latin typeface="Calibri" panose="020F0502020204030204" pitchFamily="34" charset="0"/>
                <a:cs typeface="Calibri" panose="020F0502020204030204" pitchFamily="34" charset="0"/>
              </a:defRPr>
            </a:lvl1pPr>
            <a:lvl2pPr marL="0" indent="0">
              <a:buNone/>
              <a:defRPr/>
            </a:lvl2pPr>
            <a:lvl3pPr marL="233363" indent="0">
              <a:buNone/>
              <a:defRPr/>
            </a:lvl3pPr>
            <a:lvl4pPr marL="404813" indent="0">
              <a:buNone/>
              <a:defRPr/>
            </a:lvl4pPr>
            <a:lvl5pPr>
              <a:defRPr sz="5400"/>
            </a:lvl5pPr>
          </a:lstStyle>
          <a:p>
            <a:pPr lvl="0"/>
            <a:r>
              <a:rPr lang="en-GB" dirty="0"/>
              <a:t>00</a:t>
            </a:r>
          </a:p>
        </p:txBody>
      </p:sp>
      <p:sp>
        <p:nvSpPr>
          <p:cNvPr id="8" name="Rectangle 7">
            <a:extLst>
              <a:ext uri="{FF2B5EF4-FFF2-40B4-BE49-F238E27FC236}">
                <a16:creationId xmlns:a16="http://schemas.microsoft.com/office/drawing/2014/main" id="{3BA6EBC0-0B1E-3C8D-E9A5-10EE11D93EA6}"/>
              </a:ext>
            </a:extLst>
          </p:cNvPr>
          <p:cNvSpPr/>
          <p:nvPr userDrawn="1"/>
        </p:nvSpPr>
        <p:spPr>
          <a:xfrm>
            <a:off x="670560" y="4318000"/>
            <a:ext cx="5273040" cy="1879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01712A63-F2EB-62F9-C823-A45883A98541}"/>
              </a:ext>
            </a:extLst>
          </p:cNvPr>
          <p:cNvSpPr/>
          <p:nvPr userDrawn="1"/>
        </p:nvSpPr>
        <p:spPr>
          <a:xfrm>
            <a:off x="883920" y="4071469"/>
            <a:ext cx="3972560" cy="564182"/>
          </a:xfrm>
          <a:prstGeom prst="roundRect">
            <a:avLst>
              <a:gd name="adj" fmla="val 50000"/>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772A57F-E178-F3E3-F090-EB302E6861D5}"/>
              </a:ext>
            </a:extLst>
          </p:cNvPr>
          <p:cNvSpPr>
            <a:spLocks noGrp="1"/>
          </p:cNvSpPr>
          <p:nvPr>
            <p:ph type="title"/>
          </p:nvPr>
        </p:nvSpPr>
        <p:spPr>
          <a:xfrm>
            <a:off x="1151774" y="4223356"/>
            <a:ext cx="3556924" cy="260408"/>
          </a:xfrm>
        </p:spPr>
        <p:txBody>
          <a:bodyPr anchor="ctr" anchorCtr="0">
            <a:normAutofit/>
          </a:bodyPr>
          <a:lstStyle>
            <a:lvl1pPr>
              <a:defRPr sz="2000">
                <a:solidFill>
                  <a:schemeClr val="bg1"/>
                </a:solidFill>
              </a:defRPr>
            </a:lvl1pPr>
          </a:lstStyle>
          <a:p>
            <a:r>
              <a:rPr lang="en-US" dirty="0"/>
              <a:t>Click to edit Master title style</a:t>
            </a:r>
            <a:endParaRPr lang="en-GB" dirty="0"/>
          </a:p>
        </p:txBody>
      </p:sp>
      <p:sp>
        <p:nvSpPr>
          <p:cNvPr id="10" name="Text Placeholder 10">
            <a:extLst>
              <a:ext uri="{FF2B5EF4-FFF2-40B4-BE49-F238E27FC236}">
                <a16:creationId xmlns:a16="http://schemas.microsoft.com/office/drawing/2014/main" id="{881E5368-6F4B-F9FF-E5BD-809B92057099}"/>
              </a:ext>
            </a:extLst>
          </p:cNvPr>
          <p:cNvSpPr>
            <a:spLocks noGrp="1"/>
          </p:cNvSpPr>
          <p:nvPr>
            <p:ph type="body" sz="quarter" idx="12" hasCustomPrompt="1"/>
          </p:nvPr>
        </p:nvSpPr>
        <p:spPr>
          <a:xfrm>
            <a:off x="1147156" y="4882182"/>
            <a:ext cx="2878157" cy="657225"/>
          </a:xfrm>
          <a:prstGeom prst="rect">
            <a:avLst/>
          </a:prstGeom>
        </p:spPr>
        <p:txBody>
          <a:bodyPr>
            <a:normAutofit/>
          </a:bodyPr>
          <a:lstStyle>
            <a:lvl1pPr>
              <a:defRPr sz="1600">
                <a:solidFill>
                  <a:schemeClr val="tx2"/>
                </a:solidFill>
              </a:defRPr>
            </a:lvl1pPr>
          </a:lstStyle>
          <a:p>
            <a:pPr lvl="0"/>
            <a:r>
              <a:rPr lang="en-US" dirty="0"/>
              <a:t>Click to add sub title</a:t>
            </a:r>
            <a:endParaRPr lang="en-GB" dirty="0"/>
          </a:p>
        </p:txBody>
      </p:sp>
    </p:spTree>
    <p:extLst>
      <p:ext uri="{BB962C8B-B14F-4D97-AF65-F5344CB8AC3E}">
        <p14:creationId xmlns:p14="http://schemas.microsoft.com/office/powerpoint/2010/main" val="3111918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C47152-716C-8740-4724-6D24A057BF2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062542" y="5997844"/>
            <a:ext cx="1809182" cy="559202"/>
          </a:xfrm>
          <a:prstGeom prst="rect">
            <a:avLst/>
          </a:prstGeom>
        </p:spPr>
      </p:pic>
      <p:pic>
        <p:nvPicPr>
          <p:cNvPr id="11" name="Picture 10">
            <a:extLst>
              <a:ext uri="{FF2B5EF4-FFF2-40B4-BE49-F238E27FC236}">
                <a16:creationId xmlns:a16="http://schemas.microsoft.com/office/drawing/2014/main" id="{AFD6C0D6-309D-15D6-8B8D-9DABBD83695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 y="0"/>
            <a:ext cx="12185655" cy="6854430"/>
          </a:xfrm>
          <a:prstGeom prst="rect">
            <a:avLst/>
          </a:prstGeom>
        </p:spPr>
      </p:pic>
      <p:sp>
        <p:nvSpPr>
          <p:cNvPr id="2" name="Rectangle 1">
            <a:extLst>
              <a:ext uri="{FF2B5EF4-FFF2-40B4-BE49-F238E27FC236}">
                <a16:creationId xmlns:a16="http://schemas.microsoft.com/office/drawing/2014/main" id="{DCDB252A-ACA9-1C2F-D538-2DCE94308C6D}"/>
              </a:ext>
            </a:extLst>
          </p:cNvPr>
          <p:cNvSpPr/>
          <p:nvPr userDrawn="1"/>
        </p:nvSpPr>
        <p:spPr>
          <a:xfrm rot="5400000">
            <a:off x="6347" y="0"/>
            <a:ext cx="6854432" cy="6854430"/>
          </a:xfrm>
          <a:prstGeom prst="rect">
            <a:avLst/>
          </a:prstGeom>
          <a:gradFill>
            <a:gsLst>
              <a:gs pos="0">
                <a:schemeClr val="accent1">
                  <a:alpha val="0"/>
                </a:schemeClr>
              </a:gs>
              <a:gs pos="10000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1C9FBDB-2402-FDBC-14C4-B0D054B012D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976661" y="5865091"/>
            <a:ext cx="2238677" cy="691955"/>
          </a:xfrm>
          <a:prstGeom prst="rect">
            <a:avLst/>
          </a:prstGeom>
        </p:spPr>
      </p:pic>
      <p:sp>
        <p:nvSpPr>
          <p:cNvPr id="3" name="Rounded Rectangle 2">
            <a:extLst>
              <a:ext uri="{FF2B5EF4-FFF2-40B4-BE49-F238E27FC236}">
                <a16:creationId xmlns:a16="http://schemas.microsoft.com/office/drawing/2014/main" id="{530F04CA-17F3-3133-1731-218DBC82EDFD}"/>
              </a:ext>
            </a:extLst>
          </p:cNvPr>
          <p:cNvSpPr/>
          <p:nvPr userDrawn="1"/>
        </p:nvSpPr>
        <p:spPr>
          <a:xfrm>
            <a:off x="3965824" y="3146909"/>
            <a:ext cx="4260352" cy="564182"/>
          </a:xfrm>
          <a:prstGeom prst="roundRect">
            <a:avLst>
              <a:gd name="adj" fmla="val 50000"/>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Graphic 4" descr="Cursor with solid fill">
            <a:extLst>
              <a:ext uri="{FF2B5EF4-FFF2-40B4-BE49-F238E27FC236}">
                <a16:creationId xmlns:a16="http://schemas.microsoft.com/office/drawing/2014/main" id="{0DBE2FDF-2C90-88B4-FC8A-C86B79B947D5}"/>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697161" y="3362570"/>
            <a:ext cx="678916" cy="678916"/>
          </a:xfrm>
          <a:prstGeom prst="rect">
            <a:avLst/>
          </a:prstGeom>
        </p:spPr>
      </p:pic>
      <p:sp>
        <p:nvSpPr>
          <p:cNvPr id="6" name="Text Placeholder 9">
            <a:extLst>
              <a:ext uri="{FF2B5EF4-FFF2-40B4-BE49-F238E27FC236}">
                <a16:creationId xmlns:a16="http://schemas.microsoft.com/office/drawing/2014/main" id="{C97B2625-EA4A-D000-2B75-3E069B9CDABB}"/>
              </a:ext>
            </a:extLst>
          </p:cNvPr>
          <p:cNvSpPr>
            <a:spLocks noGrp="1"/>
          </p:cNvSpPr>
          <p:nvPr>
            <p:ph type="body" sz="quarter" idx="12" hasCustomPrompt="1"/>
          </p:nvPr>
        </p:nvSpPr>
        <p:spPr>
          <a:xfrm>
            <a:off x="4667932" y="3293639"/>
            <a:ext cx="2849788" cy="267152"/>
          </a:xfrm>
          <a:prstGeom prst="rect">
            <a:avLst/>
          </a:prstGeom>
        </p:spPr>
        <p:txBody>
          <a:bodyPr anchor="ctr">
            <a:noAutofit/>
          </a:bodyPr>
          <a:lstStyle>
            <a:lvl1pPr algn="ctr">
              <a:defRPr sz="2400" b="0" i="0">
                <a:solidFill>
                  <a:schemeClr val="bg1"/>
                </a:solidFill>
                <a:latin typeface="Calibri Light" panose="020F0302020204030204" pitchFamily="34" charset="0"/>
                <a:cs typeface="Calibri Light" panose="020F0302020204030204" pitchFamily="34" charset="0"/>
              </a:defRPr>
            </a:lvl1pPr>
          </a:lstStyle>
          <a:p>
            <a:pPr lvl="0"/>
            <a:r>
              <a:rPr lang="en-US" dirty="0" err="1"/>
              <a:t>hiowhealthcare.nhs.uk</a:t>
            </a:r>
            <a:endParaRPr lang="en-GB" dirty="0"/>
          </a:p>
        </p:txBody>
      </p:sp>
    </p:spTree>
    <p:extLst>
      <p:ext uri="{BB962C8B-B14F-4D97-AF65-F5344CB8AC3E}">
        <p14:creationId xmlns:p14="http://schemas.microsoft.com/office/powerpoint/2010/main" val="3009993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A4FBEA-A8BB-4080-BCC5-957C6412132B}" type="datetimeFigureOut">
              <a:rPr lang="en-GB" smtClean="0"/>
              <a:t>11/03/2025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ECDE170-9075-46F5-A251-29A8E184EB17}" type="slidenum">
              <a:rPr lang="en-GB" smtClean="0"/>
              <a:t>‹#›</a:t>
            </a:fld>
            <a:endParaRPr lang="en-GB"/>
          </a:p>
        </p:txBody>
      </p:sp>
    </p:spTree>
    <p:extLst>
      <p:ext uri="{BB962C8B-B14F-4D97-AF65-F5344CB8AC3E}">
        <p14:creationId xmlns:p14="http://schemas.microsoft.com/office/powerpoint/2010/main" val="778695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AA4FBEA-A8BB-4080-BCC5-957C6412132B}" type="datetimeFigureOut">
              <a:rPr lang="en-GB" smtClean="0"/>
              <a:t>11/03/2025</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6ECDE170-9075-46F5-A251-29A8E184EB17}" type="slidenum">
              <a:rPr lang="en-GB" smtClean="0"/>
              <a:t>‹#›</a:t>
            </a:fld>
            <a:endParaRPr lang="en-GB"/>
          </a:p>
        </p:txBody>
      </p:sp>
    </p:spTree>
    <p:extLst>
      <p:ext uri="{BB962C8B-B14F-4D97-AF65-F5344CB8AC3E}">
        <p14:creationId xmlns:p14="http://schemas.microsoft.com/office/powerpoint/2010/main" val="207714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858B7BC-D215-498B-844F-8657C3F38206}" type="datetimeFigureOut">
              <a:rPr lang="en-GB" smtClean="0"/>
              <a:t>11/03/2025</a:t>
            </a:fld>
            <a:endParaRPr lang="en-GB"/>
          </a:p>
        </p:txBody>
      </p:sp>
    </p:spTree>
    <p:extLst>
      <p:ext uri="{BB962C8B-B14F-4D97-AF65-F5344CB8AC3E}">
        <p14:creationId xmlns:p14="http://schemas.microsoft.com/office/powerpoint/2010/main" val="130861365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45FF-11AC-C958-C37D-5557BF1816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3C58231-D1DA-7B3A-71CC-78F5A73DB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3D7CAF-3874-2538-0CA0-05E10A5743FA}"/>
              </a:ext>
            </a:extLst>
          </p:cNvPr>
          <p:cNvSpPr>
            <a:spLocks noGrp="1"/>
          </p:cNvSpPr>
          <p:nvPr>
            <p:ph type="dt" sz="half" idx="10"/>
          </p:nvPr>
        </p:nvSpPr>
        <p:spPr/>
        <p:txBody>
          <a:bodyPr/>
          <a:lstStyle/>
          <a:p>
            <a:fld id="{807D64C9-D3A8-4AF7-88D8-C7F3DBB7E7F1}" type="datetimeFigureOut">
              <a:rPr lang="en-GB" smtClean="0"/>
              <a:t>11/03/2025</a:t>
            </a:fld>
            <a:endParaRPr lang="en-GB"/>
          </a:p>
        </p:txBody>
      </p:sp>
      <p:sp>
        <p:nvSpPr>
          <p:cNvPr id="5" name="Footer Placeholder 4">
            <a:extLst>
              <a:ext uri="{FF2B5EF4-FFF2-40B4-BE49-F238E27FC236}">
                <a16:creationId xmlns:a16="http://schemas.microsoft.com/office/drawing/2014/main" id="{9F634F71-A1E6-C99F-C5F0-BAAC886859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276AA6-181F-6AFC-F1E2-32F1648578B1}"/>
              </a:ext>
            </a:extLst>
          </p:cNvPr>
          <p:cNvSpPr>
            <a:spLocks noGrp="1"/>
          </p:cNvSpPr>
          <p:nvPr>
            <p:ph type="sldNum" sz="quarter" idx="12"/>
          </p:nvPr>
        </p:nvSpPr>
        <p:spPr/>
        <p:txBody>
          <a:bodyPr/>
          <a:lstStyle/>
          <a:p>
            <a:fld id="{AE02CBFE-B7B2-45FF-97B6-89A44D7CBF10}" type="slidenum">
              <a:rPr lang="en-GB" smtClean="0"/>
              <a:t>‹#›</a:t>
            </a:fld>
            <a:endParaRPr lang="en-GB"/>
          </a:p>
        </p:txBody>
      </p:sp>
    </p:spTree>
    <p:extLst>
      <p:ext uri="{BB962C8B-B14F-4D97-AF65-F5344CB8AC3E}">
        <p14:creationId xmlns:p14="http://schemas.microsoft.com/office/powerpoint/2010/main" val="2993566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pPr>
              <a:defRPr/>
            </a:pPr>
            <a:fld id="{F046BBE6-0B80-4719-B2A2-F4904F4263FE}" type="slidenum">
              <a:rPr lang="en-GB" altLang="en-US"/>
              <a:pPr>
                <a:defRPr/>
              </a:pPr>
              <a:t>‹#›</a:t>
            </a:fld>
            <a:endParaRPr lang="en-GB" altLang="en-US"/>
          </a:p>
        </p:txBody>
      </p:sp>
    </p:spTree>
    <p:extLst>
      <p:ext uri="{BB962C8B-B14F-4D97-AF65-F5344CB8AC3E}">
        <p14:creationId xmlns:p14="http://schemas.microsoft.com/office/powerpoint/2010/main" val="3980097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CB6684-B409-4194-8080-4240905725FB}" type="datetime1">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3B0E2B-1D9D-463A-A6CC-D936FDA6CBA4}"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85" y="243396"/>
            <a:ext cx="1455487" cy="1424159"/>
          </a:xfrm>
          <a:prstGeom prst="rect">
            <a:avLst/>
          </a:prstGeom>
        </p:spPr>
      </p:pic>
      <p:pic>
        <p:nvPicPr>
          <p:cNvPr id="8" name="Picture 7" descr="\\azfs\rctHome\samantha.magness\My Documents\My Pictures\2025%20banner.png"/>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90847" y="1844825"/>
            <a:ext cx="8610308" cy="2429051"/>
          </a:xfrm>
          <a:prstGeom prst="rect">
            <a:avLst/>
          </a:prstGeom>
          <a:noFill/>
          <a:ln>
            <a:noFill/>
          </a:ln>
        </p:spPr>
      </p:pic>
      <p:sp>
        <p:nvSpPr>
          <p:cNvPr id="10" name="Rectangle 9"/>
          <p:cNvSpPr/>
          <p:nvPr userDrawn="1"/>
        </p:nvSpPr>
        <p:spPr>
          <a:xfrm rot="5400000">
            <a:off x="5867400" y="533400"/>
            <a:ext cx="457200" cy="12192000"/>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3" descr="\\azfs\rctHome\rebecca.shirra\My Documents\Information Assistant - HQ Comms\2025\ripple not to size.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21902" b="35266"/>
          <a:stretch/>
        </p:blipFill>
        <p:spPr bwMode="auto">
          <a:xfrm>
            <a:off x="0" y="4417892"/>
            <a:ext cx="3887755" cy="244010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ctrTitle"/>
          </p:nvPr>
        </p:nvSpPr>
        <p:spPr>
          <a:xfrm>
            <a:off x="4463819" y="5157193"/>
            <a:ext cx="7386869" cy="821953"/>
          </a:xfrm>
        </p:spPr>
        <p:txBody>
          <a:bodyPr/>
          <a:lstStyle>
            <a:lvl1pPr>
              <a:defRPr>
                <a:solidFill>
                  <a:srgbClr val="005EAA"/>
                </a:solidFill>
              </a:defRPr>
            </a:lvl1pPr>
          </a:lstStyle>
          <a:p>
            <a:r>
              <a:rPr lang="en-GB"/>
              <a:t>Click to edit Master title style</a:t>
            </a:r>
            <a:endParaRPr lang="en-GB" dirty="0"/>
          </a:p>
        </p:txBody>
      </p:sp>
    </p:spTree>
    <p:extLst>
      <p:ext uri="{BB962C8B-B14F-4D97-AF65-F5344CB8AC3E}">
        <p14:creationId xmlns:p14="http://schemas.microsoft.com/office/powerpoint/2010/main" val="36311309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4" name="Group 13"/>
          <p:cNvGrpSpPr/>
          <p:nvPr userDrawn="1"/>
        </p:nvGrpSpPr>
        <p:grpSpPr>
          <a:xfrm>
            <a:off x="-4477" y="6116892"/>
            <a:ext cx="12188240" cy="756000"/>
            <a:chOff x="-3358" y="6116892"/>
            <a:chExt cx="9141180" cy="756000"/>
          </a:xfrm>
        </p:grpSpPr>
        <p:sp>
          <p:nvSpPr>
            <p:cNvPr id="13" name="Rectangle 12"/>
            <p:cNvSpPr/>
            <p:nvPr userDrawn="1"/>
          </p:nvSpPr>
          <p:spPr>
            <a:xfrm rot="16200000">
              <a:off x="4338632" y="2058810"/>
              <a:ext cx="457200" cy="9141180"/>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0" name="Picture 3" descr="\\azfs\rctHome\rebecca.shirra\My Documents\Information Assistant - HQ Comms\2025\ripple not to siz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473" b="51929"/>
            <a:stretch/>
          </p:blipFill>
          <p:spPr bwMode="auto">
            <a:xfrm>
              <a:off x="0" y="6116892"/>
              <a:ext cx="942822" cy="7560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lvl1pPr algn="l">
              <a:defRPr lang="en-GB" sz="3200" kern="1200" dirty="0">
                <a:solidFill>
                  <a:srgbClr val="005EAA"/>
                </a:solidFill>
                <a:latin typeface="Avenir"/>
                <a:ea typeface="+mn-ea"/>
                <a:cs typeface="+mn-cs"/>
              </a:defRPr>
            </a:lvl1p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7A67FE66-2A00-474F-8365-F047C3065B6A}" type="datetime1">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userDrawn="1">
            <p:ph type="sldNum" sz="quarter" idx="12"/>
          </p:nvPr>
        </p:nvSpPr>
        <p:spPr>
          <a:xfrm>
            <a:off x="8784299" y="6400800"/>
            <a:ext cx="2844800" cy="365125"/>
          </a:xfrm>
        </p:spPr>
        <p:txBody>
          <a:bodyPr/>
          <a:lstStyle>
            <a:lvl1pPr>
              <a:defRPr sz="1600">
                <a:solidFill>
                  <a:schemeClr val="bg1"/>
                </a:solidFill>
              </a:defRPr>
            </a:lvl1pPr>
          </a:lstStyle>
          <a:p>
            <a:fld id="{1C3B0E2B-1D9D-463A-A6CC-D936FDA6CBA4}" type="slidenum">
              <a:rPr lang="en-GB" smtClean="0"/>
              <a:pPr/>
              <a:t>‹#›</a:t>
            </a:fld>
            <a:endParaRPr lang="en-GB" dirty="0"/>
          </a:p>
        </p:txBody>
      </p:sp>
      <p:sp>
        <p:nvSpPr>
          <p:cNvPr id="15" name="Rectangle 14"/>
          <p:cNvSpPr/>
          <p:nvPr userDrawn="1"/>
        </p:nvSpPr>
        <p:spPr>
          <a:xfrm flipH="1">
            <a:off x="11846393" y="411511"/>
            <a:ext cx="60959" cy="5609777"/>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464282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5" name="Group 14"/>
          <p:cNvGrpSpPr/>
          <p:nvPr userDrawn="1"/>
        </p:nvGrpSpPr>
        <p:grpSpPr>
          <a:xfrm>
            <a:off x="-4477" y="6116892"/>
            <a:ext cx="12188240" cy="756000"/>
            <a:chOff x="-3358" y="6116892"/>
            <a:chExt cx="9141180" cy="756000"/>
          </a:xfrm>
        </p:grpSpPr>
        <p:sp>
          <p:nvSpPr>
            <p:cNvPr id="16" name="Rectangle 15"/>
            <p:cNvSpPr/>
            <p:nvPr userDrawn="1"/>
          </p:nvSpPr>
          <p:spPr>
            <a:xfrm rot="16200000">
              <a:off x="4338632" y="2058810"/>
              <a:ext cx="457200" cy="9141180"/>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7" name="Picture 3" descr="\\azfs\rctHome\rebecca.shirra\My Documents\Information Assistant - HQ Comms\2025\ripple not to siz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473" b="51929"/>
            <a:stretch/>
          </p:blipFill>
          <p:spPr bwMode="auto">
            <a:xfrm>
              <a:off x="0" y="6116892"/>
              <a:ext cx="942822" cy="7560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userDrawn="1"/>
        </p:nvSpPr>
        <p:spPr>
          <a:xfrm>
            <a:off x="1021927" y="2460308"/>
            <a:ext cx="10128000" cy="3344957"/>
          </a:xfrm>
          <a:prstGeom prst="rect">
            <a:avLst/>
          </a:prstGeom>
          <a:solidFill>
            <a:srgbClr val="005EA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baseline="-25000">
                <a:solidFill>
                  <a:srgbClr val="7C7D88"/>
                </a:solidFill>
                <a:effectLst/>
                <a:ea typeface="Calibri"/>
                <a:cs typeface="Times New Roman"/>
              </a:rPr>
              <a:t> </a:t>
            </a:r>
            <a:endParaRPr lang="en-GB" sz="1100">
              <a:solidFill>
                <a:srgbClr val="7C7D88"/>
              </a:solidFill>
              <a:effectLst/>
              <a:ea typeface="Calibri"/>
              <a:cs typeface="Times New Roman"/>
            </a:endParaRP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a:p>
            <a:pPr algn="ctr">
              <a:spcAft>
                <a:spcPts val="0"/>
              </a:spcAft>
            </a:pPr>
            <a:r>
              <a:rPr lang="en-GB" sz="1100">
                <a:solidFill>
                  <a:srgbClr val="7C7D88"/>
                </a:solidFill>
                <a:effectLst/>
                <a:ea typeface="Calibri"/>
                <a:cs typeface="Times New Roman"/>
              </a:rPr>
              <a:t> </a:t>
            </a:r>
          </a:p>
        </p:txBody>
      </p:sp>
      <p:sp>
        <p:nvSpPr>
          <p:cNvPr id="2" name="Title 1"/>
          <p:cNvSpPr>
            <a:spLocks noGrp="1"/>
          </p:cNvSpPr>
          <p:nvPr>
            <p:ph type="title"/>
          </p:nvPr>
        </p:nvSpPr>
        <p:spPr>
          <a:xfrm>
            <a:off x="963084" y="4406901"/>
            <a:ext cx="10363200" cy="1362075"/>
          </a:xfrm>
        </p:spPr>
        <p:txBody>
          <a:bodyPr anchor="t">
            <a:noAutofit/>
          </a:bodyPr>
          <a:lstStyle>
            <a:lvl1pPr algn="l">
              <a:defRPr sz="4000" b="0" cap="none">
                <a:solidFill>
                  <a:schemeClr val="bg1"/>
                </a:solidFill>
              </a:defRPr>
            </a:lvl1pPr>
          </a:lstStyle>
          <a:p>
            <a:r>
              <a:rPr lang="en-GB"/>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2DF50DB-E20F-4455-BFE6-4F148C7BBCA9}" type="datetime1">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11" name="Slide Number Placeholder 5"/>
          <p:cNvSpPr>
            <a:spLocks noGrp="1"/>
          </p:cNvSpPr>
          <p:nvPr>
            <p:ph type="sldNum" sz="quarter" idx="12"/>
          </p:nvPr>
        </p:nvSpPr>
        <p:spPr>
          <a:xfrm>
            <a:off x="8784299" y="6400800"/>
            <a:ext cx="2844800" cy="365125"/>
          </a:xfrm>
        </p:spPr>
        <p:txBody>
          <a:bodyPr/>
          <a:lstStyle>
            <a:lvl1pPr>
              <a:defRPr sz="1600">
                <a:solidFill>
                  <a:schemeClr val="bg1"/>
                </a:solidFill>
              </a:defRPr>
            </a:lvl1pPr>
          </a:lstStyle>
          <a:p>
            <a:fld id="{1C3B0E2B-1D9D-463A-A6CC-D936FDA6CBA4}" type="slidenum">
              <a:rPr lang="en-GB" smtClean="0"/>
              <a:pPr/>
              <a:t>‹#›</a:t>
            </a:fld>
            <a:endParaRPr lang="en-GB" dirty="0"/>
          </a:p>
        </p:txBody>
      </p:sp>
    </p:spTree>
    <p:extLst>
      <p:ext uri="{BB962C8B-B14F-4D97-AF65-F5344CB8AC3E}">
        <p14:creationId xmlns:p14="http://schemas.microsoft.com/office/powerpoint/2010/main" val="1160571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4" name="Group 13"/>
          <p:cNvGrpSpPr/>
          <p:nvPr userDrawn="1"/>
        </p:nvGrpSpPr>
        <p:grpSpPr>
          <a:xfrm>
            <a:off x="-4477" y="6116892"/>
            <a:ext cx="12188240" cy="756000"/>
            <a:chOff x="-3358" y="6116892"/>
            <a:chExt cx="9141180" cy="756000"/>
          </a:xfrm>
        </p:grpSpPr>
        <p:sp>
          <p:nvSpPr>
            <p:cNvPr id="15" name="Rectangle 14"/>
            <p:cNvSpPr/>
            <p:nvPr userDrawn="1"/>
          </p:nvSpPr>
          <p:spPr>
            <a:xfrm rot="16200000">
              <a:off x="4338632" y="2058810"/>
              <a:ext cx="457200" cy="9141180"/>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6" name="Picture 3" descr="\\azfs\rctHome\rebecca.shirra\My Documents\Information Assistant - HQ Comms\2025\ripple not to siz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473" b="51929"/>
            <a:stretch/>
          </p:blipFill>
          <p:spPr bwMode="auto">
            <a:xfrm>
              <a:off x="0" y="6116892"/>
              <a:ext cx="942822" cy="7560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lvl1pPr algn="l">
              <a:defRPr lang="en-GB" sz="3200" kern="1200" dirty="0">
                <a:solidFill>
                  <a:srgbClr val="005EAA"/>
                </a:solidFill>
                <a:latin typeface="Avenir"/>
                <a:ea typeface="+mn-ea"/>
                <a:cs typeface="+mn-cs"/>
              </a:defRPr>
            </a:lvl1pPr>
          </a:lstStyle>
          <a:p>
            <a:r>
              <a:rPr lang="en-GB"/>
              <a:t>Click to edit Master title style</a:t>
            </a:r>
            <a:endParaRPr lang="en-GB"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50174741-1578-43E0-B7F9-E1AB2754D4CC}" type="datetime1">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12" name="Slide Number Placeholder 5"/>
          <p:cNvSpPr>
            <a:spLocks noGrp="1"/>
          </p:cNvSpPr>
          <p:nvPr>
            <p:ph type="sldNum" sz="quarter" idx="12"/>
          </p:nvPr>
        </p:nvSpPr>
        <p:spPr>
          <a:xfrm>
            <a:off x="8784299" y="6400800"/>
            <a:ext cx="2844800" cy="365125"/>
          </a:xfrm>
        </p:spPr>
        <p:txBody>
          <a:bodyPr/>
          <a:lstStyle>
            <a:lvl1pPr>
              <a:defRPr sz="1600">
                <a:solidFill>
                  <a:schemeClr val="bg1"/>
                </a:solidFill>
              </a:defRPr>
            </a:lvl1pPr>
          </a:lstStyle>
          <a:p>
            <a:fld id="{1C3B0E2B-1D9D-463A-A6CC-D936FDA6CBA4}" type="slidenum">
              <a:rPr lang="en-GB" smtClean="0"/>
              <a:pPr/>
              <a:t>‹#›</a:t>
            </a:fld>
            <a:endParaRPr lang="en-GB" dirty="0"/>
          </a:p>
        </p:txBody>
      </p:sp>
      <p:sp>
        <p:nvSpPr>
          <p:cNvPr id="13" name="Rectangle 12"/>
          <p:cNvSpPr/>
          <p:nvPr userDrawn="1"/>
        </p:nvSpPr>
        <p:spPr>
          <a:xfrm flipH="1">
            <a:off x="11846393" y="411511"/>
            <a:ext cx="60959" cy="5609777"/>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048363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 name="Group 15"/>
          <p:cNvGrpSpPr/>
          <p:nvPr userDrawn="1"/>
        </p:nvGrpSpPr>
        <p:grpSpPr>
          <a:xfrm>
            <a:off x="-4477" y="6116892"/>
            <a:ext cx="12188240" cy="756000"/>
            <a:chOff x="-3358" y="6116892"/>
            <a:chExt cx="9141180" cy="756000"/>
          </a:xfrm>
        </p:grpSpPr>
        <p:sp>
          <p:nvSpPr>
            <p:cNvPr id="17" name="Rectangle 16"/>
            <p:cNvSpPr/>
            <p:nvPr userDrawn="1"/>
          </p:nvSpPr>
          <p:spPr>
            <a:xfrm rot="16200000">
              <a:off x="4338632" y="2058810"/>
              <a:ext cx="457200" cy="9141180"/>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8" name="Picture 3" descr="\\azfs\rctHome\rebecca.shirra\My Documents\Information Assistant - HQ Comms\2025\ripple not to siz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473" b="51929"/>
            <a:stretch/>
          </p:blipFill>
          <p:spPr bwMode="auto">
            <a:xfrm>
              <a:off x="0" y="6116892"/>
              <a:ext cx="942822" cy="7560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lvl1pPr algn="l" defTabSz="914400" rtl="0" eaLnBrk="1" latinLnBrk="0" hangingPunct="1">
              <a:spcBef>
                <a:spcPct val="0"/>
              </a:spcBef>
              <a:buNone/>
              <a:defRPr lang="en-GB" sz="3200" kern="1200" dirty="0">
                <a:solidFill>
                  <a:srgbClr val="005EAA"/>
                </a:solidFill>
                <a:latin typeface="Avenir"/>
                <a:ea typeface="+mn-ea"/>
                <a:cs typeface="+mn-cs"/>
              </a:defRPr>
            </a:lvl1pPr>
          </a:lstStyle>
          <a:p>
            <a:r>
              <a:rPr lang="en-GB"/>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79149DAD-CAD9-4BCF-B384-85CF76289438}" type="datetime1">
              <a:rPr lang="en-GB" smtClean="0"/>
              <a:t>11/03/2025</a:t>
            </a:fld>
            <a:endParaRPr lang="en-GB"/>
          </a:p>
        </p:txBody>
      </p:sp>
      <p:sp>
        <p:nvSpPr>
          <p:cNvPr id="8" name="Footer Placeholder 7"/>
          <p:cNvSpPr>
            <a:spLocks noGrp="1"/>
          </p:cNvSpPr>
          <p:nvPr>
            <p:ph type="ftr" sz="quarter" idx="11"/>
          </p:nvPr>
        </p:nvSpPr>
        <p:spPr/>
        <p:txBody>
          <a:bodyPr/>
          <a:lstStyle/>
          <a:p>
            <a:endParaRPr lang="en-GB"/>
          </a:p>
        </p:txBody>
      </p:sp>
      <p:sp>
        <p:nvSpPr>
          <p:cNvPr id="14" name="Slide Number Placeholder 5"/>
          <p:cNvSpPr>
            <a:spLocks noGrp="1"/>
          </p:cNvSpPr>
          <p:nvPr>
            <p:ph type="sldNum" sz="quarter" idx="12"/>
          </p:nvPr>
        </p:nvSpPr>
        <p:spPr>
          <a:xfrm>
            <a:off x="8784299" y="6400800"/>
            <a:ext cx="2844800" cy="365125"/>
          </a:xfrm>
        </p:spPr>
        <p:txBody>
          <a:bodyPr/>
          <a:lstStyle>
            <a:lvl1pPr>
              <a:defRPr sz="1600">
                <a:solidFill>
                  <a:schemeClr val="bg1"/>
                </a:solidFill>
              </a:defRPr>
            </a:lvl1pPr>
          </a:lstStyle>
          <a:p>
            <a:fld id="{1C3B0E2B-1D9D-463A-A6CC-D936FDA6CBA4}" type="slidenum">
              <a:rPr lang="en-GB" smtClean="0"/>
              <a:pPr/>
              <a:t>‹#›</a:t>
            </a:fld>
            <a:endParaRPr lang="en-GB" dirty="0"/>
          </a:p>
        </p:txBody>
      </p:sp>
      <p:sp>
        <p:nvSpPr>
          <p:cNvPr id="15" name="Rectangle 14"/>
          <p:cNvSpPr/>
          <p:nvPr userDrawn="1"/>
        </p:nvSpPr>
        <p:spPr>
          <a:xfrm flipH="1">
            <a:off x="11846393" y="411511"/>
            <a:ext cx="60959" cy="5609777"/>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3387312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4477" y="6116892"/>
            <a:ext cx="12188240" cy="756000"/>
            <a:chOff x="-3358" y="6116892"/>
            <a:chExt cx="9141180" cy="756000"/>
          </a:xfrm>
        </p:grpSpPr>
        <p:sp>
          <p:nvSpPr>
            <p:cNvPr id="16" name="Rectangle 15"/>
            <p:cNvSpPr/>
            <p:nvPr userDrawn="1"/>
          </p:nvSpPr>
          <p:spPr>
            <a:xfrm rot="16200000">
              <a:off x="4338632" y="2058810"/>
              <a:ext cx="457200" cy="9141180"/>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7" name="Picture 3" descr="\\azfs\rctHome\rebecca.shirra\My Documents\Information Assistant - HQ Comms\2025\ripple not to siz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473" b="51929"/>
            <a:stretch/>
          </p:blipFill>
          <p:spPr bwMode="auto">
            <a:xfrm>
              <a:off x="0" y="6116892"/>
              <a:ext cx="942822" cy="7560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normAutofit/>
          </a:bodyPr>
          <a:lstStyle>
            <a:lvl1pPr algn="l" defTabSz="914400" rtl="0" eaLnBrk="1" latinLnBrk="0" hangingPunct="1">
              <a:spcBef>
                <a:spcPct val="0"/>
              </a:spcBef>
              <a:buNone/>
              <a:defRPr lang="en-GB" sz="3200" kern="1200" dirty="0">
                <a:solidFill>
                  <a:srgbClr val="005EAA"/>
                </a:solidFill>
                <a:latin typeface="Avenir"/>
                <a:ea typeface="+mn-ea"/>
                <a:cs typeface="+mn-cs"/>
              </a:defRPr>
            </a:lvl1p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814F145-FF25-46F8-BD60-065860F81579}" type="datetime1">
              <a:rPr lang="en-GB" smtClean="0"/>
              <a:t>11/03/2025</a:t>
            </a:fld>
            <a:endParaRPr lang="en-GB"/>
          </a:p>
        </p:txBody>
      </p:sp>
      <p:sp>
        <p:nvSpPr>
          <p:cNvPr id="4" name="Footer Placeholder 3"/>
          <p:cNvSpPr>
            <a:spLocks noGrp="1"/>
          </p:cNvSpPr>
          <p:nvPr>
            <p:ph type="ftr" sz="quarter" idx="11"/>
          </p:nvPr>
        </p:nvSpPr>
        <p:spPr/>
        <p:txBody>
          <a:bodyPr/>
          <a:lstStyle/>
          <a:p>
            <a:endParaRPr lang="en-GB"/>
          </a:p>
        </p:txBody>
      </p:sp>
      <p:sp>
        <p:nvSpPr>
          <p:cNvPr id="10" name="Slide Number Placeholder 5"/>
          <p:cNvSpPr>
            <a:spLocks noGrp="1"/>
          </p:cNvSpPr>
          <p:nvPr>
            <p:ph type="sldNum" sz="quarter" idx="12"/>
          </p:nvPr>
        </p:nvSpPr>
        <p:spPr>
          <a:xfrm>
            <a:off x="8784299" y="6400800"/>
            <a:ext cx="2844800" cy="365125"/>
          </a:xfrm>
        </p:spPr>
        <p:txBody>
          <a:bodyPr/>
          <a:lstStyle>
            <a:lvl1pPr>
              <a:defRPr sz="1600">
                <a:solidFill>
                  <a:schemeClr val="bg1"/>
                </a:solidFill>
              </a:defRPr>
            </a:lvl1pPr>
          </a:lstStyle>
          <a:p>
            <a:fld id="{1C3B0E2B-1D9D-463A-A6CC-D936FDA6CBA4}" type="slidenum">
              <a:rPr lang="en-GB" smtClean="0"/>
              <a:pPr/>
              <a:t>‹#›</a:t>
            </a:fld>
            <a:endParaRPr lang="en-GB" dirty="0"/>
          </a:p>
        </p:txBody>
      </p:sp>
      <p:sp>
        <p:nvSpPr>
          <p:cNvPr id="11" name="Rectangle 10"/>
          <p:cNvSpPr/>
          <p:nvPr userDrawn="1"/>
        </p:nvSpPr>
        <p:spPr>
          <a:xfrm flipH="1">
            <a:off x="11846393" y="411511"/>
            <a:ext cx="60959" cy="5609777"/>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374701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1" name="Group 10"/>
          <p:cNvGrpSpPr/>
          <p:nvPr userDrawn="1"/>
        </p:nvGrpSpPr>
        <p:grpSpPr>
          <a:xfrm>
            <a:off x="-4477" y="6116892"/>
            <a:ext cx="12188240" cy="756000"/>
            <a:chOff x="-3358" y="6116892"/>
            <a:chExt cx="9141180" cy="756000"/>
          </a:xfrm>
        </p:grpSpPr>
        <p:sp>
          <p:nvSpPr>
            <p:cNvPr id="12" name="Rectangle 11"/>
            <p:cNvSpPr/>
            <p:nvPr userDrawn="1"/>
          </p:nvSpPr>
          <p:spPr>
            <a:xfrm rot="16200000">
              <a:off x="4338632" y="2058810"/>
              <a:ext cx="457200" cy="9141180"/>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3" name="Picture 3" descr="\\azfs\rctHome\rebecca.shirra\My Documents\Information Assistant - HQ Comms\2025\ripple not to size.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473" b="51929"/>
            <a:stretch/>
          </p:blipFill>
          <p:spPr bwMode="auto">
            <a:xfrm>
              <a:off x="0" y="6116892"/>
              <a:ext cx="942822" cy="7560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Date Placeholder 1"/>
          <p:cNvSpPr>
            <a:spLocks noGrp="1"/>
          </p:cNvSpPr>
          <p:nvPr>
            <p:ph type="dt" sz="half" idx="10"/>
          </p:nvPr>
        </p:nvSpPr>
        <p:spPr/>
        <p:txBody>
          <a:bodyPr/>
          <a:lstStyle/>
          <a:p>
            <a:fld id="{D93A76E8-4FE0-4F9D-A48D-75AE514095FB}" type="datetime1">
              <a:rPr lang="en-GB" smtClean="0"/>
              <a:t>11/03/2025</a:t>
            </a:fld>
            <a:endParaRPr lang="en-GB"/>
          </a:p>
        </p:txBody>
      </p:sp>
      <p:sp>
        <p:nvSpPr>
          <p:cNvPr id="3" name="Footer Placeholder 2"/>
          <p:cNvSpPr>
            <a:spLocks noGrp="1"/>
          </p:cNvSpPr>
          <p:nvPr>
            <p:ph type="ftr" sz="quarter" idx="11"/>
          </p:nvPr>
        </p:nvSpPr>
        <p:spPr/>
        <p:txBody>
          <a:bodyPr/>
          <a:lstStyle/>
          <a:p>
            <a:endParaRPr lang="en-GB"/>
          </a:p>
        </p:txBody>
      </p:sp>
      <p:sp>
        <p:nvSpPr>
          <p:cNvPr id="9" name="Slide Number Placeholder 5"/>
          <p:cNvSpPr>
            <a:spLocks noGrp="1"/>
          </p:cNvSpPr>
          <p:nvPr>
            <p:ph type="sldNum" sz="quarter" idx="12"/>
          </p:nvPr>
        </p:nvSpPr>
        <p:spPr>
          <a:xfrm>
            <a:off x="8784299" y="6400800"/>
            <a:ext cx="2844800" cy="365125"/>
          </a:xfrm>
        </p:spPr>
        <p:txBody>
          <a:bodyPr/>
          <a:lstStyle>
            <a:lvl1pPr>
              <a:defRPr sz="1600">
                <a:solidFill>
                  <a:schemeClr val="bg1"/>
                </a:solidFill>
              </a:defRPr>
            </a:lvl1pPr>
          </a:lstStyle>
          <a:p>
            <a:fld id="{1C3B0E2B-1D9D-463A-A6CC-D936FDA6CBA4}" type="slidenum">
              <a:rPr lang="en-GB" smtClean="0"/>
              <a:pPr/>
              <a:t>‹#›</a:t>
            </a:fld>
            <a:endParaRPr lang="en-GB" dirty="0"/>
          </a:p>
        </p:txBody>
      </p:sp>
      <p:sp>
        <p:nvSpPr>
          <p:cNvPr id="10" name="Rectangle 9"/>
          <p:cNvSpPr/>
          <p:nvPr userDrawn="1"/>
        </p:nvSpPr>
        <p:spPr>
          <a:xfrm flipH="1">
            <a:off x="11846393" y="411511"/>
            <a:ext cx="60959" cy="5609777"/>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088144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A2BDB35-6013-499D-A0F3-592730D80EBD}" type="datetime1">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3B0E2B-1D9D-463A-A6CC-D936FDA6CBA4}" type="slidenum">
              <a:rPr lang="en-GB" smtClean="0"/>
              <a:t>‹#›</a:t>
            </a:fld>
            <a:endParaRPr lang="en-GB"/>
          </a:p>
        </p:txBody>
      </p:sp>
    </p:spTree>
    <p:extLst>
      <p:ext uri="{BB962C8B-B14F-4D97-AF65-F5344CB8AC3E}">
        <p14:creationId xmlns:p14="http://schemas.microsoft.com/office/powerpoint/2010/main" val="88620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6" name="Date Placeholder 15"/>
          <p:cNvSpPr>
            <a:spLocks noGrp="1"/>
          </p:cNvSpPr>
          <p:nvPr>
            <p:ph type="dt" sz="half" idx="10"/>
          </p:nvPr>
        </p:nvSpPr>
        <p:spPr/>
        <p:txBody>
          <a:bodyPr/>
          <a:lstStyle/>
          <a:p>
            <a:fld id="{A858B7BC-D215-498B-844F-8657C3F38206}" type="datetimeFigureOut">
              <a:rPr lang="en-GB" smtClean="0"/>
              <a:t>11/03/2025</a:t>
            </a:fld>
            <a:endParaRPr lang="en-GB"/>
          </a:p>
        </p:txBody>
      </p:sp>
    </p:spTree>
    <p:extLst>
      <p:ext uri="{BB962C8B-B14F-4D97-AF65-F5344CB8AC3E}">
        <p14:creationId xmlns:p14="http://schemas.microsoft.com/office/powerpoint/2010/main" val="155134539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9F30075-9D3B-4135-9331-126B7720C389}" type="datetime1">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3B0E2B-1D9D-463A-A6CC-D936FDA6CBA4}" type="slidenum">
              <a:rPr lang="en-GB" smtClean="0"/>
              <a:t>‹#›</a:t>
            </a:fld>
            <a:endParaRPr lang="en-GB"/>
          </a:p>
        </p:txBody>
      </p:sp>
    </p:spTree>
    <p:extLst>
      <p:ext uri="{BB962C8B-B14F-4D97-AF65-F5344CB8AC3E}">
        <p14:creationId xmlns:p14="http://schemas.microsoft.com/office/powerpoint/2010/main" val="2068958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CE33BE27-E07A-402F-B1FB-C1B3466A9DAC}" type="datetime1">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3B0E2B-1D9D-463A-A6CC-D936FDA6CBA4}" type="slidenum">
              <a:rPr lang="en-GB" smtClean="0"/>
              <a:t>‹#›</a:t>
            </a:fld>
            <a:endParaRPr lang="en-GB"/>
          </a:p>
        </p:txBody>
      </p:sp>
    </p:spTree>
    <p:extLst>
      <p:ext uri="{BB962C8B-B14F-4D97-AF65-F5344CB8AC3E}">
        <p14:creationId xmlns:p14="http://schemas.microsoft.com/office/powerpoint/2010/main" val="1754120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21EB40BB-FD89-4231-8B7D-79B31D2DC963}" type="datetime1">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3B0E2B-1D9D-463A-A6CC-D936FDA6CBA4}" type="slidenum">
              <a:rPr lang="en-GB" smtClean="0"/>
              <a:t>‹#›</a:t>
            </a:fld>
            <a:endParaRPr lang="en-GB"/>
          </a:p>
        </p:txBody>
      </p:sp>
    </p:spTree>
    <p:extLst>
      <p:ext uri="{BB962C8B-B14F-4D97-AF65-F5344CB8AC3E}">
        <p14:creationId xmlns:p14="http://schemas.microsoft.com/office/powerpoint/2010/main" val="3003870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279F-D3F6-7FF1-D76F-EE1F901201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0F71C7F-005D-1932-BDE3-4FDCD5EFCD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1ACE22D-3DC1-48DA-BB86-3C2897FD67DA}"/>
              </a:ext>
            </a:extLst>
          </p:cNvPr>
          <p:cNvSpPr>
            <a:spLocks noGrp="1"/>
          </p:cNvSpPr>
          <p:nvPr>
            <p:ph type="dt" sz="half" idx="10"/>
          </p:nvPr>
        </p:nvSpPr>
        <p:spPr/>
        <p:txBody>
          <a:bodyPr/>
          <a:lstStyle/>
          <a:p>
            <a:fld id="{799471AD-BA49-4BF6-88AF-C6F1DB528CB9}" type="datetimeFigureOut">
              <a:rPr lang="en-GB" smtClean="0"/>
              <a:t>11/03/2025</a:t>
            </a:fld>
            <a:endParaRPr lang="en-GB"/>
          </a:p>
        </p:txBody>
      </p:sp>
      <p:sp>
        <p:nvSpPr>
          <p:cNvPr id="5" name="Footer Placeholder 4">
            <a:extLst>
              <a:ext uri="{FF2B5EF4-FFF2-40B4-BE49-F238E27FC236}">
                <a16:creationId xmlns:a16="http://schemas.microsoft.com/office/drawing/2014/main" id="{328E3FF8-EE9D-6809-D985-028C94D1A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5197E5-BF73-24F6-6C3D-36F3CE9165F2}"/>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372953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1C30-B9E7-4473-9154-83AAF77093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977610-7A83-C0FF-E6FF-4182D112DA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99E6B4-57A6-539A-33A5-6AE6094AD840}"/>
              </a:ext>
            </a:extLst>
          </p:cNvPr>
          <p:cNvSpPr>
            <a:spLocks noGrp="1"/>
          </p:cNvSpPr>
          <p:nvPr>
            <p:ph type="dt" sz="half" idx="10"/>
          </p:nvPr>
        </p:nvSpPr>
        <p:spPr/>
        <p:txBody>
          <a:bodyPr/>
          <a:lstStyle/>
          <a:p>
            <a:fld id="{799471AD-BA49-4BF6-88AF-C6F1DB528CB9}" type="datetimeFigureOut">
              <a:rPr lang="en-GB" smtClean="0"/>
              <a:t>11/03/2025</a:t>
            </a:fld>
            <a:endParaRPr lang="en-GB"/>
          </a:p>
        </p:txBody>
      </p:sp>
      <p:sp>
        <p:nvSpPr>
          <p:cNvPr id="5" name="Footer Placeholder 4">
            <a:extLst>
              <a:ext uri="{FF2B5EF4-FFF2-40B4-BE49-F238E27FC236}">
                <a16:creationId xmlns:a16="http://schemas.microsoft.com/office/drawing/2014/main" id="{0DDFD4DD-D7D2-F6BF-8E08-78554D2B07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3718B9-BA60-E7B1-CFEB-F7F2FD20DAC6}"/>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364217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435BD-94E5-BAF2-12BC-8F4E4339C0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D34D969-27B4-5A06-959F-D4EA094641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75FA81-668E-6EB3-1A25-DCD5E4A8196D}"/>
              </a:ext>
            </a:extLst>
          </p:cNvPr>
          <p:cNvSpPr>
            <a:spLocks noGrp="1"/>
          </p:cNvSpPr>
          <p:nvPr>
            <p:ph type="dt" sz="half" idx="10"/>
          </p:nvPr>
        </p:nvSpPr>
        <p:spPr/>
        <p:txBody>
          <a:bodyPr/>
          <a:lstStyle/>
          <a:p>
            <a:fld id="{799471AD-BA49-4BF6-88AF-C6F1DB528CB9}" type="datetimeFigureOut">
              <a:rPr lang="en-GB" smtClean="0"/>
              <a:t>11/03/2025</a:t>
            </a:fld>
            <a:endParaRPr lang="en-GB"/>
          </a:p>
        </p:txBody>
      </p:sp>
      <p:sp>
        <p:nvSpPr>
          <p:cNvPr id="5" name="Footer Placeholder 4">
            <a:extLst>
              <a:ext uri="{FF2B5EF4-FFF2-40B4-BE49-F238E27FC236}">
                <a16:creationId xmlns:a16="http://schemas.microsoft.com/office/drawing/2014/main" id="{F05CDB59-2BC0-8059-8E32-DF89C9D809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090AC1-4CB9-EE3E-DFE8-5F181CC9F966}"/>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410039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E390-DE66-A9D5-B3A4-ED03296942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83E046-7BF2-76C9-DFE1-6C0CB2956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18E68C-CB21-D0E8-1AED-052D20B51D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2A181A-E347-0C2F-1536-7AA4FE5EEDCB}"/>
              </a:ext>
            </a:extLst>
          </p:cNvPr>
          <p:cNvSpPr>
            <a:spLocks noGrp="1"/>
          </p:cNvSpPr>
          <p:nvPr>
            <p:ph type="dt" sz="half" idx="10"/>
          </p:nvPr>
        </p:nvSpPr>
        <p:spPr/>
        <p:txBody>
          <a:bodyPr/>
          <a:lstStyle/>
          <a:p>
            <a:fld id="{799471AD-BA49-4BF6-88AF-C6F1DB528CB9}" type="datetimeFigureOut">
              <a:rPr lang="en-GB" smtClean="0"/>
              <a:t>11/03/2025</a:t>
            </a:fld>
            <a:endParaRPr lang="en-GB"/>
          </a:p>
        </p:txBody>
      </p:sp>
      <p:sp>
        <p:nvSpPr>
          <p:cNvPr id="6" name="Footer Placeholder 5">
            <a:extLst>
              <a:ext uri="{FF2B5EF4-FFF2-40B4-BE49-F238E27FC236}">
                <a16:creationId xmlns:a16="http://schemas.microsoft.com/office/drawing/2014/main" id="{77CFDA95-4EFC-3854-2672-A299E1A832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46A995-1BB6-FA85-4834-5F194476EFCE}"/>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288611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140D0-AABC-AFF5-E2CD-37D6663B1BE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8B0595-DC7D-8BE6-87AE-057E688430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2FD36A-3CB8-C43D-D46D-55B59484E8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E57319-16CA-7EAA-1E88-57FCBC78B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AB0964-EB5D-95D7-29DE-2F0D154F18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A05B69C-ED6C-9D14-0394-14A558034A5C}"/>
              </a:ext>
            </a:extLst>
          </p:cNvPr>
          <p:cNvSpPr>
            <a:spLocks noGrp="1"/>
          </p:cNvSpPr>
          <p:nvPr>
            <p:ph type="dt" sz="half" idx="10"/>
          </p:nvPr>
        </p:nvSpPr>
        <p:spPr/>
        <p:txBody>
          <a:bodyPr/>
          <a:lstStyle/>
          <a:p>
            <a:fld id="{799471AD-BA49-4BF6-88AF-C6F1DB528CB9}" type="datetimeFigureOut">
              <a:rPr lang="en-GB" smtClean="0"/>
              <a:t>11/03/2025</a:t>
            </a:fld>
            <a:endParaRPr lang="en-GB"/>
          </a:p>
        </p:txBody>
      </p:sp>
      <p:sp>
        <p:nvSpPr>
          <p:cNvPr id="8" name="Footer Placeholder 7">
            <a:extLst>
              <a:ext uri="{FF2B5EF4-FFF2-40B4-BE49-F238E27FC236}">
                <a16:creationId xmlns:a16="http://schemas.microsoft.com/office/drawing/2014/main" id="{23E9DCD0-CDF4-34A4-771A-732254A518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E64920-98DD-9322-80D7-43957F7CD0BD}"/>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385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34279-C875-48F6-0983-286DEDBCFED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B20336C-2DE1-0DF9-9E20-97BEF81A15F7}"/>
              </a:ext>
            </a:extLst>
          </p:cNvPr>
          <p:cNvSpPr>
            <a:spLocks noGrp="1"/>
          </p:cNvSpPr>
          <p:nvPr>
            <p:ph type="dt" sz="half" idx="10"/>
          </p:nvPr>
        </p:nvSpPr>
        <p:spPr/>
        <p:txBody>
          <a:bodyPr/>
          <a:lstStyle/>
          <a:p>
            <a:fld id="{799471AD-BA49-4BF6-88AF-C6F1DB528CB9}" type="datetimeFigureOut">
              <a:rPr lang="en-GB" smtClean="0"/>
              <a:t>11/03/2025</a:t>
            </a:fld>
            <a:endParaRPr lang="en-GB"/>
          </a:p>
        </p:txBody>
      </p:sp>
      <p:sp>
        <p:nvSpPr>
          <p:cNvPr id="4" name="Footer Placeholder 3">
            <a:extLst>
              <a:ext uri="{FF2B5EF4-FFF2-40B4-BE49-F238E27FC236}">
                <a16:creationId xmlns:a16="http://schemas.microsoft.com/office/drawing/2014/main" id="{2B2322C7-4BCB-F692-86A5-E032F70DD2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0972B7-AE29-A626-E596-CA43A1017623}"/>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417294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26BB4-EBB7-C7E3-FE98-DE708D360DB8}"/>
              </a:ext>
            </a:extLst>
          </p:cNvPr>
          <p:cNvSpPr>
            <a:spLocks noGrp="1"/>
          </p:cNvSpPr>
          <p:nvPr>
            <p:ph type="dt" sz="half" idx="10"/>
          </p:nvPr>
        </p:nvSpPr>
        <p:spPr/>
        <p:txBody>
          <a:bodyPr/>
          <a:lstStyle/>
          <a:p>
            <a:fld id="{799471AD-BA49-4BF6-88AF-C6F1DB528CB9}" type="datetimeFigureOut">
              <a:rPr lang="en-GB" smtClean="0"/>
              <a:t>11/03/2025</a:t>
            </a:fld>
            <a:endParaRPr lang="en-GB"/>
          </a:p>
        </p:txBody>
      </p:sp>
      <p:sp>
        <p:nvSpPr>
          <p:cNvPr id="3" name="Footer Placeholder 2">
            <a:extLst>
              <a:ext uri="{FF2B5EF4-FFF2-40B4-BE49-F238E27FC236}">
                <a16:creationId xmlns:a16="http://schemas.microsoft.com/office/drawing/2014/main" id="{5E539E48-DF6E-8109-D043-EE71BACAD9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A23BA0-49D1-634E-153B-34D52C6F2154}"/>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54429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858B7BC-D215-498B-844F-8657C3F38206}" type="datetimeFigureOut">
              <a:rPr lang="en-GB" smtClean="0"/>
              <a:t>11/03/2025</a:t>
            </a:fld>
            <a:endParaRPr lang="en-GB"/>
          </a:p>
        </p:txBody>
      </p:sp>
    </p:spTree>
    <p:extLst>
      <p:ext uri="{BB962C8B-B14F-4D97-AF65-F5344CB8AC3E}">
        <p14:creationId xmlns:p14="http://schemas.microsoft.com/office/powerpoint/2010/main" val="33699401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D27E-A2CF-2217-168F-1DD851C1E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5B3AE3-70C6-FCC2-83EC-B664F1C157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5DBCA0-4219-314A-9733-B6AC2FDA5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B847E2-4DDE-2CDB-0FBA-FEAFF9F1F723}"/>
              </a:ext>
            </a:extLst>
          </p:cNvPr>
          <p:cNvSpPr>
            <a:spLocks noGrp="1"/>
          </p:cNvSpPr>
          <p:nvPr>
            <p:ph type="dt" sz="half" idx="10"/>
          </p:nvPr>
        </p:nvSpPr>
        <p:spPr/>
        <p:txBody>
          <a:bodyPr/>
          <a:lstStyle/>
          <a:p>
            <a:fld id="{799471AD-BA49-4BF6-88AF-C6F1DB528CB9}" type="datetimeFigureOut">
              <a:rPr lang="en-GB" smtClean="0"/>
              <a:t>11/03/2025</a:t>
            </a:fld>
            <a:endParaRPr lang="en-GB"/>
          </a:p>
        </p:txBody>
      </p:sp>
      <p:sp>
        <p:nvSpPr>
          <p:cNvPr id="6" name="Footer Placeholder 5">
            <a:extLst>
              <a:ext uri="{FF2B5EF4-FFF2-40B4-BE49-F238E27FC236}">
                <a16:creationId xmlns:a16="http://schemas.microsoft.com/office/drawing/2014/main" id="{5884D0ED-93D7-DE08-5AE3-130EC38C1D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0F0DD3-6C1D-0B7F-94E7-C4466B1AEF19}"/>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329977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5D09-AE3D-D9CC-EC27-1B3705554B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B3B0D3-F16C-A5C5-7752-C7F404506E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CF434C-8F12-1B02-73B7-151F74927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D5065-15A4-F680-04EA-EA2EE712B5D0}"/>
              </a:ext>
            </a:extLst>
          </p:cNvPr>
          <p:cNvSpPr>
            <a:spLocks noGrp="1"/>
          </p:cNvSpPr>
          <p:nvPr>
            <p:ph type="dt" sz="half" idx="10"/>
          </p:nvPr>
        </p:nvSpPr>
        <p:spPr/>
        <p:txBody>
          <a:bodyPr/>
          <a:lstStyle/>
          <a:p>
            <a:fld id="{799471AD-BA49-4BF6-88AF-C6F1DB528CB9}" type="datetimeFigureOut">
              <a:rPr lang="en-GB" smtClean="0"/>
              <a:t>11/03/2025</a:t>
            </a:fld>
            <a:endParaRPr lang="en-GB"/>
          </a:p>
        </p:txBody>
      </p:sp>
      <p:sp>
        <p:nvSpPr>
          <p:cNvPr id="6" name="Footer Placeholder 5">
            <a:extLst>
              <a:ext uri="{FF2B5EF4-FFF2-40B4-BE49-F238E27FC236}">
                <a16:creationId xmlns:a16="http://schemas.microsoft.com/office/drawing/2014/main" id="{4511CFA5-76D6-617E-4CC5-684950ABA9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9299B4-53EE-E284-82CE-F5DDD2822CC8}"/>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315632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933BD-A9BA-D01B-8995-7C878C13AA0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7936BB-5D44-5B7B-4C35-38A40B6D7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8D78E7-B6B2-2CE4-5F49-E57FBF091D9B}"/>
              </a:ext>
            </a:extLst>
          </p:cNvPr>
          <p:cNvSpPr>
            <a:spLocks noGrp="1"/>
          </p:cNvSpPr>
          <p:nvPr>
            <p:ph type="dt" sz="half" idx="10"/>
          </p:nvPr>
        </p:nvSpPr>
        <p:spPr/>
        <p:txBody>
          <a:bodyPr/>
          <a:lstStyle/>
          <a:p>
            <a:fld id="{799471AD-BA49-4BF6-88AF-C6F1DB528CB9}" type="datetimeFigureOut">
              <a:rPr lang="en-GB" smtClean="0"/>
              <a:t>11/03/2025</a:t>
            </a:fld>
            <a:endParaRPr lang="en-GB"/>
          </a:p>
        </p:txBody>
      </p:sp>
      <p:sp>
        <p:nvSpPr>
          <p:cNvPr id="5" name="Footer Placeholder 4">
            <a:extLst>
              <a:ext uri="{FF2B5EF4-FFF2-40B4-BE49-F238E27FC236}">
                <a16:creationId xmlns:a16="http://schemas.microsoft.com/office/drawing/2014/main" id="{97F96504-21E1-6B9C-EE19-CBCBB59CFD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88B3B9-B057-358C-3AEA-F50BA1B66BA1}"/>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187158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9DA36-DB3E-7E6D-AD0A-EEF987E36B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5B37AE-8708-A6BA-1C3B-B5EF8F2C0B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7E6113-A653-39B5-CA6A-392A0DAF3455}"/>
              </a:ext>
            </a:extLst>
          </p:cNvPr>
          <p:cNvSpPr>
            <a:spLocks noGrp="1"/>
          </p:cNvSpPr>
          <p:nvPr>
            <p:ph type="dt" sz="half" idx="10"/>
          </p:nvPr>
        </p:nvSpPr>
        <p:spPr/>
        <p:txBody>
          <a:bodyPr/>
          <a:lstStyle/>
          <a:p>
            <a:fld id="{799471AD-BA49-4BF6-88AF-C6F1DB528CB9}" type="datetimeFigureOut">
              <a:rPr lang="en-GB" smtClean="0"/>
              <a:t>11/03/2025</a:t>
            </a:fld>
            <a:endParaRPr lang="en-GB"/>
          </a:p>
        </p:txBody>
      </p:sp>
      <p:sp>
        <p:nvSpPr>
          <p:cNvPr id="5" name="Footer Placeholder 4">
            <a:extLst>
              <a:ext uri="{FF2B5EF4-FFF2-40B4-BE49-F238E27FC236}">
                <a16:creationId xmlns:a16="http://schemas.microsoft.com/office/drawing/2014/main" id="{22E1B164-27BD-A777-69CC-65A40A3982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53642B-56E2-F5C9-DA90-38116734DB14}"/>
              </a:ext>
            </a:extLst>
          </p:cNvPr>
          <p:cNvSpPr>
            <a:spLocks noGrp="1"/>
          </p:cNvSpPr>
          <p:nvPr>
            <p:ph type="sldNum" sz="quarter" idx="12"/>
          </p:nvPr>
        </p:nvSpPr>
        <p:spPr/>
        <p:txBody>
          <a:bodyPr/>
          <a:lstStyle/>
          <a:p>
            <a:fld id="{9186CADB-5712-43F5-BF64-4665DBDA5B93}" type="slidenum">
              <a:rPr lang="en-GB" smtClean="0"/>
              <a:t>‹#›</a:t>
            </a:fld>
            <a:endParaRPr lang="en-GB"/>
          </a:p>
        </p:txBody>
      </p:sp>
    </p:spTree>
    <p:extLst>
      <p:ext uri="{BB962C8B-B14F-4D97-AF65-F5344CB8AC3E}">
        <p14:creationId xmlns:p14="http://schemas.microsoft.com/office/powerpoint/2010/main" val="354676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8A71-FFA6-4A47-A0B7-5FA3A304341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AADCFD9-B589-A445-9DD1-C0946992F6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5AB4A7F-4CDE-5243-8F74-A65CFE05F1AA}"/>
              </a:ext>
            </a:extLst>
          </p:cNvPr>
          <p:cNvSpPr>
            <a:spLocks noGrp="1"/>
          </p:cNvSpPr>
          <p:nvPr>
            <p:ph type="dt" sz="half" idx="10"/>
          </p:nvPr>
        </p:nvSpPr>
        <p:spPr/>
        <p:txBody>
          <a:bodyPr/>
          <a:lstStyle/>
          <a:p>
            <a:fld id="{37846437-EC6F-9A43-9374-A22D828F0E4F}" type="datetimeFigureOut">
              <a:rPr lang="en-US" smtClean="0"/>
              <a:t>3/11/2025</a:t>
            </a:fld>
            <a:endParaRPr lang="en-US"/>
          </a:p>
        </p:txBody>
      </p:sp>
      <p:sp>
        <p:nvSpPr>
          <p:cNvPr id="5" name="Footer Placeholder 4">
            <a:extLst>
              <a:ext uri="{FF2B5EF4-FFF2-40B4-BE49-F238E27FC236}">
                <a16:creationId xmlns:a16="http://schemas.microsoft.com/office/drawing/2014/main" id="{C44CD08C-11AA-EB44-B998-52B422ADB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A6E19-147F-A84E-9946-ED4A79347FA7}"/>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117086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4DAE-60BC-F646-8F79-20768F85AD4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74D3A64-8120-F84A-BEBA-CD79092422F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41FB27-CC5C-4641-B4F5-CB30AB68C6EF}"/>
              </a:ext>
            </a:extLst>
          </p:cNvPr>
          <p:cNvSpPr>
            <a:spLocks noGrp="1"/>
          </p:cNvSpPr>
          <p:nvPr>
            <p:ph type="dt" sz="half" idx="10"/>
          </p:nvPr>
        </p:nvSpPr>
        <p:spPr/>
        <p:txBody>
          <a:bodyPr/>
          <a:lstStyle/>
          <a:p>
            <a:fld id="{37846437-EC6F-9A43-9374-A22D828F0E4F}" type="datetimeFigureOut">
              <a:rPr lang="en-US" smtClean="0"/>
              <a:t>3/11/2025</a:t>
            </a:fld>
            <a:endParaRPr lang="en-US"/>
          </a:p>
        </p:txBody>
      </p:sp>
      <p:sp>
        <p:nvSpPr>
          <p:cNvPr id="5" name="Footer Placeholder 4">
            <a:extLst>
              <a:ext uri="{FF2B5EF4-FFF2-40B4-BE49-F238E27FC236}">
                <a16:creationId xmlns:a16="http://schemas.microsoft.com/office/drawing/2014/main" id="{69876177-4D2C-8C40-92DC-E749729141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1E5F2-0914-C94E-A215-51BC59B0A4A6}"/>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91369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80DB4-E6D8-094B-ABF3-341E90569F1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BD679E-32D0-A74D-B7BD-D89EC8B30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1133408-FE5A-A64C-AD5A-11D26C034767}"/>
              </a:ext>
            </a:extLst>
          </p:cNvPr>
          <p:cNvSpPr>
            <a:spLocks noGrp="1"/>
          </p:cNvSpPr>
          <p:nvPr>
            <p:ph type="dt" sz="half" idx="10"/>
          </p:nvPr>
        </p:nvSpPr>
        <p:spPr/>
        <p:txBody>
          <a:bodyPr/>
          <a:lstStyle/>
          <a:p>
            <a:fld id="{37846437-EC6F-9A43-9374-A22D828F0E4F}" type="datetimeFigureOut">
              <a:rPr lang="en-US" smtClean="0"/>
              <a:t>3/11/2025</a:t>
            </a:fld>
            <a:endParaRPr lang="en-US"/>
          </a:p>
        </p:txBody>
      </p:sp>
      <p:sp>
        <p:nvSpPr>
          <p:cNvPr id="5" name="Footer Placeholder 4">
            <a:extLst>
              <a:ext uri="{FF2B5EF4-FFF2-40B4-BE49-F238E27FC236}">
                <a16:creationId xmlns:a16="http://schemas.microsoft.com/office/drawing/2014/main" id="{2C026494-1F1B-3A4A-B49D-ACCE08335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A557F7-7E74-B941-89D4-24C2AA57DE83}"/>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152366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7D176-1F7F-1143-BAAD-EC2920C615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36A72FF-CE7A-4249-9AF8-F071988D5A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0C81B0F-1F05-CD42-B738-6D3B085544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737E368-1FE0-D64D-B5C5-398A6A36739C}"/>
              </a:ext>
            </a:extLst>
          </p:cNvPr>
          <p:cNvSpPr>
            <a:spLocks noGrp="1"/>
          </p:cNvSpPr>
          <p:nvPr>
            <p:ph type="dt" sz="half" idx="10"/>
          </p:nvPr>
        </p:nvSpPr>
        <p:spPr/>
        <p:txBody>
          <a:bodyPr/>
          <a:lstStyle/>
          <a:p>
            <a:fld id="{37846437-EC6F-9A43-9374-A22D828F0E4F}" type="datetimeFigureOut">
              <a:rPr lang="en-US" smtClean="0"/>
              <a:t>3/11/2025</a:t>
            </a:fld>
            <a:endParaRPr lang="en-US"/>
          </a:p>
        </p:txBody>
      </p:sp>
      <p:sp>
        <p:nvSpPr>
          <p:cNvPr id="6" name="Footer Placeholder 5">
            <a:extLst>
              <a:ext uri="{FF2B5EF4-FFF2-40B4-BE49-F238E27FC236}">
                <a16:creationId xmlns:a16="http://schemas.microsoft.com/office/drawing/2014/main" id="{3C5D4816-3636-E74F-A5B1-05E882733B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EC927D-548B-1E4B-8334-608C8D2051CA}"/>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228603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BD64-6AD2-DC48-965B-0AB0ADE60AA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BEF734-FBC2-A044-8F28-5C0A77E79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D73D1B-FBF9-9146-B449-F23611C8B83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B1BED8C-5F2B-4D4A-ADA2-3A79DBCA0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99B9B98-97F1-5E4C-AF51-ACC132E3BD8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2773A78-8E39-CA4A-8D9A-29F50016E23D}"/>
              </a:ext>
            </a:extLst>
          </p:cNvPr>
          <p:cNvSpPr>
            <a:spLocks noGrp="1"/>
          </p:cNvSpPr>
          <p:nvPr>
            <p:ph type="dt" sz="half" idx="10"/>
          </p:nvPr>
        </p:nvSpPr>
        <p:spPr/>
        <p:txBody>
          <a:bodyPr/>
          <a:lstStyle/>
          <a:p>
            <a:fld id="{37846437-EC6F-9A43-9374-A22D828F0E4F}" type="datetimeFigureOut">
              <a:rPr lang="en-US" smtClean="0"/>
              <a:t>3/11/2025</a:t>
            </a:fld>
            <a:endParaRPr lang="en-US"/>
          </a:p>
        </p:txBody>
      </p:sp>
      <p:sp>
        <p:nvSpPr>
          <p:cNvPr id="8" name="Footer Placeholder 7">
            <a:extLst>
              <a:ext uri="{FF2B5EF4-FFF2-40B4-BE49-F238E27FC236}">
                <a16:creationId xmlns:a16="http://schemas.microsoft.com/office/drawing/2014/main" id="{A937FF39-75BA-C04D-B999-3E4A4D3C11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9AB861-C88F-C54F-944C-1313A80941A5}"/>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250919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FD69B-448E-E346-B72C-F30A645A50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CD1F360-26C8-8845-B1D0-E939D3BF15F9}"/>
              </a:ext>
            </a:extLst>
          </p:cNvPr>
          <p:cNvSpPr>
            <a:spLocks noGrp="1"/>
          </p:cNvSpPr>
          <p:nvPr>
            <p:ph type="dt" sz="half" idx="10"/>
          </p:nvPr>
        </p:nvSpPr>
        <p:spPr/>
        <p:txBody>
          <a:bodyPr/>
          <a:lstStyle/>
          <a:p>
            <a:fld id="{37846437-EC6F-9A43-9374-A22D828F0E4F}" type="datetimeFigureOut">
              <a:rPr lang="en-US" smtClean="0"/>
              <a:t>3/11/2025</a:t>
            </a:fld>
            <a:endParaRPr lang="en-US"/>
          </a:p>
        </p:txBody>
      </p:sp>
      <p:sp>
        <p:nvSpPr>
          <p:cNvPr id="4" name="Footer Placeholder 3">
            <a:extLst>
              <a:ext uri="{FF2B5EF4-FFF2-40B4-BE49-F238E27FC236}">
                <a16:creationId xmlns:a16="http://schemas.microsoft.com/office/drawing/2014/main" id="{794A9A56-5344-7947-B565-2ABFF3FFC3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BE7968-6207-3C4E-AB5C-2317D5E443B4}"/>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265166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858B7BC-D215-498B-844F-8657C3F38206}" type="datetimeFigureOut">
              <a:rPr lang="en-GB" smtClean="0"/>
              <a:t>11/03/2025</a:t>
            </a:fld>
            <a:endParaRPr lang="en-GB"/>
          </a:p>
        </p:txBody>
      </p:sp>
    </p:spTree>
    <p:extLst>
      <p:ext uri="{BB962C8B-B14F-4D97-AF65-F5344CB8AC3E}">
        <p14:creationId xmlns:p14="http://schemas.microsoft.com/office/powerpoint/2010/main" val="309476195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AB88B-4FB8-F346-8A20-E71D66B9CE8D}"/>
              </a:ext>
            </a:extLst>
          </p:cNvPr>
          <p:cNvSpPr>
            <a:spLocks noGrp="1"/>
          </p:cNvSpPr>
          <p:nvPr>
            <p:ph type="dt" sz="half" idx="10"/>
          </p:nvPr>
        </p:nvSpPr>
        <p:spPr/>
        <p:txBody>
          <a:bodyPr/>
          <a:lstStyle/>
          <a:p>
            <a:fld id="{37846437-EC6F-9A43-9374-A22D828F0E4F}" type="datetimeFigureOut">
              <a:rPr lang="en-US" smtClean="0"/>
              <a:t>3/11/2025</a:t>
            </a:fld>
            <a:endParaRPr lang="en-US"/>
          </a:p>
        </p:txBody>
      </p:sp>
      <p:sp>
        <p:nvSpPr>
          <p:cNvPr id="3" name="Footer Placeholder 2">
            <a:extLst>
              <a:ext uri="{FF2B5EF4-FFF2-40B4-BE49-F238E27FC236}">
                <a16:creationId xmlns:a16="http://schemas.microsoft.com/office/drawing/2014/main" id="{92DC0767-0F34-0A4A-BF4E-07A19D94EC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C3A13A-D656-914F-80D3-78C4C7DDB9DB}"/>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291619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DBEC7-F175-004D-818B-CFC07D5E60A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B65D740-E0A4-CA4D-9821-D33BCD1F9B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0C074F9-D469-2747-9D1A-0803F8F9B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06E7346-91A7-6941-9D81-940257C89984}"/>
              </a:ext>
            </a:extLst>
          </p:cNvPr>
          <p:cNvSpPr>
            <a:spLocks noGrp="1"/>
          </p:cNvSpPr>
          <p:nvPr>
            <p:ph type="dt" sz="half" idx="10"/>
          </p:nvPr>
        </p:nvSpPr>
        <p:spPr/>
        <p:txBody>
          <a:bodyPr/>
          <a:lstStyle/>
          <a:p>
            <a:fld id="{37846437-EC6F-9A43-9374-A22D828F0E4F}" type="datetimeFigureOut">
              <a:rPr lang="en-US" smtClean="0"/>
              <a:t>3/11/2025</a:t>
            </a:fld>
            <a:endParaRPr lang="en-US"/>
          </a:p>
        </p:txBody>
      </p:sp>
      <p:sp>
        <p:nvSpPr>
          <p:cNvPr id="6" name="Footer Placeholder 5">
            <a:extLst>
              <a:ext uri="{FF2B5EF4-FFF2-40B4-BE49-F238E27FC236}">
                <a16:creationId xmlns:a16="http://schemas.microsoft.com/office/drawing/2014/main" id="{AC1A4392-591B-A24C-BC83-317615B5F8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8385D-2FC8-204F-8F36-B964855D2BF4}"/>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330279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6D09-2E80-4546-83B6-4D10CBDE3A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B633E36-F2A7-8F49-BC03-DF6177E76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B48FE5-2EC2-CD47-A9EA-F2C0714CA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3F3652-20BE-1A40-B788-24F8378890FA}"/>
              </a:ext>
            </a:extLst>
          </p:cNvPr>
          <p:cNvSpPr>
            <a:spLocks noGrp="1"/>
          </p:cNvSpPr>
          <p:nvPr>
            <p:ph type="dt" sz="half" idx="10"/>
          </p:nvPr>
        </p:nvSpPr>
        <p:spPr/>
        <p:txBody>
          <a:bodyPr/>
          <a:lstStyle/>
          <a:p>
            <a:fld id="{37846437-EC6F-9A43-9374-A22D828F0E4F}" type="datetimeFigureOut">
              <a:rPr lang="en-US" smtClean="0"/>
              <a:t>3/11/2025</a:t>
            </a:fld>
            <a:endParaRPr lang="en-US"/>
          </a:p>
        </p:txBody>
      </p:sp>
      <p:sp>
        <p:nvSpPr>
          <p:cNvPr id="6" name="Footer Placeholder 5">
            <a:extLst>
              <a:ext uri="{FF2B5EF4-FFF2-40B4-BE49-F238E27FC236}">
                <a16:creationId xmlns:a16="http://schemas.microsoft.com/office/drawing/2014/main" id="{2DFF6434-D80D-1348-9DCE-0DFCACBF3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23F8D-A567-8142-BBB1-B5C8F2197224}"/>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41306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383A2-9506-F44D-90AD-D99BEBF81AC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589C5CE-033B-E04A-88AE-8726B914748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8541A6-03FD-2549-AE0A-AF8BCCD40262}"/>
              </a:ext>
            </a:extLst>
          </p:cNvPr>
          <p:cNvSpPr>
            <a:spLocks noGrp="1"/>
          </p:cNvSpPr>
          <p:nvPr>
            <p:ph type="dt" sz="half" idx="10"/>
          </p:nvPr>
        </p:nvSpPr>
        <p:spPr/>
        <p:txBody>
          <a:bodyPr/>
          <a:lstStyle/>
          <a:p>
            <a:fld id="{37846437-EC6F-9A43-9374-A22D828F0E4F}" type="datetimeFigureOut">
              <a:rPr lang="en-US" smtClean="0"/>
              <a:t>3/11/2025</a:t>
            </a:fld>
            <a:endParaRPr lang="en-US"/>
          </a:p>
        </p:txBody>
      </p:sp>
      <p:sp>
        <p:nvSpPr>
          <p:cNvPr id="5" name="Footer Placeholder 4">
            <a:extLst>
              <a:ext uri="{FF2B5EF4-FFF2-40B4-BE49-F238E27FC236}">
                <a16:creationId xmlns:a16="http://schemas.microsoft.com/office/drawing/2014/main" id="{32A57A1E-8730-3647-AEB3-328C6F6A7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33CEB-3BF6-FD40-91E3-FDBD07799463}"/>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155765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62A32D-DD35-2B4B-A141-BF47BFDC527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FE3B34F-6547-8142-B955-A4B8E879EF9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C2F217-1457-6D41-889D-2D14A7AFD570}"/>
              </a:ext>
            </a:extLst>
          </p:cNvPr>
          <p:cNvSpPr>
            <a:spLocks noGrp="1"/>
          </p:cNvSpPr>
          <p:nvPr>
            <p:ph type="dt" sz="half" idx="10"/>
          </p:nvPr>
        </p:nvSpPr>
        <p:spPr/>
        <p:txBody>
          <a:bodyPr/>
          <a:lstStyle/>
          <a:p>
            <a:fld id="{37846437-EC6F-9A43-9374-A22D828F0E4F}" type="datetimeFigureOut">
              <a:rPr lang="en-US" smtClean="0"/>
              <a:t>3/11/2025</a:t>
            </a:fld>
            <a:endParaRPr lang="en-US"/>
          </a:p>
        </p:txBody>
      </p:sp>
      <p:sp>
        <p:nvSpPr>
          <p:cNvPr id="5" name="Footer Placeholder 4">
            <a:extLst>
              <a:ext uri="{FF2B5EF4-FFF2-40B4-BE49-F238E27FC236}">
                <a16:creationId xmlns:a16="http://schemas.microsoft.com/office/drawing/2014/main" id="{E2EE5BB1-DA11-7744-BC89-156B3D3CA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C6B9C-FA13-FE4E-AC6F-FFE323C4619E}"/>
              </a:ext>
            </a:extLst>
          </p:cNvPr>
          <p:cNvSpPr>
            <a:spLocks noGrp="1"/>
          </p:cNvSpPr>
          <p:nvPr>
            <p:ph type="sldNum" sz="quarter" idx="12"/>
          </p:nvPr>
        </p:nvSpPr>
        <p:spPr/>
        <p:txBody>
          <a:bodyPr/>
          <a:lstStyle/>
          <a:p>
            <a:fld id="{0FCF7FC4-9EB7-2C4C-89BC-AE7177FA2E1B}" type="slidenum">
              <a:rPr lang="en-US" smtClean="0"/>
              <a:t>‹#›</a:t>
            </a:fld>
            <a:endParaRPr lang="en-US"/>
          </a:p>
        </p:txBody>
      </p:sp>
    </p:spTree>
    <p:extLst>
      <p:ext uri="{BB962C8B-B14F-4D97-AF65-F5344CB8AC3E}">
        <p14:creationId xmlns:p14="http://schemas.microsoft.com/office/powerpoint/2010/main" val="304943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E5EF7E-312A-4CDD-8FB7-7082CC83C6D5}"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D59B2-4215-42BB-B578-2FA7707A466A}" type="slidenum">
              <a:rPr lang="en-GB" smtClean="0"/>
              <a:t>‹#›</a:t>
            </a:fld>
            <a:endParaRPr lang="en-GB"/>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39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E5EF7E-312A-4CDD-8FB7-7082CC83C6D5}"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D59B2-4215-42BB-B578-2FA7707A466A}" type="slidenum">
              <a:rPr lang="en-GB" smtClean="0"/>
              <a:t>‹#›</a:t>
            </a:fld>
            <a:endParaRPr lang="en-GB"/>
          </a:p>
        </p:txBody>
      </p:sp>
    </p:spTree>
    <p:extLst>
      <p:ext uri="{BB962C8B-B14F-4D97-AF65-F5344CB8AC3E}">
        <p14:creationId xmlns:p14="http://schemas.microsoft.com/office/powerpoint/2010/main" val="4188651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E5EF7E-312A-4CDD-8FB7-7082CC83C6D5}"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D59B2-4215-42BB-B578-2FA7707A466A}" type="slidenum">
              <a:rPr lang="en-GB" smtClean="0"/>
              <a:t>‹#›</a:t>
            </a:fld>
            <a:endParaRPr lang="en-GB"/>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696957"/>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E5EF7E-312A-4CDD-8FB7-7082CC83C6D5}"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6D59B2-4215-42BB-B578-2FA7707A466A}" type="slidenum">
              <a:rPr lang="en-GB" smtClean="0"/>
              <a:t>‹#›</a:t>
            </a:fld>
            <a:endParaRPr lang="en-GB"/>
          </a:p>
        </p:txBody>
      </p:sp>
    </p:spTree>
    <p:extLst>
      <p:ext uri="{BB962C8B-B14F-4D97-AF65-F5344CB8AC3E}">
        <p14:creationId xmlns:p14="http://schemas.microsoft.com/office/powerpoint/2010/main" val="6725079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E5EF7E-312A-4CDD-8FB7-7082CC83C6D5}" type="datetimeFigureOut">
              <a:rPr lang="en-GB" smtClean="0"/>
              <a:t>11/03/2025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6D59B2-4215-42BB-B578-2FA7707A466A}" type="slidenum">
              <a:rPr lang="en-GB" smtClean="0"/>
              <a:t>‹#›</a:t>
            </a:fld>
            <a:endParaRPr lang="en-GB"/>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59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8B7BC-D215-498B-844F-8657C3F38206}" type="datetimeFigureOut">
              <a:rPr lang="en-GB" smtClean="0"/>
              <a:t>11/03/2025</a:t>
            </a:fld>
            <a:endParaRPr lang="en-GB"/>
          </a:p>
        </p:txBody>
      </p:sp>
    </p:spTree>
    <p:extLst>
      <p:ext uri="{BB962C8B-B14F-4D97-AF65-F5344CB8AC3E}">
        <p14:creationId xmlns:p14="http://schemas.microsoft.com/office/powerpoint/2010/main" val="2094739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E5EF7E-312A-4CDD-8FB7-7082CC83C6D5}" type="datetimeFigureOut">
              <a:rPr lang="en-GB" smtClean="0"/>
              <a:t>11/03/2025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6D59B2-4215-42BB-B578-2FA7707A466A}" type="slidenum">
              <a:rPr lang="en-GB" smtClean="0"/>
              <a:t>‹#›</a:t>
            </a:fld>
            <a:endParaRPr lang="en-GB"/>
          </a:p>
        </p:txBody>
      </p:sp>
    </p:spTree>
    <p:extLst>
      <p:ext uri="{BB962C8B-B14F-4D97-AF65-F5344CB8AC3E}">
        <p14:creationId xmlns:p14="http://schemas.microsoft.com/office/powerpoint/2010/main" val="3852779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E5EF7E-312A-4CDD-8FB7-7082CC83C6D5}" type="datetimeFigureOut">
              <a:rPr lang="en-GB" smtClean="0"/>
              <a:t>11/03/2025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6D59B2-4215-42BB-B578-2FA7707A466A}" type="slidenum">
              <a:rPr lang="en-GB" smtClean="0"/>
              <a:t>‹#›</a:t>
            </a:fld>
            <a:endParaRPr lang="en-GB"/>
          </a:p>
        </p:txBody>
      </p:sp>
    </p:spTree>
    <p:extLst>
      <p:ext uri="{BB962C8B-B14F-4D97-AF65-F5344CB8AC3E}">
        <p14:creationId xmlns:p14="http://schemas.microsoft.com/office/powerpoint/2010/main" val="3556237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E5EF7E-312A-4CDD-8FB7-7082CC83C6D5}"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6D59B2-4215-42BB-B578-2FA7707A466A}" type="slidenum">
              <a:rPr lang="en-GB" smtClean="0"/>
              <a:t>‹#›</a:t>
            </a:fld>
            <a:endParaRPr lang="en-GB"/>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535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E5EF7E-312A-4CDD-8FB7-7082CC83C6D5}" type="datetimeFigureOut">
              <a:rPr lang="en-GB" smtClean="0"/>
              <a:t>11/03/2025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6D59B2-4215-42BB-B578-2FA7707A466A}" type="slidenum">
              <a:rPr lang="en-GB" smtClean="0"/>
              <a:t>‹#›</a:t>
            </a:fld>
            <a:endParaRPr lang="en-GB"/>
          </a:p>
        </p:txBody>
      </p:sp>
    </p:spTree>
    <p:extLst>
      <p:ext uri="{BB962C8B-B14F-4D97-AF65-F5344CB8AC3E}">
        <p14:creationId xmlns:p14="http://schemas.microsoft.com/office/powerpoint/2010/main" val="36659036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E5EF7E-312A-4CDD-8FB7-7082CC83C6D5}"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D59B2-4215-42BB-B578-2FA7707A466A}" type="slidenum">
              <a:rPr lang="en-GB" smtClean="0"/>
              <a:t>‹#›</a:t>
            </a:fld>
            <a:endParaRPr lang="en-GB"/>
          </a:p>
        </p:txBody>
      </p:sp>
    </p:spTree>
    <p:extLst>
      <p:ext uri="{BB962C8B-B14F-4D97-AF65-F5344CB8AC3E}">
        <p14:creationId xmlns:p14="http://schemas.microsoft.com/office/powerpoint/2010/main" val="39137943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E5EF7E-312A-4CDD-8FB7-7082CC83C6D5}" type="datetimeFigureOut">
              <a:rPr lang="en-GB" smtClean="0"/>
              <a:t>11/03/2025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6D59B2-4215-42BB-B578-2FA7707A466A}" type="slidenum">
              <a:rPr lang="en-GB" smtClean="0"/>
              <a:t>‹#›</a:t>
            </a:fld>
            <a:endParaRPr lang="en-GB"/>
          </a:p>
        </p:txBody>
      </p:sp>
    </p:spTree>
    <p:extLst>
      <p:ext uri="{BB962C8B-B14F-4D97-AF65-F5344CB8AC3E}">
        <p14:creationId xmlns:p14="http://schemas.microsoft.com/office/powerpoint/2010/main" val="364540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58B7BC-D215-498B-844F-8657C3F38206}" type="datetimeFigureOut">
              <a:rPr lang="en-GB" smtClean="0"/>
              <a:t>11/03/2025</a:t>
            </a:fld>
            <a:endParaRPr lang="en-GB"/>
          </a:p>
        </p:txBody>
      </p:sp>
    </p:spTree>
    <p:extLst>
      <p:ext uri="{BB962C8B-B14F-4D97-AF65-F5344CB8AC3E}">
        <p14:creationId xmlns:p14="http://schemas.microsoft.com/office/powerpoint/2010/main" val="17590573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58B7BC-D215-498B-844F-8657C3F38206}" type="datetimeFigureOut">
              <a:rPr lang="en-GB" smtClean="0"/>
              <a:t>11/03/2025</a:t>
            </a:fld>
            <a:endParaRPr lang="en-GB"/>
          </a:p>
        </p:txBody>
      </p:sp>
    </p:spTree>
    <p:extLst>
      <p:ext uri="{BB962C8B-B14F-4D97-AF65-F5344CB8AC3E}">
        <p14:creationId xmlns:p14="http://schemas.microsoft.com/office/powerpoint/2010/main" val="23202187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0725" y="229342"/>
            <a:ext cx="9046029" cy="637539"/>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300725" y="133997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grpSp>
        <p:nvGrpSpPr>
          <p:cNvPr id="9" name="object 3"/>
          <p:cNvGrpSpPr/>
          <p:nvPr userDrawn="1"/>
        </p:nvGrpSpPr>
        <p:grpSpPr>
          <a:xfrm>
            <a:off x="11773221" y="0"/>
            <a:ext cx="418779" cy="6949439"/>
            <a:chOff x="14543997" y="0"/>
            <a:chExt cx="576580" cy="10692130"/>
          </a:xfrm>
        </p:grpSpPr>
        <p:sp>
          <p:nvSpPr>
            <p:cNvPr id="10" name="object 4"/>
            <p:cNvSpPr/>
            <p:nvPr/>
          </p:nvSpPr>
          <p:spPr>
            <a:xfrm>
              <a:off x="14544002" y="0"/>
              <a:ext cx="576580" cy="10692130"/>
            </a:xfrm>
            <a:custGeom>
              <a:avLst/>
              <a:gdLst/>
              <a:ahLst/>
              <a:cxnLst/>
              <a:rect l="l" t="t" r="r" b="b"/>
              <a:pathLst>
                <a:path w="576580" h="10692130">
                  <a:moveTo>
                    <a:pt x="0" y="0"/>
                  </a:moveTo>
                  <a:lnTo>
                    <a:pt x="0" y="10692003"/>
                  </a:lnTo>
                  <a:lnTo>
                    <a:pt x="575983" y="10692003"/>
                  </a:lnTo>
                  <a:lnTo>
                    <a:pt x="575983" y="0"/>
                  </a:lnTo>
                  <a:lnTo>
                    <a:pt x="0" y="0"/>
                  </a:lnTo>
                  <a:close/>
                </a:path>
              </a:pathLst>
            </a:custGeom>
            <a:solidFill>
              <a:srgbClr val="8B8C8C">
                <a:alpha val="50000"/>
              </a:srgbClr>
            </a:solidFill>
          </p:spPr>
          <p:txBody>
            <a:bodyPr wrap="square" lIns="0" tIns="0" rIns="0" bIns="0" rtlCol="0"/>
            <a:lstStyle/>
            <a:p>
              <a:endParaRPr dirty="0"/>
            </a:p>
          </p:txBody>
        </p:sp>
        <p:sp>
          <p:nvSpPr>
            <p:cNvPr id="11" name="object 5"/>
            <p:cNvSpPr/>
            <p:nvPr/>
          </p:nvSpPr>
          <p:spPr>
            <a:xfrm>
              <a:off x="14543997" y="576004"/>
              <a:ext cx="576580" cy="7030720"/>
            </a:xfrm>
            <a:custGeom>
              <a:avLst/>
              <a:gdLst/>
              <a:ahLst/>
              <a:cxnLst/>
              <a:rect l="l" t="t" r="r" b="b"/>
              <a:pathLst>
                <a:path w="576580" h="7030720">
                  <a:moveTo>
                    <a:pt x="569569" y="6655371"/>
                  </a:moveTo>
                  <a:lnTo>
                    <a:pt x="6438" y="6655371"/>
                  </a:lnTo>
                  <a:lnTo>
                    <a:pt x="6438" y="6779526"/>
                  </a:lnTo>
                  <a:lnTo>
                    <a:pt x="406260" y="6840385"/>
                  </a:lnTo>
                  <a:lnTo>
                    <a:pt x="6438" y="6906107"/>
                  </a:lnTo>
                  <a:lnTo>
                    <a:pt x="6438" y="7030262"/>
                  </a:lnTo>
                  <a:lnTo>
                    <a:pt x="569569" y="7030262"/>
                  </a:lnTo>
                  <a:lnTo>
                    <a:pt x="569569" y="6952361"/>
                  </a:lnTo>
                  <a:lnTo>
                    <a:pt x="171348" y="6952361"/>
                  </a:lnTo>
                  <a:lnTo>
                    <a:pt x="569569" y="6885825"/>
                  </a:lnTo>
                  <a:lnTo>
                    <a:pt x="569569" y="6801434"/>
                  </a:lnTo>
                  <a:lnTo>
                    <a:pt x="165722" y="6739763"/>
                  </a:lnTo>
                  <a:lnTo>
                    <a:pt x="569569" y="6739763"/>
                  </a:lnTo>
                  <a:lnTo>
                    <a:pt x="569569" y="6655371"/>
                  </a:lnTo>
                  <a:close/>
                </a:path>
                <a:path w="576580" h="7030720">
                  <a:moveTo>
                    <a:pt x="434416" y="6326746"/>
                  </a:moveTo>
                  <a:lnTo>
                    <a:pt x="141592" y="6326746"/>
                  </a:lnTo>
                  <a:lnTo>
                    <a:pt x="92265" y="6332426"/>
                  </a:lnTo>
                  <a:lnTo>
                    <a:pt x="52825" y="6349208"/>
                  </a:lnTo>
                  <a:lnTo>
                    <a:pt x="23889" y="6376699"/>
                  </a:lnTo>
                  <a:lnTo>
                    <a:pt x="6075" y="6414512"/>
                  </a:lnTo>
                  <a:lnTo>
                    <a:pt x="0" y="6462255"/>
                  </a:lnTo>
                  <a:lnTo>
                    <a:pt x="6075" y="6510003"/>
                  </a:lnTo>
                  <a:lnTo>
                    <a:pt x="23889" y="6547816"/>
                  </a:lnTo>
                  <a:lnTo>
                    <a:pt x="52825" y="6575306"/>
                  </a:lnTo>
                  <a:lnTo>
                    <a:pt x="92265" y="6592085"/>
                  </a:lnTo>
                  <a:lnTo>
                    <a:pt x="141592" y="6597764"/>
                  </a:lnTo>
                  <a:lnTo>
                    <a:pt x="434416" y="6597764"/>
                  </a:lnTo>
                  <a:lnTo>
                    <a:pt x="483742" y="6592085"/>
                  </a:lnTo>
                  <a:lnTo>
                    <a:pt x="523182" y="6575306"/>
                  </a:lnTo>
                  <a:lnTo>
                    <a:pt x="552118" y="6547816"/>
                  </a:lnTo>
                  <a:lnTo>
                    <a:pt x="569933" y="6510003"/>
                  </a:lnTo>
                  <a:lnTo>
                    <a:pt x="570123" y="6508508"/>
                  </a:lnTo>
                  <a:lnTo>
                    <a:pt x="135953" y="6508508"/>
                  </a:lnTo>
                  <a:lnTo>
                    <a:pt x="110313" y="6505274"/>
                  </a:lnTo>
                  <a:lnTo>
                    <a:pt x="93121" y="6496030"/>
                  </a:lnTo>
                  <a:lnTo>
                    <a:pt x="83470" y="6481462"/>
                  </a:lnTo>
                  <a:lnTo>
                    <a:pt x="80454" y="6462255"/>
                  </a:lnTo>
                  <a:lnTo>
                    <a:pt x="83470" y="6443048"/>
                  </a:lnTo>
                  <a:lnTo>
                    <a:pt x="93121" y="6428479"/>
                  </a:lnTo>
                  <a:lnTo>
                    <a:pt x="110313" y="6419235"/>
                  </a:lnTo>
                  <a:lnTo>
                    <a:pt x="135953" y="6416001"/>
                  </a:lnTo>
                  <a:lnTo>
                    <a:pt x="570122" y="6416001"/>
                  </a:lnTo>
                  <a:lnTo>
                    <a:pt x="569933" y="6414512"/>
                  </a:lnTo>
                  <a:lnTo>
                    <a:pt x="552118" y="6376699"/>
                  </a:lnTo>
                  <a:lnTo>
                    <a:pt x="523182" y="6349208"/>
                  </a:lnTo>
                  <a:lnTo>
                    <a:pt x="483742" y="6332426"/>
                  </a:lnTo>
                  <a:lnTo>
                    <a:pt x="434416" y="6326746"/>
                  </a:lnTo>
                  <a:close/>
                </a:path>
                <a:path w="576580" h="7030720">
                  <a:moveTo>
                    <a:pt x="570122" y="6416001"/>
                  </a:moveTo>
                  <a:lnTo>
                    <a:pt x="440042" y="6416001"/>
                  </a:lnTo>
                  <a:lnTo>
                    <a:pt x="465689" y="6419235"/>
                  </a:lnTo>
                  <a:lnTo>
                    <a:pt x="482885" y="6428479"/>
                  </a:lnTo>
                  <a:lnTo>
                    <a:pt x="492538" y="6443048"/>
                  </a:lnTo>
                  <a:lnTo>
                    <a:pt x="495554" y="6462255"/>
                  </a:lnTo>
                  <a:lnTo>
                    <a:pt x="492538" y="6481462"/>
                  </a:lnTo>
                  <a:lnTo>
                    <a:pt x="482885" y="6496030"/>
                  </a:lnTo>
                  <a:lnTo>
                    <a:pt x="465689" y="6505274"/>
                  </a:lnTo>
                  <a:lnTo>
                    <a:pt x="440042" y="6508508"/>
                  </a:lnTo>
                  <a:lnTo>
                    <a:pt x="570123" y="6508508"/>
                  </a:lnTo>
                  <a:lnTo>
                    <a:pt x="576008" y="6462255"/>
                  </a:lnTo>
                  <a:lnTo>
                    <a:pt x="570122" y="6416001"/>
                  </a:lnTo>
                  <a:close/>
                </a:path>
                <a:path w="576580" h="7030720">
                  <a:moveTo>
                    <a:pt x="180200" y="6002172"/>
                  </a:moveTo>
                  <a:lnTo>
                    <a:pt x="135953" y="6002172"/>
                  </a:lnTo>
                  <a:lnTo>
                    <a:pt x="89121" y="6007046"/>
                  </a:lnTo>
                  <a:lnTo>
                    <a:pt x="52831" y="6022085"/>
                  </a:lnTo>
                  <a:lnTo>
                    <a:pt x="27006" y="6047912"/>
                  </a:lnTo>
                  <a:lnTo>
                    <a:pt x="11567" y="6085152"/>
                  </a:lnTo>
                  <a:lnTo>
                    <a:pt x="6438" y="6134430"/>
                  </a:lnTo>
                  <a:lnTo>
                    <a:pt x="6438" y="6269139"/>
                  </a:lnTo>
                  <a:lnTo>
                    <a:pt x="569569" y="6269139"/>
                  </a:lnTo>
                  <a:lnTo>
                    <a:pt x="569569" y="6179870"/>
                  </a:lnTo>
                  <a:lnTo>
                    <a:pt x="86880" y="6179870"/>
                  </a:lnTo>
                  <a:lnTo>
                    <a:pt x="86880" y="6136868"/>
                  </a:lnTo>
                  <a:lnTo>
                    <a:pt x="90275" y="6116416"/>
                  </a:lnTo>
                  <a:lnTo>
                    <a:pt x="100760" y="6102280"/>
                  </a:lnTo>
                  <a:lnTo>
                    <a:pt x="118786" y="6094077"/>
                  </a:lnTo>
                  <a:lnTo>
                    <a:pt x="144805" y="6091428"/>
                  </a:lnTo>
                  <a:lnTo>
                    <a:pt x="403994" y="6091428"/>
                  </a:lnTo>
                  <a:lnTo>
                    <a:pt x="411886" y="6090615"/>
                  </a:lnTo>
                  <a:lnTo>
                    <a:pt x="500380" y="6090615"/>
                  </a:lnTo>
                  <a:lnTo>
                    <a:pt x="528501" y="6090032"/>
                  </a:lnTo>
                  <a:lnTo>
                    <a:pt x="546742" y="6088386"/>
                  </a:lnTo>
                  <a:lnTo>
                    <a:pt x="559099" y="6085825"/>
                  </a:lnTo>
                  <a:lnTo>
                    <a:pt x="569569" y="6082499"/>
                  </a:lnTo>
                  <a:lnTo>
                    <a:pt x="569569" y="6060592"/>
                  </a:lnTo>
                  <a:lnTo>
                    <a:pt x="294436" y="6060592"/>
                  </a:lnTo>
                  <a:lnTo>
                    <a:pt x="276926" y="6034688"/>
                  </a:lnTo>
                  <a:lnTo>
                    <a:pt x="252101" y="6016471"/>
                  </a:lnTo>
                  <a:lnTo>
                    <a:pt x="219884" y="6005708"/>
                  </a:lnTo>
                  <a:lnTo>
                    <a:pt x="180200" y="6002172"/>
                  </a:lnTo>
                  <a:close/>
                </a:path>
                <a:path w="576580" h="7030720">
                  <a:moveTo>
                    <a:pt x="403994" y="6091428"/>
                  </a:moveTo>
                  <a:lnTo>
                    <a:pt x="200317" y="6091428"/>
                  </a:lnTo>
                  <a:lnTo>
                    <a:pt x="228622" y="6095116"/>
                  </a:lnTo>
                  <a:lnTo>
                    <a:pt x="246972" y="6105728"/>
                  </a:lnTo>
                  <a:lnTo>
                    <a:pt x="256875" y="6122578"/>
                  </a:lnTo>
                  <a:lnTo>
                    <a:pt x="259842" y="6144983"/>
                  </a:lnTo>
                  <a:lnTo>
                    <a:pt x="259842" y="6179870"/>
                  </a:lnTo>
                  <a:lnTo>
                    <a:pt x="340296" y="6179870"/>
                  </a:lnTo>
                  <a:lnTo>
                    <a:pt x="340296" y="6149035"/>
                  </a:lnTo>
                  <a:lnTo>
                    <a:pt x="344129" y="6122794"/>
                  </a:lnTo>
                  <a:lnTo>
                    <a:pt x="356484" y="6104613"/>
                  </a:lnTo>
                  <a:lnTo>
                    <a:pt x="378642" y="6094039"/>
                  </a:lnTo>
                  <a:lnTo>
                    <a:pt x="403994" y="6091428"/>
                  </a:lnTo>
                  <a:close/>
                </a:path>
                <a:path w="576580" h="7030720">
                  <a:moveTo>
                    <a:pt x="569569" y="5991618"/>
                  </a:moveTo>
                  <a:lnTo>
                    <a:pt x="553906" y="5996907"/>
                  </a:lnTo>
                  <a:lnTo>
                    <a:pt x="537791" y="5999837"/>
                  </a:lnTo>
                  <a:lnTo>
                    <a:pt x="520470" y="6001093"/>
                  </a:lnTo>
                  <a:lnTo>
                    <a:pt x="501192" y="6001359"/>
                  </a:lnTo>
                  <a:lnTo>
                    <a:pt x="414299" y="6001359"/>
                  </a:lnTo>
                  <a:lnTo>
                    <a:pt x="373398" y="6004338"/>
                  </a:lnTo>
                  <a:lnTo>
                    <a:pt x="339285" y="6014240"/>
                  </a:lnTo>
                  <a:lnTo>
                    <a:pt x="312713" y="6032509"/>
                  </a:lnTo>
                  <a:lnTo>
                    <a:pt x="294436" y="6060592"/>
                  </a:lnTo>
                  <a:lnTo>
                    <a:pt x="569569" y="6060592"/>
                  </a:lnTo>
                  <a:lnTo>
                    <a:pt x="569569" y="5991618"/>
                  </a:lnTo>
                  <a:close/>
                </a:path>
                <a:path w="576580" h="7030720">
                  <a:moveTo>
                    <a:pt x="86880" y="5699506"/>
                  </a:moveTo>
                  <a:lnTo>
                    <a:pt x="6438" y="5699506"/>
                  </a:lnTo>
                  <a:lnTo>
                    <a:pt x="6438" y="5942939"/>
                  </a:lnTo>
                  <a:lnTo>
                    <a:pt x="569569" y="5942939"/>
                  </a:lnTo>
                  <a:lnTo>
                    <a:pt x="569569" y="5853684"/>
                  </a:lnTo>
                  <a:lnTo>
                    <a:pt x="86880" y="5853684"/>
                  </a:lnTo>
                  <a:lnTo>
                    <a:pt x="86880" y="5699506"/>
                  </a:lnTo>
                  <a:close/>
                </a:path>
                <a:path w="576580" h="7030720">
                  <a:moveTo>
                    <a:pt x="324205" y="5731154"/>
                  </a:moveTo>
                  <a:lnTo>
                    <a:pt x="243751" y="5731154"/>
                  </a:lnTo>
                  <a:lnTo>
                    <a:pt x="243751" y="5853684"/>
                  </a:lnTo>
                  <a:lnTo>
                    <a:pt x="324205" y="5853684"/>
                  </a:lnTo>
                  <a:lnTo>
                    <a:pt x="324205" y="5731154"/>
                  </a:lnTo>
                  <a:close/>
                </a:path>
                <a:path w="576580" h="7030720">
                  <a:moveTo>
                    <a:pt x="569569" y="5699506"/>
                  </a:moveTo>
                  <a:lnTo>
                    <a:pt x="489115" y="5699506"/>
                  </a:lnTo>
                  <a:lnTo>
                    <a:pt x="489115" y="5853684"/>
                  </a:lnTo>
                  <a:lnTo>
                    <a:pt x="569569" y="5853684"/>
                  </a:lnTo>
                  <a:lnTo>
                    <a:pt x="569569" y="5699506"/>
                  </a:lnTo>
                  <a:close/>
                </a:path>
                <a:path w="576580" h="7030720">
                  <a:moveTo>
                    <a:pt x="218821" y="5254028"/>
                  </a:moveTo>
                  <a:lnTo>
                    <a:pt x="145605" y="5254028"/>
                  </a:lnTo>
                  <a:lnTo>
                    <a:pt x="96536" y="5259298"/>
                  </a:lnTo>
                  <a:lnTo>
                    <a:pt x="57698" y="5275163"/>
                  </a:lnTo>
                  <a:lnTo>
                    <a:pt x="29478" y="5301699"/>
                  </a:lnTo>
                  <a:lnTo>
                    <a:pt x="12263" y="5338985"/>
                  </a:lnTo>
                  <a:lnTo>
                    <a:pt x="6438" y="5387098"/>
                  </a:lnTo>
                  <a:lnTo>
                    <a:pt x="6438" y="5518556"/>
                  </a:lnTo>
                  <a:lnTo>
                    <a:pt x="569569" y="5518556"/>
                  </a:lnTo>
                  <a:lnTo>
                    <a:pt x="569569" y="5429300"/>
                  </a:lnTo>
                  <a:lnTo>
                    <a:pt x="86880" y="5429300"/>
                  </a:lnTo>
                  <a:lnTo>
                    <a:pt x="86880" y="5387098"/>
                  </a:lnTo>
                  <a:lnTo>
                    <a:pt x="89521" y="5368272"/>
                  </a:lnTo>
                  <a:lnTo>
                    <a:pt x="98347" y="5354542"/>
                  </a:lnTo>
                  <a:lnTo>
                    <a:pt x="114714" y="5346136"/>
                  </a:lnTo>
                  <a:lnTo>
                    <a:pt x="139979" y="5343283"/>
                  </a:lnTo>
                  <a:lnTo>
                    <a:pt x="352683" y="5343283"/>
                  </a:lnTo>
                  <a:lnTo>
                    <a:pt x="352163" y="5338985"/>
                  </a:lnTo>
                  <a:lnTo>
                    <a:pt x="334947" y="5301699"/>
                  </a:lnTo>
                  <a:lnTo>
                    <a:pt x="306728" y="5275163"/>
                  </a:lnTo>
                  <a:lnTo>
                    <a:pt x="267890" y="5259298"/>
                  </a:lnTo>
                  <a:lnTo>
                    <a:pt x="218821" y="5254028"/>
                  </a:lnTo>
                  <a:close/>
                </a:path>
                <a:path w="576580" h="7030720">
                  <a:moveTo>
                    <a:pt x="352683" y="5343283"/>
                  </a:moveTo>
                  <a:lnTo>
                    <a:pt x="224447" y="5343283"/>
                  </a:lnTo>
                  <a:lnTo>
                    <a:pt x="249711" y="5346136"/>
                  </a:lnTo>
                  <a:lnTo>
                    <a:pt x="266079" y="5354542"/>
                  </a:lnTo>
                  <a:lnTo>
                    <a:pt x="274905" y="5368272"/>
                  </a:lnTo>
                  <a:lnTo>
                    <a:pt x="277545" y="5387098"/>
                  </a:lnTo>
                  <a:lnTo>
                    <a:pt x="277545" y="5429300"/>
                  </a:lnTo>
                  <a:lnTo>
                    <a:pt x="357987" y="5429300"/>
                  </a:lnTo>
                  <a:lnTo>
                    <a:pt x="357987" y="5387098"/>
                  </a:lnTo>
                  <a:lnTo>
                    <a:pt x="352683" y="5343283"/>
                  </a:lnTo>
                  <a:close/>
                </a:path>
                <a:path w="576580" h="7030720">
                  <a:moveTo>
                    <a:pt x="434416" y="4944872"/>
                  </a:moveTo>
                  <a:lnTo>
                    <a:pt x="141592" y="4944872"/>
                  </a:lnTo>
                  <a:lnTo>
                    <a:pt x="92265" y="4950552"/>
                  </a:lnTo>
                  <a:lnTo>
                    <a:pt x="52825" y="4967333"/>
                  </a:lnTo>
                  <a:lnTo>
                    <a:pt x="23889" y="4994825"/>
                  </a:lnTo>
                  <a:lnTo>
                    <a:pt x="6075" y="5032638"/>
                  </a:lnTo>
                  <a:lnTo>
                    <a:pt x="0" y="5080381"/>
                  </a:lnTo>
                  <a:lnTo>
                    <a:pt x="6075" y="5128128"/>
                  </a:lnTo>
                  <a:lnTo>
                    <a:pt x="23889" y="5165941"/>
                  </a:lnTo>
                  <a:lnTo>
                    <a:pt x="52825" y="5193431"/>
                  </a:lnTo>
                  <a:lnTo>
                    <a:pt x="92265" y="5210210"/>
                  </a:lnTo>
                  <a:lnTo>
                    <a:pt x="141592" y="5215890"/>
                  </a:lnTo>
                  <a:lnTo>
                    <a:pt x="434416" y="5215890"/>
                  </a:lnTo>
                  <a:lnTo>
                    <a:pt x="483742" y="5210210"/>
                  </a:lnTo>
                  <a:lnTo>
                    <a:pt x="523182" y="5193431"/>
                  </a:lnTo>
                  <a:lnTo>
                    <a:pt x="552118" y="5165941"/>
                  </a:lnTo>
                  <a:lnTo>
                    <a:pt x="569933" y="5128128"/>
                  </a:lnTo>
                  <a:lnTo>
                    <a:pt x="570123" y="5126634"/>
                  </a:lnTo>
                  <a:lnTo>
                    <a:pt x="135953" y="5126634"/>
                  </a:lnTo>
                  <a:lnTo>
                    <a:pt x="110313" y="5123400"/>
                  </a:lnTo>
                  <a:lnTo>
                    <a:pt x="93121" y="5114156"/>
                  </a:lnTo>
                  <a:lnTo>
                    <a:pt x="83470" y="5099588"/>
                  </a:lnTo>
                  <a:lnTo>
                    <a:pt x="80454" y="5080381"/>
                  </a:lnTo>
                  <a:lnTo>
                    <a:pt x="83470" y="5061173"/>
                  </a:lnTo>
                  <a:lnTo>
                    <a:pt x="93121" y="5046605"/>
                  </a:lnTo>
                  <a:lnTo>
                    <a:pt x="110313" y="5037361"/>
                  </a:lnTo>
                  <a:lnTo>
                    <a:pt x="135953" y="5034127"/>
                  </a:lnTo>
                  <a:lnTo>
                    <a:pt x="570122" y="5034127"/>
                  </a:lnTo>
                  <a:lnTo>
                    <a:pt x="569933" y="5032638"/>
                  </a:lnTo>
                  <a:lnTo>
                    <a:pt x="552118" y="4994825"/>
                  </a:lnTo>
                  <a:lnTo>
                    <a:pt x="523182" y="4967333"/>
                  </a:lnTo>
                  <a:lnTo>
                    <a:pt x="483742" y="4950552"/>
                  </a:lnTo>
                  <a:lnTo>
                    <a:pt x="434416" y="4944872"/>
                  </a:lnTo>
                  <a:close/>
                </a:path>
                <a:path w="576580" h="7030720">
                  <a:moveTo>
                    <a:pt x="570122" y="5034127"/>
                  </a:moveTo>
                  <a:lnTo>
                    <a:pt x="440042" y="5034127"/>
                  </a:lnTo>
                  <a:lnTo>
                    <a:pt x="465689" y="5037361"/>
                  </a:lnTo>
                  <a:lnTo>
                    <a:pt x="482885" y="5046605"/>
                  </a:lnTo>
                  <a:lnTo>
                    <a:pt x="492538" y="5061173"/>
                  </a:lnTo>
                  <a:lnTo>
                    <a:pt x="495554" y="5080381"/>
                  </a:lnTo>
                  <a:lnTo>
                    <a:pt x="492538" y="5099588"/>
                  </a:lnTo>
                  <a:lnTo>
                    <a:pt x="482885" y="5114156"/>
                  </a:lnTo>
                  <a:lnTo>
                    <a:pt x="465689" y="5123400"/>
                  </a:lnTo>
                  <a:lnTo>
                    <a:pt x="440042" y="5126634"/>
                  </a:lnTo>
                  <a:lnTo>
                    <a:pt x="570123" y="5126634"/>
                  </a:lnTo>
                  <a:lnTo>
                    <a:pt x="576008" y="5080381"/>
                  </a:lnTo>
                  <a:lnTo>
                    <a:pt x="570122" y="5034127"/>
                  </a:lnTo>
                  <a:close/>
                </a:path>
                <a:path w="576580" h="7030720">
                  <a:moveTo>
                    <a:pt x="569569" y="4651133"/>
                  </a:moveTo>
                  <a:lnTo>
                    <a:pt x="489115" y="4651133"/>
                  </a:lnTo>
                  <a:lnTo>
                    <a:pt x="489115" y="4797996"/>
                  </a:lnTo>
                  <a:lnTo>
                    <a:pt x="6438" y="4797996"/>
                  </a:lnTo>
                  <a:lnTo>
                    <a:pt x="6438" y="4887264"/>
                  </a:lnTo>
                  <a:lnTo>
                    <a:pt x="569569" y="4887264"/>
                  </a:lnTo>
                  <a:lnTo>
                    <a:pt x="569569" y="4651133"/>
                  </a:lnTo>
                  <a:close/>
                </a:path>
                <a:path w="576580" h="7030720">
                  <a:moveTo>
                    <a:pt x="569569" y="4522927"/>
                  </a:moveTo>
                  <a:lnTo>
                    <a:pt x="6438" y="4522927"/>
                  </a:lnTo>
                  <a:lnTo>
                    <a:pt x="6438" y="4612182"/>
                  </a:lnTo>
                  <a:lnTo>
                    <a:pt x="569569" y="4612182"/>
                  </a:lnTo>
                  <a:lnTo>
                    <a:pt x="569569" y="4522927"/>
                  </a:lnTo>
                  <a:close/>
                </a:path>
                <a:path w="576580" h="7030720">
                  <a:moveTo>
                    <a:pt x="196291" y="4199166"/>
                  </a:moveTo>
                  <a:lnTo>
                    <a:pt x="141592" y="4199166"/>
                  </a:lnTo>
                  <a:lnTo>
                    <a:pt x="92265" y="4204593"/>
                  </a:lnTo>
                  <a:lnTo>
                    <a:pt x="52825" y="4220770"/>
                  </a:lnTo>
                  <a:lnTo>
                    <a:pt x="23889" y="4247542"/>
                  </a:lnTo>
                  <a:lnTo>
                    <a:pt x="6075" y="4284753"/>
                  </a:lnTo>
                  <a:lnTo>
                    <a:pt x="0" y="4332249"/>
                  </a:lnTo>
                  <a:lnTo>
                    <a:pt x="6075" y="4379738"/>
                  </a:lnTo>
                  <a:lnTo>
                    <a:pt x="23889" y="4416946"/>
                  </a:lnTo>
                  <a:lnTo>
                    <a:pt x="52825" y="4443716"/>
                  </a:lnTo>
                  <a:lnTo>
                    <a:pt x="92265" y="4459893"/>
                  </a:lnTo>
                  <a:lnTo>
                    <a:pt x="141592" y="4465320"/>
                  </a:lnTo>
                  <a:lnTo>
                    <a:pt x="434416" y="4465320"/>
                  </a:lnTo>
                  <a:lnTo>
                    <a:pt x="483742" y="4459893"/>
                  </a:lnTo>
                  <a:lnTo>
                    <a:pt x="523182" y="4443716"/>
                  </a:lnTo>
                  <a:lnTo>
                    <a:pt x="552118" y="4416946"/>
                  </a:lnTo>
                  <a:lnTo>
                    <a:pt x="569933" y="4379738"/>
                  </a:lnTo>
                  <a:lnTo>
                    <a:pt x="570403" y="4376064"/>
                  </a:lnTo>
                  <a:lnTo>
                    <a:pt x="135953" y="4376064"/>
                  </a:lnTo>
                  <a:lnTo>
                    <a:pt x="110313" y="4372830"/>
                  </a:lnTo>
                  <a:lnTo>
                    <a:pt x="93121" y="4363586"/>
                  </a:lnTo>
                  <a:lnTo>
                    <a:pt x="83470" y="4349018"/>
                  </a:lnTo>
                  <a:lnTo>
                    <a:pt x="80454" y="4329811"/>
                  </a:lnTo>
                  <a:lnTo>
                    <a:pt x="83470" y="4310603"/>
                  </a:lnTo>
                  <a:lnTo>
                    <a:pt x="93121" y="4296035"/>
                  </a:lnTo>
                  <a:lnTo>
                    <a:pt x="110313" y="4286791"/>
                  </a:lnTo>
                  <a:lnTo>
                    <a:pt x="135953" y="4283557"/>
                  </a:lnTo>
                  <a:lnTo>
                    <a:pt x="196291" y="4283557"/>
                  </a:lnTo>
                  <a:lnTo>
                    <a:pt x="196291" y="4199166"/>
                  </a:lnTo>
                  <a:close/>
                </a:path>
                <a:path w="576580" h="7030720">
                  <a:moveTo>
                    <a:pt x="434416" y="4199166"/>
                  </a:moveTo>
                  <a:lnTo>
                    <a:pt x="359600" y="4199166"/>
                  </a:lnTo>
                  <a:lnTo>
                    <a:pt x="359600" y="4283557"/>
                  </a:lnTo>
                  <a:lnTo>
                    <a:pt x="440042" y="4283557"/>
                  </a:lnTo>
                  <a:lnTo>
                    <a:pt x="465564" y="4286791"/>
                  </a:lnTo>
                  <a:lnTo>
                    <a:pt x="482485" y="4296035"/>
                  </a:lnTo>
                  <a:lnTo>
                    <a:pt x="491863" y="4310603"/>
                  </a:lnTo>
                  <a:lnTo>
                    <a:pt x="494753" y="4329811"/>
                  </a:lnTo>
                  <a:lnTo>
                    <a:pt x="491863" y="4349018"/>
                  </a:lnTo>
                  <a:lnTo>
                    <a:pt x="482485" y="4363586"/>
                  </a:lnTo>
                  <a:lnTo>
                    <a:pt x="465564" y="4372830"/>
                  </a:lnTo>
                  <a:lnTo>
                    <a:pt x="440042" y="4376064"/>
                  </a:lnTo>
                  <a:lnTo>
                    <a:pt x="570403" y="4376064"/>
                  </a:lnTo>
                  <a:lnTo>
                    <a:pt x="576008" y="4332249"/>
                  </a:lnTo>
                  <a:lnTo>
                    <a:pt x="569933" y="4284753"/>
                  </a:lnTo>
                  <a:lnTo>
                    <a:pt x="552118" y="4247542"/>
                  </a:lnTo>
                  <a:lnTo>
                    <a:pt x="523182" y="4220770"/>
                  </a:lnTo>
                  <a:lnTo>
                    <a:pt x="483742" y="4204593"/>
                  </a:lnTo>
                  <a:lnTo>
                    <a:pt x="434416" y="4199166"/>
                  </a:lnTo>
                  <a:close/>
                </a:path>
                <a:path w="576580" h="7030720">
                  <a:moveTo>
                    <a:pt x="86880" y="3901376"/>
                  </a:moveTo>
                  <a:lnTo>
                    <a:pt x="6438" y="3901376"/>
                  </a:lnTo>
                  <a:lnTo>
                    <a:pt x="6438" y="4144810"/>
                  </a:lnTo>
                  <a:lnTo>
                    <a:pt x="569569" y="4144810"/>
                  </a:lnTo>
                  <a:lnTo>
                    <a:pt x="569569" y="4055554"/>
                  </a:lnTo>
                  <a:lnTo>
                    <a:pt x="86880" y="4055554"/>
                  </a:lnTo>
                  <a:lnTo>
                    <a:pt x="86880" y="3901376"/>
                  </a:lnTo>
                  <a:close/>
                </a:path>
                <a:path w="576580" h="7030720">
                  <a:moveTo>
                    <a:pt x="324205" y="3933024"/>
                  </a:moveTo>
                  <a:lnTo>
                    <a:pt x="243751" y="3933024"/>
                  </a:lnTo>
                  <a:lnTo>
                    <a:pt x="243751" y="4055554"/>
                  </a:lnTo>
                  <a:lnTo>
                    <a:pt x="324205" y="4055554"/>
                  </a:lnTo>
                  <a:lnTo>
                    <a:pt x="324205" y="3933024"/>
                  </a:lnTo>
                  <a:close/>
                </a:path>
                <a:path w="576580" h="7030720">
                  <a:moveTo>
                    <a:pt x="569569" y="3901376"/>
                  </a:moveTo>
                  <a:lnTo>
                    <a:pt x="489115" y="3901376"/>
                  </a:lnTo>
                  <a:lnTo>
                    <a:pt x="489115" y="4055554"/>
                  </a:lnTo>
                  <a:lnTo>
                    <a:pt x="569569" y="4055554"/>
                  </a:lnTo>
                  <a:lnTo>
                    <a:pt x="569569" y="3901376"/>
                  </a:lnTo>
                  <a:close/>
                </a:path>
                <a:path w="576580" h="7030720">
                  <a:moveTo>
                    <a:pt x="570403" y="3557333"/>
                  </a:moveTo>
                  <a:lnTo>
                    <a:pt x="440042" y="3557333"/>
                  </a:lnTo>
                  <a:lnTo>
                    <a:pt x="465564" y="3560565"/>
                  </a:lnTo>
                  <a:lnTo>
                    <a:pt x="482485" y="3569806"/>
                  </a:lnTo>
                  <a:lnTo>
                    <a:pt x="491863" y="3584374"/>
                  </a:lnTo>
                  <a:lnTo>
                    <a:pt x="494753" y="3603586"/>
                  </a:lnTo>
                  <a:lnTo>
                    <a:pt x="491863" y="3622794"/>
                  </a:lnTo>
                  <a:lnTo>
                    <a:pt x="482485" y="3637362"/>
                  </a:lnTo>
                  <a:lnTo>
                    <a:pt x="465564" y="3646606"/>
                  </a:lnTo>
                  <a:lnTo>
                    <a:pt x="440042" y="3649840"/>
                  </a:lnTo>
                  <a:lnTo>
                    <a:pt x="399821" y="3649840"/>
                  </a:lnTo>
                  <a:lnTo>
                    <a:pt x="399821" y="3734231"/>
                  </a:lnTo>
                  <a:lnTo>
                    <a:pt x="434416" y="3734231"/>
                  </a:lnTo>
                  <a:lnTo>
                    <a:pt x="483742" y="3728803"/>
                  </a:lnTo>
                  <a:lnTo>
                    <a:pt x="523182" y="3712623"/>
                  </a:lnTo>
                  <a:lnTo>
                    <a:pt x="552118" y="3685849"/>
                  </a:lnTo>
                  <a:lnTo>
                    <a:pt x="569933" y="3648639"/>
                  </a:lnTo>
                  <a:lnTo>
                    <a:pt x="576008" y="3601148"/>
                  </a:lnTo>
                  <a:lnTo>
                    <a:pt x="570403" y="3557333"/>
                  </a:lnTo>
                  <a:close/>
                </a:path>
                <a:path w="576580" h="7030720">
                  <a:moveTo>
                    <a:pt x="159283" y="3468878"/>
                  </a:moveTo>
                  <a:lnTo>
                    <a:pt x="141592" y="3468878"/>
                  </a:lnTo>
                  <a:lnTo>
                    <a:pt x="92265" y="3474213"/>
                  </a:lnTo>
                  <a:lnTo>
                    <a:pt x="52825" y="3490144"/>
                  </a:lnTo>
                  <a:lnTo>
                    <a:pt x="23889" y="3516552"/>
                  </a:lnTo>
                  <a:lnTo>
                    <a:pt x="6100" y="3553269"/>
                  </a:lnTo>
                  <a:lnTo>
                    <a:pt x="0" y="3600335"/>
                  </a:lnTo>
                  <a:lnTo>
                    <a:pt x="6075" y="3647349"/>
                  </a:lnTo>
                  <a:lnTo>
                    <a:pt x="23889" y="3684119"/>
                  </a:lnTo>
                  <a:lnTo>
                    <a:pt x="52825" y="3710527"/>
                  </a:lnTo>
                  <a:lnTo>
                    <a:pt x="92265" y="3726457"/>
                  </a:lnTo>
                  <a:lnTo>
                    <a:pt x="141592" y="3731793"/>
                  </a:lnTo>
                  <a:lnTo>
                    <a:pt x="190389" y="3725810"/>
                  </a:lnTo>
                  <a:lnTo>
                    <a:pt x="230797" y="3709776"/>
                  </a:lnTo>
                  <a:lnTo>
                    <a:pt x="264736" y="3686563"/>
                  </a:lnTo>
                  <a:lnTo>
                    <a:pt x="294125" y="3659041"/>
                  </a:lnTo>
                  <a:lnTo>
                    <a:pt x="309378" y="3642537"/>
                  </a:lnTo>
                  <a:lnTo>
                    <a:pt x="135953" y="3642537"/>
                  </a:lnTo>
                  <a:lnTo>
                    <a:pt x="110313" y="3639557"/>
                  </a:lnTo>
                  <a:lnTo>
                    <a:pt x="93121" y="3630871"/>
                  </a:lnTo>
                  <a:lnTo>
                    <a:pt x="83470" y="3616857"/>
                  </a:lnTo>
                  <a:lnTo>
                    <a:pt x="80454" y="3597897"/>
                  </a:lnTo>
                  <a:lnTo>
                    <a:pt x="83470" y="3578944"/>
                  </a:lnTo>
                  <a:lnTo>
                    <a:pt x="93121" y="3564934"/>
                  </a:lnTo>
                  <a:lnTo>
                    <a:pt x="110313" y="3556249"/>
                  </a:lnTo>
                  <a:lnTo>
                    <a:pt x="135953" y="3553269"/>
                  </a:lnTo>
                  <a:lnTo>
                    <a:pt x="159283" y="3553269"/>
                  </a:lnTo>
                  <a:lnTo>
                    <a:pt x="159283" y="3468878"/>
                  </a:lnTo>
                  <a:close/>
                </a:path>
                <a:path w="576580" h="7030720">
                  <a:moveTo>
                    <a:pt x="434416" y="3468065"/>
                  </a:moveTo>
                  <a:lnTo>
                    <a:pt x="385618" y="3474048"/>
                  </a:lnTo>
                  <a:lnTo>
                    <a:pt x="345210" y="3490083"/>
                  </a:lnTo>
                  <a:lnTo>
                    <a:pt x="311271" y="3513298"/>
                  </a:lnTo>
                  <a:lnTo>
                    <a:pt x="281881" y="3540821"/>
                  </a:lnTo>
                  <a:lnTo>
                    <a:pt x="255095" y="3569806"/>
                  </a:lnTo>
                  <a:lnTo>
                    <a:pt x="229066" y="3597304"/>
                  </a:lnTo>
                  <a:lnTo>
                    <a:pt x="201801" y="3620519"/>
                  </a:lnTo>
                  <a:lnTo>
                    <a:pt x="171403" y="3636554"/>
                  </a:lnTo>
                  <a:lnTo>
                    <a:pt x="135953" y="3642537"/>
                  </a:lnTo>
                  <a:lnTo>
                    <a:pt x="309378" y="3642537"/>
                  </a:lnTo>
                  <a:lnTo>
                    <a:pt x="346938" y="3602563"/>
                  </a:lnTo>
                  <a:lnTo>
                    <a:pt x="404595" y="3563316"/>
                  </a:lnTo>
                  <a:lnTo>
                    <a:pt x="440042" y="3557333"/>
                  </a:lnTo>
                  <a:lnTo>
                    <a:pt x="570403" y="3557333"/>
                  </a:lnTo>
                  <a:lnTo>
                    <a:pt x="569933" y="3553653"/>
                  </a:lnTo>
                  <a:lnTo>
                    <a:pt x="552118" y="3516441"/>
                  </a:lnTo>
                  <a:lnTo>
                    <a:pt x="523182" y="3489669"/>
                  </a:lnTo>
                  <a:lnTo>
                    <a:pt x="483742" y="3473492"/>
                  </a:lnTo>
                  <a:lnTo>
                    <a:pt x="434416" y="3468065"/>
                  </a:lnTo>
                  <a:close/>
                </a:path>
                <a:path w="576580" h="7030720">
                  <a:moveTo>
                    <a:pt x="569569" y="3128073"/>
                  </a:moveTo>
                  <a:lnTo>
                    <a:pt x="6438" y="3218967"/>
                  </a:lnTo>
                  <a:lnTo>
                    <a:pt x="6438" y="3349599"/>
                  </a:lnTo>
                  <a:lnTo>
                    <a:pt x="569569" y="3440480"/>
                  </a:lnTo>
                  <a:lnTo>
                    <a:pt x="569569" y="3358527"/>
                  </a:lnTo>
                  <a:lnTo>
                    <a:pt x="467398" y="3343109"/>
                  </a:lnTo>
                  <a:lnTo>
                    <a:pt x="467398" y="3331756"/>
                  </a:lnTo>
                  <a:lnTo>
                    <a:pt x="390969" y="3331756"/>
                  </a:lnTo>
                  <a:lnTo>
                    <a:pt x="106197" y="3288741"/>
                  </a:lnTo>
                  <a:lnTo>
                    <a:pt x="390969" y="3245739"/>
                  </a:lnTo>
                  <a:lnTo>
                    <a:pt x="467398" y="3245739"/>
                  </a:lnTo>
                  <a:lnTo>
                    <a:pt x="467398" y="3233572"/>
                  </a:lnTo>
                  <a:lnTo>
                    <a:pt x="569569" y="3218154"/>
                  </a:lnTo>
                  <a:lnTo>
                    <a:pt x="569569" y="3128073"/>
                  </a:lnTo>
                  <a:close/>
                </a:path>
                <a:path w="576580" h="7030720">
                  <a:moveTo>
                    <a:pt x="467398" y="3245739"/>
                  </a:moveTo>
                  <a:lnTo>
                    <a:pt x="390969" y="3245739"/>
                  </a:lnTo>
                  <a:lnTo>
                    <a:pt x="390969" y="3331756"/>
                  </a:lnTo>
                  <a:lnTo>
                    <a:pt x="467398" y="3331756"/>
                  </a:lnTo>
                  <a:lnTo>
                    <a:pt x="467398" y="3245739"/>
                  </a:lnTo>
                  <a:close/>
                </a:path>
                <a:path w="576580" h="7030720">
                  <a:moveTo>
                    <a:pt x="86880" y="2850565"/>
                  </a:moveTo>
                  <a:lnTo>
                    <a:pt x="6438" y="2850565"/>
                  </a:lnTo>
                  <a:lnTo>
                    <a:pt x="6438" y="3086696"/>
                  </a:lnTo>
                  <a:lnTo>
                    <a:pt x="569569" y="3086696"/>
                  </a:lnTo>
                  <a:lnTo>
                    <a:pt x="569569" y="2997441"/>
                  </a:lnTo>
                  <a:lnTo>
                    <a:pt x="86880" y="2997441"/>
                  </a:lnTo>
                  <a:lnTo>
                    <a:pt x="86880" y="2850565"/>
                  </a:lnTo>
                  <a:close/>
                </a:path>
                <a:path w="576580" h="7030720">
                  <a:moveTo>
                    <a:pt x="337070" y="2882214"/>
                  </a:moveTo>
                  <a:lnTo>
                    <a:pt x="256628" y="2882214"/>
                  </a:lnTo>
                  <a:lnTo>
                    <a:pt x="256628" y="2997441"/>
                  </a:lnTo>
                  <a:lnTo>
                    <a:pt x="337070" y="2997441"/>
                  </a:lnTo>
                  <a:lnTo>
                    <a:pt x="337070" y="2882214"/>
                  </a:lnTo>
                  <a:close/>
                </a:path>
                <a:path w="576580" h="7030720">
                  <a:moveTo>
                    <a:pt x="86880" y="2564130"/>
                  </a:moveTo>
                  <a:lnTo>
                    <a:pt x="6438" y="2564130"/>
                  </a:lnTo>
                  <a:lnTo>
                    <a:pt x="6438" y="2807563"/>
                  </a:lnTo>
                  <a:lnTo>
                    <a:pt x="569569" y="2807563"/>
                  </a:lnTo>
                  <a:lnTo>
                    <a:pt x="569569" y="2718308"/>
                  </a:lnTo>
                  <a:lnTo>
                    <a:pt x="86880" y="2718308"/>
                  </a:lnTo>
                  <a:lnTo>
                    <a:pt x="86880" y="2564130"/>
                  </a:lnTo>
                  <a:close/>
                </a:path>
                <a:path w="576580" h="7030720">
                  <a:moveTo>
                    <a:pt x="324205" y="2595778"/>
                  </a:moveTo>
                  <a:lnTo>
                    <a:pt x="243751" y="2595778"/>
                  </a:lnTo>
                  <a:lnTo>
                    <a:pt x="243751" y="2718308"/>
                  </a:lnTo>
                  <a:lnTo>
                    <a:pt x="324205" y="2718308"/>
                  </a:lnTo>
                  <a:lnTo>
                    <a:pt x="324205" y="2595778"/>
                  </a:lnTo>
                  <a:close/>
                </a:path>
                <a:path w="576580" h="7030720">
                  <a:moveTo>
                    <a:pt x="569569" y="2564130"/>
                  </a:moveTo>
                  <a:lnTo>
                    <a:pt x="489115" y="2564130"/>
                  </a:lnTo>
                  <a:lnTo>
                    <a:pt x="489115" y="2718308"/>
                  </a:lnTo>
                  <a:lnTo>
                    <a:pt x="569569" y="2718308"/>
                  </a:lnTo>
                  <a:lnTo>
                    <a:pt x="569569" y="2564130"/>
                  </a:lnTo>
                  <a:close/>
                </a:path>
                <a:path w="576580" h="7030720">
                  <a:moveTo>
                    <a:pt x="180200" y="2241981"/>
                  </a:moveTo>
                  <a:lnTo>
                    <a:pt x="135953" y="2241981"/>
                  </a:lnTo>
                  <a:lnTo>
                    <a:pt x="89121" y="2246857"/>
                  </a:lnTo>
                  <a:lnTo>
                    <a:pt x="52831" y="2261899"/>
                  </a:lnTo>
                  <a:lnTo>
                    <a:pt x="27006" y="2287730"/>
                  </a:lnTo>
                  <a:lnTo>
                    <a:pt x="11567" y="2324973"/>
                  </a:lnTo>
                  <a:lnTo>
                    <a:pt x="6438" y="2374252"/>
                  </a:lnTo>
                  <a:lnTo>
                    <a:pt x="6438" y="2508948"/>
                  </a:lnTo>
                  <a:lnTo>
                    <a:pt x="569569" y="2508948"/>
                  </a:lnTo>
                  <a:lnTo>
                    <a:pt x="569569" y="2419692"/>
                  </a:lnTo>
                  <a:lnTo>
                    <a:pt x="86880" y="2419692"/>
                  </a:lnTo>
                  <a:lnTo>
                    <a:pt x="86880" y="2376690"/>
                  </a:lnTo>
                  <a:lnTo>
                    <a:pt x="90275" y="2356238"/>
                  </a:lnTo>
                  <a:lnTo>
                    <a:pt x="100760" y="2342102"/>
                  </a:lnTo>
                  <a:lnTo>
                    <a:pt x="118786" y="2333899"/>
                  </a:lnTo>
                  <a:lnTo>
                    <a:pt x="144805" y="2331250"/>
                  </a:lnTo>
                  <a:lnTo>
                    <a:pt x="403990" y="2331250"/>
                  </a:lnTo>
                  <a:lnTo>
                    <a:pt x="411886" y="2330437"/>
                  </a:lnTo>
                  <a:lnTo>
                    <a:pt x="500380" y="2330437"/>
                  </a:lnTo>
                  <a:lnTo>
                    <a:pt x="528501" y="2329853"/>
                  </a:lnTo>
                  <a:lnTo>
                    <a:pt x="546742" y="2328203"/>
                  </a:lnTo>
                  <a:lnTo>
                    <a:pt x="559099" y="2325642"/>
                  </a:lnTo>
                  <a:lnTo>
                    <a:pt x="569569" y="2322322"/>
                  </a:lnTo>
                  <a:lnTo>
                    <a:pt x="569569" y="2300414"/>
                  </a:lnTo>
                  <a:lnTo>
                    <a:pt x="294436" y="2300414"/>
                  </a:lnTo>
                  <a:lnTo>
                    <a:pt x="276926" y="2274509"/>
                  </a:lnTo>
                  <a:lnTo>
                    <a:pt x="252101" y="2256286"/>
                  </a:lnTo>
                  <a:lnTo>
                    <a:pt x="219884" y="2245520"/>
                  </a:lnTo>
                  <a:lnTo>
                    <a:pt x="180200" y="2241981"/>
                  </a:lnTo>
                  <a:close/>
                </a:path>
                <a:path w="576580" h="7030720">
                  <a:moveTo>
                    <a:pt x="403990" y="2331250"/>
                  </a:moveTo>
                  <a:lnTo>
                    <a:pt x="200317" y="2331250"/>
                  </a:lnTo>
                  <a:lnTo>
                    <a:pt x="228622" y="2334939"/>
                  </a:lnTo>
                  <a:lnTo>
                    <a:pt x="246972" y="2345550"/>
                  </a:lnTo>
                  <a:lnTo>
                    <a:pt x="256875" y="2362400"/>
                  </a:lnTo>
                  <a:lnTo>
                    <a:pt x="259842" y="2384806"/>
                  </a:lnTo>
                  <a:lnTo>
                    <a:pt x="259842" y="2419692"/>
                  </a:lnTo>
                  <a:lnTo>
                    <a:pt x="340296" y="2419692"/>
                  </a:lnTo>
                  <a:lnTo>
                    <a:pt x="340296" y="2388857"/>
                  </a:lnTo>
                  <a:lnTo>
                    <a:pt x="344129" y="2362610"/>
                  </a:lnTo>
                  <a:lnTo>
                    <a:pt x="356484" y="2344431"/>
                  </a:lnTo>
                  <a:lnTo>
                    <a:pt x="378642" y="2333859"/>
                  </a:lnTo>
                  <a:lnTo>
                    <a:pt x="403990" y="2331250"/>
                  </a:lnTo>
                  <a:close/>
                </a:path>
                <a:path w="576580" h="7030720">
                  <a:moveTo>
                    <a:pt x="569569" y="2231440"/>
                  </a:moveTo>
                  <a:lnTo>
                    <a:pt x="553906" y="2236727"/>
                  </a:lnTo>
                  <a:lnTo>
                    <a:pt x="537791" y="2239652"/>
                  </a:lnTo>
                  <a:lnTo>
                    <a:pt x="520470" y="2240904"/>
                  </a:lnTo>
                  <a:lnTo>
                    <a:pt x="501192" y="2241169"/>
                  </a:lnTo>
                  <a:lnTo>
                    <a:pt x="414299" y="2241169"/>
                  </a:lnTo>
                  <a:lnTo>
                    <a:pt x="373398" y="2244150"/>
                  </a:lnTo>
                  <a:lnTo>
                    <a:pt x="339285" y="2254056"/>
                  </a:lnTo>
                  <a:lnTo>
                    <a:pt x="312713" y="2272330"/>
                  </a:lnTo>
                  <a:lnTo>
                    <a:pt x="294436" y="2300414"/>
                  </a:lnTo>
                  <a:lnTo>
                    <a:pt x="569569" y="2300414"/>
                  </a:lnTo>
                  <a:lnTo>
                    <a:pt x="569569" y="2231440"/>
                  </a:lnTo>
                  <a:close/>
                </a:path>
                <a:path w="576580" h="7030720">
                  <a:moveTo>
                    <a:pt x="570402" y="1893874"/>
                  </a:moveTo>
                  <a:lnTo>
                    <a:pt x="440042" y="1893874"/>
                  </a:lnTo>
                  <a:lnTo>
                    <a:pt x="465564" y="1897108"/>
                  </a:lnTo>
                  <a:lnTo>
                    <a:pt x="482485" y="1906352"/>
                  </a:lnTo>
                  <a:lnTo>
                    <a:pt x="491863" y="1920921"/>
                  </a:lnTo>
                  <a:lnTo>
                    <a:pt x="494753" y="1940128"/>
                  </a:lnTo>
                  <a:lnTo>
                    <a:pt x="491863" y="1959340"/>
                  </a:lnTo>
                  <a:lnTo>
                    <a:pt x="482485" y="1973908"/>
                  </a:lnTo>
                  <a:lnTo>
                    <a:pt x="465564" y="1983149"/>
                  </a:lnTo>
                  <a:lnTo>
                    <a:pt x="440042" y="1986381"/>
                  </a:lnTo>
                  <a:lnTo>
                    <a:pt x="399821" y="1986381"/>
                  </a:lnTo>
                  <a:lnTo>
                    <a:pt x="399821" y="2070773"/>
                  </a:lnTo>
                  <a:lnTo>
                    <a:pt x="434416" y="2070773"/>
                  </a:lnTo>
                  <a:lnTo>
                    <a:pt x="483742" y="2065346"/>
                  </a:lnTo>
                  <a:lnTo>
                    <a:pt x="523182" y="2049169"/>
                  </a:lnTo>
                  <a:lnTo>
                    <a:pt x="552118" y="2022399"/>
                  </a:lnTo>
                  <a:lnTo>
                    <a:pt x="569933" y="1985191"/>
                  </a:lnTo>
                  <a:lnTo>
                    <a:pt x="576008" y="1937702"/>
                  </a:lnTo>
                  <a:lnTo>
                    <a:pt x="570402" y="1893874"/>
                  </a:lnTo>
                  <a:close/>
                </a:path>
                <a:path w="576580" h="7030720">
                  <a:moveTo>
                    <a:pt x="159283" y="1805432"/>
                  </a:moveTo>
                  <a:lnTo>
                    <a:pt x="141592" y="1805432"/>
                  </a:lnTo>
                  <a:lnTo>
                    <a:pt x="92265" y="1810767"/>
                  </a:lnTo>
                  <a:lnTo>
                    <a:pt x="52825" y="1826698"/>
                  </a:lnTo>
                  <a:lnTo>
                    <a:pt x="23889" y="1853106"/>
                  </a:lnTo>
                  <a:lnTo>
                    <a:pt x="6100" y="1889823"/>
                  </a:lnTo>
                  <a:lnTo>
                    <a:pt x="0" y="1936889"/>
                  </a:lnTo>
                  <a:lnTo>
                    <a:pt x="6075" y="1983903"/>
                  </a:lnTo>
                  <a:lnTo>
                    <a:pt x="23889" y="2020673"/>
                  </a:lnTo>
                  <a:lnTo>
                    <a:pt x="52825" y="2047081"/>
                  </a:lnTo>
                  <a:lnTo>
                    <a:pt x="92265" y="2063011"/>
                  </a:lnTo>
                  <a:lnTo>
                    <a:pt x="141592" y="2068347"/>
                  </a:lnTo>
                  <a:lnTo>
                    <a:pt x="190389" y="2062364"/>
                  </a:lnTo>
                  <a:lnTo>
                    <a:pt x="230797" y="2046328"/>
                  </a:lnTo>
                  <a:lnTo>
                    <a:pt x="264736" y="2023113"/>
                  </a:lnTo>
                  <a:lnTo>
                    <a:pt x="294125" y="1995590"/>
                  </a:lnTo>
                  <a:lnTo>
                    <a:pt x="309383" y="1979079"/>
                  </a:lnTo>
                  <a:lnTo>
                    <a:pt x="135953" y="1979079"/>
                  </a:lnTo>
                  <a:lnTo>
                    <a:pt x="110313" y="1976101"/>
                  </a:lnTo>
                  <a:lnTo>
                    <a:pt x="93121" y="1967418"/>
                  </a:lnTo>
                  <a:lnTo>
                    <a:pt x="83470" y="1953409"/>
                  </a:lnTo>
                  <a:lnTo>
                    <a:pt x="80454" y="1934451"/>
                  </a:lnTo>
                  <a:lnTo>
                    <a:pt x="83470" y="1915498"/>
                  </a:lnTo>
                  <a:lnTo>
                    <a:pt x="93121" y="1901488"/>
                  </a:lnTo>
                  <a:lnTo>
                    <a:pt x="110313" y="1892803"/>
                  </a:lnTo>
                  <a:lnTo>
                    <a:pt x="135953" y="1889823"/>
                  </a:lnTo>
                  <a:lnTo>
                    <a:pt x="159283" y="1889823"/>
                  </a:lnTo>
                  <a:lnTo>
                    <a:pt x="159283" y="1805432"/>
                  </a:lnTo>
                  <a:close/>
                </a:path>
                <a:path w="576580" h="7030720">
                  <a:moveTo>
                    <a:pt x="434416" y="1804619"/>
                  </a:moveTo>
                  <a:lnTo>
                    <a:pt x="385618" y="1810602"/>
                  </a:lnTo>
                  <a:lnTo>
                    <a:pt x="345210" y="1826636"/>
                  </a:lnTo>
                  <a:lnTo>
                    <a:pt x="311271" y="1849849"/>
                  </a:lnTo>
                  <a:lnTo>
                    <a:pt x="281881" y="1877370"/>
                  </a:lnTo>
                  <a:lnTo>
                    <a:pt x="255096" y="1906352"/>
                  </a:lnTo>
                  <a:lnTo>
                    <a:pt x="229066" y="1933848"/>
                  </a:lnTo>
                  <a:lnTo>
                    <a:pt x="201801" y="1957062"/>
                  </a:lnTo>
                  <a:lnTo>
                    <a:pt x="171403" y="1973096"/>
                  </a:lnTo>
                  <a:lnTo>
                    <a:pt x="135953" y="1979079"/>
                  </a:lnTo>
                  <a:lnTo>
                    <a:pt x="309383" y="1979079"/>
                  </a:lnTo>
                  <a:lnTo>
                    <a:pt x="346938" y="1939108"/>
                  </a:lnTo>
                  <a:lnTo>
                    <a:pt x="404595" y="1899858"/>
                  </a:lnTo>
                  <a:lnTo>
                    <a:pt x="440042" y="1893874"/>
                  </a:lnTo>
                  <a:lnTo>
                    <a:pt x="570402" y="1893874"/>
                  </a:lnTo>
                  <a:lnTo>
                    <a:pt x="569933" y="1890207"/>
                  </a:lnTo>
                  <a:lnTo>
                    <a:pt x="552118" y="1852995"/>
                  </a:lnTo>
                  <a:lnTo>
                    <a:pt x="523182" y="1826223"/>
                  </a:lnTo>
                  <a:lnTo>
                    <a:pt x="483742" y="1810046"/>
                  </a:lnTo>
                  <a:lnTo>
                    <a:pt x="434416" y="1804619"/>
                  </a:lnTo>
                  <a:close/>
                </a:path>
                <a:path w="576580" h="7030720">
                  <a:moveTo>
                    <a:pt x="86880" y="1503578"/>
                  </a:moveTo>
                  <a:lnTo>
                    <a:pt x="6438" y="1503578"/>
                  </a:lnTo>
                  <a:lnTo>
                    <a:pt x="6438" y="1779473"/>
                  </a:lnTo>
                  <a:lnTo>
                    <a:pt x="86880" y="1779473"/>
                  </a:lnTo>
                  <a:lnTo>
                    <a:pt x="86880" y="1686153"/>
                  </a:lnTo>
                  <a:lnTo>
                    <a:pt x="569569" y="1686153"/>
                  </a:lnTo>
                  <a:lnTo>
                    <a:pt x="569569" y="1596898"/>
                  </a:lnTo>
                  <a:lnTo>
                    <a:pt x="86880" y="1596898"/>
                  </a:lnTo>
                  <a:lnTo>
                    <a:pt x="86880" y="1503578"/>
                  </a:lnTo>
                  <a:close/>
                </a:path>
                <a:path w="576580" h="7030720">
                  <a:moveTo>
                    <a:pt x="180200" y="1197673"/>
                  </a:moveTo>
                  <a:lnTo>
                    <a:pt x="135953" y="1197673"/>
                  </a:lnTo>
                  <a:lnTo>
                    <a:pt x="89121" y="1202548"/>
                  </a:lnTo>
                  <a:lnTo>
                    <a:pt x="52831" y="1217590"/>
                  </a:lnTo>
                  <a:lnTo>
                    <a:pt x="27006" y="1243421"/>
                  </a:lnTo>
                  <a:lnTo>
                    <a:pt x="11567" y="1280665"/>
                  </a:lnTo>
                  <a:lnTo>
                    <a:pt x="6438" y="1329944"/>
                  </a:lnTo>
                  <a:lnTo>
                    <a:pt x="6438" y="1464640"/>
                  </a:lnTo>
                  <a:lnTo>
                    <a:pt x="569569" y="1464640"/>
                  </a:lnTo>
                  <a:lnTo>
                    <a:pt x="569569" y="1375384"/>
                  </a:lnTo>
                  <a:lnTo>
                    <a:pt x="86880" y="1375384"/>
                  </a:lnTo>
                  <a:lnTo>
                    <a:pt x="86880" y="1332369"/>
                  </a:lnTo>
                  <a:lnTo>
                    <a:pt x="90275" y="1311923"/>
                  </a:lnTo>
                  <a:lnTo>
                    <a:pt x="100760" y="1297786"/>
                  </a:lnTo>
                  <a:lnTo>
                    <a:pt x="118786" y="1289580"/>
                  </a:lnTo>
                  <a:lnTo>
                    <a:pt x="144805" y="1286929"/>
                  </a:lnTo>
                  <a:lnTo>
                    <a:pt x="403994" y="1286929"/>
                  </a:lnTo>
                  <a:lnTo>
                    <a:pt x="411886" y="1286116"/>
                  </a:lnTo>
                  <a:lnTo>
                    <a:pt x="500380" y="1286116"/>
                  </a:lnTo>
                  <a:lnTo>
                    <a:pt x="528501" y="1285534"/>
                  </a:lnTo>
                  <a:lnTo>
                    <a:pt x="546742" y="1283889"/>
                  </a:lnTo>
                  <a:lnTo>
                    <a:pt x="559099" y="1281331"/>
                  </a:lnTo>
                  <a:lnTo>
                    <a:pt x="569569" y="1278013"/>
                  </a:lnTo>
                  <a:lnTo>
                    <a:pt x="569569" y="1256093"/>
                  </a:lnTo>
                  <a:lnTo>
                    <a:pt x="294436" y="1256093"/>
                  </a:lnTo>
                  <a:lnTo>
                    <a:pt x="276926" y="1230195"/>
                  </a:lnTo>
                  <a:lnTo>
                    <a:pt x="252101" y="1211976"/>
                  </a:lnTo>
                  <a:lnTo>
                    <a:pt x="219884" y="1201211"/>
                  </a:lnTo>
                  <a:lnTo>
                    <a:pt x="180200" y="1197673"/>
                  </a:lnTo>
                  <a:close/>
                </a:path>
                <a:path w="576580" h="7030720">
                  <a:moveTo>
                    <a:pt x="403994" y="1286929"/>
                  </a:moveTo>
                  <a:lnTo>
                    <a:pt x="200317" y="1286929"/>
                  </a:lnTo>
                  <a:lnTo>
                    <a:pt x="228622" y="1290619"/>
                  </a:lnTo>
                  <a:lnTo>
                    <a:pt x="246972" y="1301234"/>
                  </a:lnTo>
                  <a:lnTo>
                    <a:pt x="256875" y="1318084"/>
                  </a:lnTo>
                  <a:lnTo>
                    <a:pt x="259842" y="1340485"/>
                  </a:lnTo>
                  <a:lnTo>
                    <a:pt x="259842" y="1375384"/>
                  </a:lnTo>
                  <a:lnTo>
                    <a:pt x="340296" y="1375384"/>
                  </a:lnTo>
                  <a:lnTo>
                    <a:pt x="340296" y="1344549"/>
                  </a:lnTo>
                  <a:lnTo>
                    <a:pt x="344129" y="1318300"/>
                  </a:lnTo>
                  <a:lnTo>
                    <a:pt x="356484" y="1300116"/>
                  </a:lnTo>
                  <a:lnTo>
                    <a:pt x="378642" y="1289540"/>
                  </a:lnTo>
                  <a:lnTo>
                    <a:pt x="403994" y="1286929"/>
                  </a:lnTo>
                  <a:close/>
                </a:path>
                <a:path w="576580" h="7030720">
                  <a:moveTo>
                    <a:pt x="569569" y="1187119"/>
                  </a:moveTo>
                  <a:lnTo>
                    <a:pt x="553906" y="1192408"/>
                  </a:lnTo>
                  <a:lnTo>
                    <a:pt x="537791" y="1195338"/>
                  </a:lnTo>
                  <a:lnTo>
                    <a:pt x="520470" y="1196594"/>
                  </a:lnTo>
                  <a:lnTo>
                    <a:pt x="501192" y="1196860"/>
                  </a:lnTo>
                  <a:lnTo>
                    <a:pt x="414299" y="1196860"/>
                  </a:lnTo>
                  <a:lnTo>
                    <a:pt x="373398" y="1199840"/>
                  </a:lnTo>
                  <a:lnTo>
                    <a:pt x="339285" y="1209741"/>
                  </a:lnTo>
                  <a:lnTo>
                    <a:pt x="312713" y="1228011"/>
                  </a:lnTo>
                  <a:lnTo>
                    <a:pt x="294436" y="1256093"/>
                  </a:lnTo>
                  <a:lnTo>
                    <a:pt x="569569" y="1256093"/>
                  </a:lnTo>
                  <a:lnTo>
                    <a:pt x="569569" y="1187119"/>
                  </a:lnTo>
                  <a:close/>
                </a:path>
                <a:path w="576580" h="7030720">
                  <a:moveTo>
                    <a:pt x="86880" y="895007"/>
                  </a:moveTo>
                  <a:lnTo>
                    <a:pt x="6438" y="895007"/>
                  </a:lnTo>
                  <a:lnTo>
                    <a:pt x="6438" y="1138440"/>
                  </a:lnTo>
                  <a:lnTo>
                    <a:pt x="569569" y="1138440"/>
                  </a:lnTo>
                  <a:lnTo>
                    <a:pt x="569569" y="1049185"/>
                  </a:lnTo>
                  <a:lnTo>
                    <a:pt x="86880" y="1049185"/>
                  </a:lnTo>
                  <a:lnTo>
                    <a:pt x="86880" y="895007"/>
                  </a:lnTo>
                  <a:close/>
                </a:path>
                <a:path w="576580" h="7030720">
                  <a:moveTo>
                    <a:pt x="324205" y="926655"/>
                  </a:moveTo>
                  <a:lnTo>
                    <a:pt x="243751" y="926655"/>
                  </a:lnTo>
                  <a:lnTo>
                    <a:pt x="243751" y="1049185"/>
                  </a:lnTo>
                  <a:lnTo>
                    <a:pt x="324205" y="1049185"/>
                  </a:lnTo>
                  <a:lnTo>
                    <a:pt x="324205" y="926655"/>
                  </a:lnTo>
                  <a:close/>
                </a:path>
                <a:path w="576580" h="7030720">
                  <a:moveTo>
                    <a:pt x="569569" y="895007"/>
                  </a:moveTo>
                  <a:lnTo>
                    <a:pt x="489115" y="895007"/>
                  </a:lnTo>
                  <a:lnTo>
                    <a:pt x="489115" y="1049185"/>
                  </a:lnTo>
                  <a:lnTo>
                    <a:pt x="569569" y="1049185"/>
                  </a:lnTo>
                  <a:lnTo>
                    <a:pt x="569569" y="895007"/>
                  </a:lnTo>
                  <a:close/>
                </a:path>
                <a:path w="576580" h="7030720">
                  <a:moveTo>
                    <a:pt x="86880" y="596404"/>
                  </a:moveTo>
                  <a:lnTo>
                    <a:pt x="6438" y="596404"/>
                  </a:lnTo>
                  <a:lnTo>
                    <a:pt x="6438" y="839838"/>
                  </a:lnTo>
                  <a:lnTo>
                    <a:pt x="569569" y="839838"/>
                  </a:lnTo>
                  <a:lnTo>
                    <a:pt x="569569" y="750570"/>
                  </a:lnTo>
                  <a:lnTo>
                    <a:pt x="86880" y="750570"/>
                  </a:lnTo>
                  <a:lnTo>
                    <a:pt x="86880" y="596404"/>
                  </a:lnTo>
                  <a:close/>
                </a:path>
                <a:path w="576580" h="7030720">
                  <a:moveTo>
                    <a:pt x="324205" y="628040"/>
                  </a:moveTo>
                  <a:lnTo>
                    <a:pt x="243751" y="628040"/>
                  </a:lnTo>
                  <a:lnTo>
                    <a:pt x="243751" y="750570"/>
                  </a:lnTo>
                  <a:lnTo>
                    <a:pt x="324205" y="750570"/>
                  </a:lnTo>
                  <a:lnTo>
                    <a:pt x="324205" y="628040"/>
                  </a:lnTo>
                  <a:close/>
                </a:path>
                <a:path w="576580" h="7030720">
                  <a:moveTo>
                    <a:pt x="569569" y="596404"/>
                  </a:moveTo>
                  <a:lnTo>
                    <a:pt x="489115" y="596404"/>
                  </a:lnTo>
                  <a:lnTo>
                    <a:pt x="489115" y="750570"/>
                  </a:lnTo>
                  <a:lnTo>
                    <a:pt x="569569" y="750570"/>
                  </a:lnTo>
                  <a:lnTo>
                    <a:pt x="569569" y="596404"/>
                  </a:lnTo>
                  <a:close/>
                </a:path>
                <a:path w="576580" h="7030720">
                  <a:moveTo>
                    <a:pt x="86880" y="291299"/>
                  </a:moveTo>
                  <a:lnTo>
                    <a:pt x="6438" y="291299"/>
                  </a:lnTo>
                  <a:lnTo>
                    <a:pt x="6438" y="567194"/>
                  </a:lnTo>
                  <a:lnTo>
                    <a:pt x="86880" y="567194"/>
                  </a:lnTo>
                  <a:lnTo>
                    <a:pt x="86880" y="473875"/>
                  </a:lnTo>
                  <a:lnTo>
                    <a:pt x="569569" y="473875"/>
                  </a:lnTo>
                  <a:lnTo>
                    <a:pt x="569569" y="384619"/>
                  </a:lnTo>
                  <a:lnTo>
                    <a:pt x="86880" y="384619"/>
                  </a:lnTo>
                  <a:lnTo>
                    <a:pt x="86880" y="291299"/>
                  </a:lnTo>
                  <a:close/>
                </a:path>
                <a:path w="576580" h="7030720">
                  <a:moveTo>
                    <a:pt x="570403" y="89255"/>
                  </a:moveTo>
                  <a:lnTo>
                    <a:pt x="440042" y="89255"/>
                  </a:lnTo>
                  <a:lnTo>
                    <a:pt x="465564" y="92489"/>
                  </a:lnTo>
                  <a:lnTo>
                    <a:pt x="482485" y="101733"/>
                  </a:lnTo>
                  <a:lnTo>
                    <a:pt x="491863" y="116301"/>
                  </a:lnTo>
                  <a:lnTo>
                    <a:pt x="494753" y="135508"/>
                  </a:lnTo>
                  <a:lnTo>
                    <a:pt x="491863" y="154716"/>
                  </a:lnTo>
                  <a:lnTo>
                    <a:pt x="482485" y="169284"/>
                  </a:lnTo>
                  <a:lnTo>
                    <a:pt x="465564" y="178528"/>
                  </a:lnTo>
                  <a:lnTo>
                    <a:pt x="440042" y="181762"/>
                  </a:lnTo>
                  <a:lnTo>
                    <a:pt x="399821" y="181762"/>
                  </a:lnTo>
                  <a:lnTo>
                    <a:pt x="399821" y="266153"/>
                  </a:lnTo>
                  <a:lnTo>
                    <a:pt x="434416" y="266153"/>
                  </a:lnTo>
                  <a:lnTo>
                    <a:pt x="483742" y="260726"/>
                  </a:lnTo>
                  <a:lnTo>
                    <a:pt x="523182" y="244549"/>
                  </a:lnTo>
                  <a:lnTo>
                    <a:pt x="552118" y="217777"/>
                  </a:lnTo>
                  <a:lnTo>
                    <a:pt x="569933" y="180566"/>
                  </a:lnTo>
                  <a:lnTo>
                    <a:pt x="576008" y="133070"/>
                  </a:lnTo>
                  <a:lnTo>
                    <a:pt x="570403" y="89255"/>
                  </a:lnTo>
                  <a:close/>
                </a:path>
                <a:path w="576580" h="7030720">
                  <a:moveTo>
                    <a:pt x="159283" y="812"/>
                  </a:moveTo>
                  <a:lnTo>
                    <a:pt x="141592" y="812"/>
                  </a:lnTo>
                  <a:lnTo>
                    <a:pt x="92265" y="6148"/>
                  </a:lnTo>
                  <a:lnTo>
                    <a:pt x="52825" y="22078"/>
                  </a:lnTo>
                  <a:lnTo>
                    <a:pt x="23889" y="48486"/>
                  </a:lnTo>
                  <a:lnTo>
                    <a:pt x="6100" y="85204"/>
                  </a:lnTo>
                  <a:lnTo>
                    <a:pt x="0" y="132270"/>
                  </a:lnTo>
                  <a:lnTo>
                    <a:pt x="6075" y="179278"/>
                  </a:lnTo>
                  <a:lnTo>
                    <a:pt x="23889" y="216044"/>
                  </a:lnTo>
                  <a:lnTo>
                    <a:pt x="52825" y="242450"/>
                  </a:lnTo>
                  <a:lnTo>
                    <a:pt x="92265" y="258379"/>
                  </a:lnTo>
                  <a:lnTo>
                    <a:pt x="141592" y="263715"/>
                  </a:lnTo>
                  <a:lnTo>
                    <a:pt x="190389" y="257732"/>
                  </a:lnTo>
                  <a:lnTo>
                    <a:pt x="230797" y="241698"/>
                  </a:lnTo>
                  <a:lnTo>
                    <a:pt x="264736" y="218485"/>
                  </a:lnTo>
                  <a:lnTo>
                    <a:pt x="294125" y="190964"/>
                  </a:lnTo>
                  <a:lnTo>
                    <a:pt x="309378" y="174459"/>
                  </a:lnTo>
                  <a:lnTo>
                    <a:pt x="135953" y="174459"/>
                  </a:lnTo>
                  <a:lnTo>
                    <a:pt x="110313" y="171480"/>
                  </a:lnTo>
                  <a:lnTo>
                    <a:pt x="93121" y="162794"/>
                  </a:lnTo>
                  <a:lnTo>
                    <a:pt x="83470" y="148785"/>
                  </a:lnTo>
                  <a:lnTo>
                    <a:pt x="80454" y="129832"/>
                  </a:lnTo>
                  <a:lnTo>
                    <a:pt x="83470" y="110878"/>
                  </a:lnTo>
                  <a:lnTo>
                    <a:pt x="93121" y="96869"/>
                  </a:lnTo>
                  <a:lnTo>
                    <a:pt x="110313" y="88184"/>
                  </a:lnTo>
                  <a:lnTo>
                    <a:pt x="135953" y="85204"/>
                  </a:lnTo>
                  <a:lnTo>
                    <a:pt x="159283" y="85204"/>
                  </a:lnTo>
                  <a:lnTo>
                    <a:pt x="159283" y="812"/>
                  </a:lnTo>
                  <a:close/>
                </a:path>
                <a:path w="576580" h="7030720">
                  <a:moveTo>
                    <a:pt x="434416" y="0"/>
                  </a:moveTo>
                  <a:lnTo>
                    <a:pt x="385618" y="5982"/>
                  </a:lnTo>
                  <a:lnTo>
                    <a:pt x="345210" y="22016"/>
                  </a:lnTo>
                  <a:lnTo>
                    <a:pt x="311271" y="45230"/>
                  </a:lnTo>
                  <a:lnTo>
                    <a:pt x="281881" y="72751"/>
                  </a:lnTo>
                  <a:lnTo>
                    <a:pt x="255096" y="101733"/>
                  </a:lnTo>
                  <a:lnTo>
                    <a:pt x="229066" y="129229"/>
                  </a:lnTo>
                  <a:lnTo>
                    <a:pt x="201801" y="152443"/>
                  </a:lnTo>
                  <a:lnTo>
                    <a:pt x="171403" y="168477"/>
                  </a:lnTo>
                  <a:lnTo>
                    <a:pt x="135953" y="174459"/>
                  </a:lnTo>
                  <a:lnTo>
                    <a:pt x="309378" y="174459"/>
                  </a:lnTo>
                  <a:lnTo>
                    <a:pt x="346938" y="134485"/>
                  </a:lnTo>
                  <a:lnTo>
                    <a:pt x="404595" y="95238"/>
                  </a:lnTo>
                  <a:lnTo>
                    <a:pt x="440042" y="89255"/>
                  </a:lnTo>
                  <a:lnTo>
                    <a:pt x="570403" y="89255"/>
                  </a:lnTo>
                  <a:lnTo>
                    <a:pt x="569933" y="85581"/>
                  </a:lnTo>
                  <a:lnTo>
                    <a:pt x="552118" y="48373"/>
                  </a:lnTo>
                  <a:lnTo>
                    <a:pt x="523182" y="21603"/>
                  </a:lnTo>
                  <a:lnTo>
                    <a:pt x="483742" y="5426"/>
                  </a:lnTo>
                  <a:lnTo>
                    <a:pt x="434416" y="0"/>
                  </a:lnTo>
                  <a:close/>
                </a:path>
              </a:pathLst>
            </a:custGeom>
            <a:solidFill>
              <a:srgbClr val="1D1D1B">
                <a:alpha val="14999"/>
              </a:srgbClr>
            </a:solidFill>
          </p:spPr>
          <p:txBody>
            <a:bodyPr wrap="square" lIns="0" tIns="0" rIns="0" bIns="0" rtlCol="0"/>
            <a:lstStyle/>
            <a:p>
              <a:endParaRPr/>
            </a:p>
          </p:txBody>
        </p:sp>
      </p:grpSp>
      <p:sp>
        <p:nvSpPr>
          <p:cNvPr id="7" name="Rectangle 6"/>
          <p:cNvSpPr/>
          <p:nvPr userDrawn="1"/>
        </p:nvSpPr>
        <p:spPr>
          <a:xfrm>
            <a:off x="0" y="5804216"/>
            <a:ext cx="12192000" cy="1145223"/>
          </a:xfrm>
          <a:prstGeom prst="rect">
            <a:avLst/>
          </a:prstGeom>
          <a:solidFill>
            <a:srgbClr val="2A3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8B7BC-D215-498B-844F-8657C3F38206}" type="datetimeFigureOut">
              <a:rPr lang="en-GB" smtClean="0"/>
              <a:t>11/03/2025</a:t>
            </a:fld>
            <a:endParaRPr lang="en-GB"/>
          </a:p>
        </p:txBody>
      </p:sp>
      <p:grpSp>
        <p:nvGrpSpPr>
          <p:cNvPr id="16" name="Group 15">
            <a:extLst>
              <a:ext uri="{FF2B5EF4-FFF2-40B4-BE49-F238E27FC236}">
                <a16:creationId xmlns:a16="http://schemas.microsoft.com/office/drawing/2014/main" id="{BC55DE43-E93A-CE40-B8D1-3DE174DC024B}"/>
              </a:ext>
            </a:extLst>
          </p:cNvPr>
          <p:cNvGrpSpPr/>
          <p:nvPr userDrawn="1"/>
        </p:nvGrpSpPr>
        <p:grpSpPr>
          <a:xfrm>
            <a:off x="-234516" y="5728947"/>
            <a:ext cx="1307233" cy="1619930"/>
            <a:chOff x="-892366" y="4741950"/>
            <a:chExt cx="2164449" cy="2682196"/>
          </a:xfrm>
        </p:grpSpPr>
        <p:pic>
          <p:nvPicPr>
            <p:cNvPr id="17" name="Picture 16" descr="Shape, circle&#10;&#10;Description automatically generated">
              <a:extLst>
                <a:ext uri="{FF2B5EF4-FFF2-40B4-BE49-F238E27FC236}">
                  <a16:creationId xmlns:a16="http://schemas.microsoft.com/office/drawing/2014/main" id="{E1E007E4-21F9-EE46-A278-A450E9FE1EBC}"/>
                </a:ext>
              </a:extLst>
            </p:cNvPr>
            <p:cNvPicPr>
              <a:picLocks noChangeAspect="1"/>
            </p:cNvPicPr>
            <p:nvPr/>
          </p:nvPicPr>
          <p:blipFill>
            <a:blip r:embed="rId13" cstate="print">
              <a:alphaModFix amt="10000"/>
              <a:extLst>
                <a:ext uri="{28A0092B-C50C-407E-A947-70E740481C1C}">
                  <a14:useLocalDpi xmlns:a14="http://schemas.microsoft.com/office/drawing/2010/main" val="0"/>
                </a:ext>
              </a:extLst>
            </a:blip>
            <a:stretch>
              <a:fillRect/>
            </a:stretch>
          </p:blipFill>
          <p:spPr>
            <a:xfrm rot="5400000">
              <a:off x="-559538" y="4741950"/>
              <a:ext cx="1106791" cy="1106791"/>
            </a:xfrm>
            <a:prstGeom prst="rect">
              <a:avLst/>
            </a:prstGeom>
          </p:spPr>
        </p:pic>
        <p:pic>
          <p:nvPicPr>
            <p:cNvPr id="18" name="Picture 17" descr="Shape, circle&#10;&#10;Description automatically generated">
              <a:extLst>
                <a:ext uri="{FF2B5EF4-FFF2-40B4-BE49-F238E27FC236}">
                  <a16:creationId xmlns:a16="http://schemas.microsoft.com/office/drawing/2014/main" id="{627D232D-FF06-4C44-ADAF-FCFA6A7EA257}"/>
                </a:ext>
              </a:extLst>
            </p:cNvPr>
            <p:cNvPicPr>
              <a:picLocks noChangeAspect="1"/>
            </p:cNvPicPr>
            <p:nvPr/>
          </p:nvPicPr>
          <p:blipFill>
            <a:blip r:embed="rId13" cstate="print">
              <a:alphaModFix amt="10000"/>
              <a:extLst>
                <a:ext uri="{28A0092B-C50C-407E-A947-70E740481C1C}">
                  <a14:useLocalDpi xmlns:a14="http://schemas.microsoft.com/office/drawing/2010/main" val="0"/>
                </a:ext>
              </a:extLst>
            </a:blip>
            <a:stretch>
              <a:fillRect/>
            </a:stretch>
          </p:blipFill>
          <p:spPr>
            <a:xfrm rot="5400000">
              <a:off x="165292" y="5377570"/>
              <a:ext cx="1106791" cy="1106791"/>
            </a:xfrm>
            <a:prstGeom prst="rect">
              <a:avLst/>
            </a:prstGeom>
          </p:spPr>
        </p:pic>
        <p:pic>
          <p:nvPicPr>
            <p:cNvPr id="19" name="Picture 18" descr="Shape, circle&#10;&#10;Description automatically generated">
              <a:extLst>
                <a:ext uri="{FF2B5EF4-FFF2-40B4-BE49-F238E27FC236}">
                  <a16:creationId xmlns:a16="http://schemas.microsoft.com/office/drawing/2014/main" id="{E45D6341-7E2D-B649-9977-5AB5F417CEB0}"/>
                </a:ext>
              </a:extLst>
            </p:cNvPr>
            <p:cNvPicPr>
              <a:picLocks noChangeAspect="1"/>
            </p:cNvPicPr>
            <p:nvPr/>
          </p:nvPicPr>
          <p:blipFill>
            <a:blip r:embed="rId14" cstate="print">
              <a:alphaModFix amt="10000"/>
              <a:extLst>
                <a:ext uri="{28A0092B-C50C-407E-A947-70E740481C1C}">
                  <a14:useLocalDpi xmlns:a14="http://schemas.microsoft.com/office/drawing/2010/main" val="0"/>
                </a:ext>
              </a:extLst>
            </a:blip>
            <a:stretch>
              <a:fillRect/>
            </a:stretch>
          </p:blipFill>
          <p:spPr>
            <a:xfrm rot="5400000">
              <a:off x="-892366" y="5984527"/>
              <a:ext cx="1439619" cy="1439619"/>
            </a:xfrm>
            <a:prstGeom prst="rect">
              <a:avLst/>
            </a:prstGeom>
          </p:spPr>
        </p:pic>
      </p:gr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12218" y="5865501"/>
            <a:ext cx="2096679" cy="1000806"/>
          </a:xfrm>
          <a:prstGeom prst="rect">
            <a:avLst/>
          </a:prstGeom>
        </p:spPr>
      </p:pic>
      <p:sp>
        <p:nvSpPr>
          <p:cNvPr id="22" name="Round Diagonal Corner Rectangle 21"/>
          <p:cNvSpPr/>
          <p:nvPr userDrawn="1"/>
        </p:nvSpPr>
        <p:spPr>
          <a:xfrm>
            <a:off x="5112937" y="4653832"/>
            <a:ext cx="2318520" cy="90476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6353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b="0" kern="1200">
          <a:solidFill>
            <a:srgbClr val="2A3A47"/>
          </a:solidFill>
          <a:effectLst/>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3A4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AEE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AEE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7CC42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CC42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050213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A5DC1C-D5FF-BE12-7ED3-C7DC058F48E3}"/>
              </a:ext>
            </a:extLst>
          </p:cNvPr>
          <p:cNvSpPr/>
          <p:nvPr userDrawn="1"/>
        </p:nvSpPr>
        <p:spPr>
          <a:xfrm>
            <a:off x="0" y="6190488"/>
            <a:ext cx="12192000" cy="667512"/>
          </a:xfrm>
          <a:prstGeom prst="rect">
            <a:avLst/>
          </a:prstGeom>
          <a:solidFill>
            <a:srgbClr val="E8ED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F2CB72E-A01C-4185-A38A-6E04814B7C42}"/>
              </a:ext>
            </a:extLst>
          </p:cNvPr>
          <p:cNvSpPr>
            <a:spLocks noGrp="1"/>
          </p:cNvSpPr>
          <p:nvPr>
            <p:ph type="title"/>
          </p:nvPr>
        </p:nvSpPr>
        <p:spPr>
          <a:xfrm>
            <a:off x="825871" y="785925"/>
            <a:ext cx="7759103" cy="779463"/>
          </a:xfrm>
          <a:prstGeom prst="rect">
            <a:avLst/>
          </a:prstGeom>
        </p:spPr>
        <p:txBody>
          <a:bodyPr vert="horz" lIns="0" tIns="0" rIns="0" bIns="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29F7ED8-B9D5-41D5-B7C7-5EA89396744F}"/>
              </a:ext>
            </a:extLst>
          </p:cNvPr>
          <p:cNvSpPr>
            <a:spLocks noGrp="1"/>
          </p:cNvSpPr>
          <p:nvPr>
            <p:ph type="body" idx="1"/>
          </p:nvPr>
        </p:nvSpPr>
        <p:spPr>
          <a:xfrm>
            <a:off x="825871" y="1852523"/>
            <a:ext cx="7759103" cy="3553666"/>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2A217E8B-0FF7-4CB4-B299-49117474FC9D}"/>
              </a:ext>
            </a:extLst>
          </p:cNvPr>
          <p:cNvSpPr>
            <a:spLocks noGrp="1"/>
          </p:cNvSpPr>
          <p:nvPr>
            <p:ph type="sldNum" sz="quarter" idx="4"/>
          </p:nvPr>
        </p:nvSpPr>
        <p:spPr>
          <a:xfrm>
            <a:off x="11144369" y="6460639"/>
            <a:ext cx="221760" cy="135503"/>
          </a:xfrm>
          <a:prstGeom prst="rect">
            <a:avLst/>
          </a:prstGeom>
        </p:spPr>
        <p:txBody>
          <a:bodyPr vert="horz" lIns="0" tIns="0" rIns="0" bIns="0" rtlCol="0" anchor="t" anchorCtr="0"/>
          <a:lstStyle>
            <a:lvl1pPr algn="r">
              <a:defRPr sz="900">
                <a:solidFill>
                  <a:schemeClr val="accent1"/>
                </a:solidFill>
              </a:defRPr>
            </a:lvl1pPr>
          </a:lstStyle>
          <a:p>
            <a:fld id="{01898949-DBEE-42AF-93B8-E24DF2BBF04D}" type="slidenum">
              <a:rPr lang="en-GB" smtClean="0"/>
              <a:pPr/>
              <a:t>‹#›</a:t>
            </a:fld>
            <a:endParaRPr lang="en-GB" dirty="0"/>
          </a:p>
        </p:txBody>
      </p:sp>
      <p:sp>
        <p:nvSpPr>
          <p:cNvPr id="8" name="Oval 7">
            <a:extLst>
              <a:ext uri="{FF2B5EF4-FFF2-40B4-BE49-F238E27FC236}">
                <a16:creationId xmlns:a16="http://schemas.microsoft.com/office/drawing/2014/main" id="{A1EDCEE4-A155-211A-A998-B2E166FB1085}"/>
              </a:ext>
            </a:extLst>
          </p:cNvPr>
          <p:cNvSpPr/>
          <p:nvPr userDrawn="1"/>
        </p:nvSpPr>
        <p:spPr>
          <a:xfrm>
            <a:off x="10349046" y="6459810"/>
            <a:ext cx="137160" cy="13716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5873CB2-676F-282C-ECFB-9AFA7ACE6B2B}"/>
              </a:ext>
            </a:extLst>
          </p:cNvPr>
          <p:cNvSpPr/>
          <p:nvPr userDrawn="1"/>
        </p:nvSpPr>
        <p:spPr>
          <a:xfrm>
            <a:off x="10167662" y="6459810"/>
            <a:ext cx="137160" cy="13716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A136D0F-98E3-8BEF-CFBD-D32A8DC4FCAC}"/>
              </a:ext>
            </a:extLst>
          </p:cNvPr>
          <p:cNvSpPr/>
          <p:nvPr userDrawn="1"/>
        </p:nvSpPr>
        <p:spPr>
          <a:xfrm>
            <a:off x="9986279" y="6459810"/>
            <a:ext cx="137160" cy="13716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4916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p:txStyles>
    <p:titleStyle>
      <a:lvl1pPr algn="l" defTabSz="914400" rtl="0" eaLnBrk="1" latinLnBrk="0" hangingPunct="1">
        <a:lnSpc>
          <a:spcPct val="90000"/>
        </a:lnSpc>
        <a:spcBef>
          <a:spcPct val="0"/>
        </a:spcBef>
        <a:buNone/>
        <a:defRPr sz="2400" b="1" i="0" kern="1200">
          <a:solidFill>
            <a:schemeClr val="accent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300"/>
        </a:spcAft>
        <a:buFontTx/>
        <a:buNone/>
        <a:defRPr sz="1800" b="0" i="0" kern="1200">
          <a:solidFill>
            <a:schemeClr val="accent1"/>
          </a:solidFill>
          <a:latin typeface="Calibri Light" panose="020F0302020204030204" pitchFamily="34" charset="0"/>
          <a:ea typeface="+mn-ea"/>
          <a:cs typeface="Calibri Light" panose="020F0302020204030204" pitchFamily="34" charset="0"/>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b="0" i="0" kern="1200">
          <a:solidFill>
            <a:schemeClr val="tx2"/>
          </a:solidFill>
          <a:latin typeface="Calibri Light" panose="020F0302020204030204" pitchFamily="34" charset="0"/>
          <a:ea typeface="+mn-ea"/>
          <a:cs typeface="Calibri Light" panose="020F0302020204030204" pitchFamily="34" charset="0"/>
        </a:defRPr>
      </a:lvl2pPr>
      <a:lvl3pPr marL="404813" indent="-171450" algn="l" defTabSz="914400" rtl="0" eaLnBrk="1" latinLnBrk="0" hangingPunct="1">
        <a:lnSpc>
          <a:spcPct val="100000"/>
        </a:lnSpc>
        <a:spcBef>
          <a:spcPts val="500"/>
        </a:spcBef>
        <a:buFont typeface="Wingdings" panose="05000000000000000000" pitchFamily="2" charset="2"/>
        <a:buChar char="§"/>
        <a:defRPr sz="1300" b="0" i="0" kern="1200">
          <a:solidFill>
            <a:schemeClr val="tx2"/>
          </a:solidFill>
          <a:latin typeface="Calibri Light" panose="020F0302020204030204" pitchFamily="34" charset="0"/>
          <a:ea typeface="+mn-ea"/>
          <a:cs typeface="Calibri Light" panose="020F0302020204030204" pitchFamily="34" charset="0"/>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b="0" i="0" kern="1200">
          <a:solidFill>
            <a:schemeClr val="tx2"/>
          </a:solidFill>
          <a:latin typeface="Calibri Light" panose="020F0302020204030204" pitchFamily="34" charset="0"/>
          <a:ea typeface="+mn-ea"/>
          <a:cs typeface="Calibri Light" panose="020F0302020204030204" pitchFamily="34" charset="0"/>
        </a:defRPr>
      </a:lvl4pPr>
      <a:lvl5pPr marL="719138" indent="-157163" algn="l" defTabSz="914400" rtl="0" eaLnBrk="1" latinLnBrk="0" hangingPunct="1">
        <a:lnSpc>
          <a:spcPct val="100000"/>
        </a:lnSpc>
        <a:spcBef>
          <a:spcPts val="500"/>
        </a:spcBef>
        <a:buFont typeface="Wingdings" panose="05000000000000000000" pitchFamily="2" charset="2"/>
        <a:buChar char="§"/>
        <a:defRPr sz="900" b="0" i="0" kern="1200">
          <a:solidFill>
            <a:schemeClr val="tx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55E85E-E404-49ED-AFC9-878E2F10FA07}" type="datetime1">
              <a:rPr lang="en-GB" smtClean="0"/>
              <a:t>11/03/2025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B0E2B-1D9D-463A-A6CC-D936FDA6CBA4}" type="slidenum">
              <a:rPr lang="en-GB" smtClean="0"/>
              <a:t>‹#›</a:t>
            </a:fld>
            <a:endParaRPr lang="en-GB"/>
          </a:p>
        </p:txBody>
      </p:sp>
    </p:spTree>
    <p:extLst>
      <p:ext uri="{BB962C8B-B14F-4D97-AF65-F5344CB8AC3E}">
        <p14:creationId xmlns:p14="http://schemas.microsoft.com/office/powerpoint/2010/main" val="161725319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0D7C6-3342-7AB0-66E9-1051FE2964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2D73C4-F5DC-A6A6-04A1-3F85480963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5DE106-19BB-431B-BBBA-A3D61DF42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471AD-BA49-4BF6-88AF-C6F1DB528CB9}" type="datetimeFigureOut">
              <a:rPr lang="en-GB" smtClean="0"/>
              <a:t>11/03/2025</a:t>
            </a:fld>
            <a:endParaRPr lang="en-GB"/>
          </a:p>
        </p:txBody>
      </p:sp>
      <p:sp>
        <p:nvSpPr>
          <p:cNvPr id="5" name="Footer Placeholder 4">
            <a:extLst>
              <a:ext uri="{FF2B5EF4-FFF2-40B4-BE49-F238E27FC236}">
                <a16:creationId xmlns:a16="http://schemas.microsoft.com/office/drawing/2014/main" id="{7052A688-468F-82E4-A201-6D7A805EA4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1C4267F-60E9-D0B5-99FE-7C5ABB1097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6CADB-5712-43F5-BF64-4665DBDA5B93}" type="slidenum">
              <a:rPr lang="en-GB" smtClean="0"/>
              <a:t>‹#›</a:t>
            </a:fld>
            <a:endParaRPr lang="en-GB"/>
          </a:p>
        </p:txBody>
      </p:sp>
    </p:spTree>
    <p:extLst>
      <p:ext uri="{BB962C8B-B14F-4D97-AF65-F5344CB8AC3E}">
        <p14:creationId xmlns:p14="http://schemas.microsoft.com/office/powerpoint/2010/main" val="35494162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39DEC0-EA81-9D41-9753-1FB358035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CB338A6-D5C8-744C-A24D-DC6DD9392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7F58E7-77E4-764C-85EE-0BA9E15A4D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46437-EC6F-9A43-9374-A22D828F0E4F}" type="datetimeFigureOut">
              <a:rPr lang="en-US" smtClean="0"/>
              <a:t>3/11/2025</a:t>
            </a:fld>
            <a:endParaRPr lang="en-US"/>
          </a:p>
        </p:txBody>
      </p:sp>
      <p:sp>
        <p:nvSpPr>
          <p:cNvPr id="5" name="Footer Placeholder 4">
            <a:extLst>
              <a:ext uri="{FF2B5EF4-FFF2-40B4-BE49-F238E27FC236}">
                <a16:creationId xmlns:a16="http://schemas.microsoft.com/office/drawing/2014/main" id="{4C710130-B453-7446-9934-23B5F8364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D7A3EF-880B-9F45-AFEE-3C065F41E0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F7FC4-9EB7-2C4C-89BC-AE7177FA2E1B}" type="slidenum">
              <a:rPr lang="en-US" smtClean="0"/>
              <a:t>‹#›</a:t>
            </a:fld>
            <a:endParaRPr lang="en-US"/>
          </a:p>
        </p:txBody>
      </p:sp>
    </p:spTree>
    <p:extLst>
      <p:ext uri="{BB962C8B-B14F-4D97-AF65-F5344CB8AC3E}">
        <p14:creationId xmlns:p14="http://schemas.microsoft.com/office/powerpoint/2010/main" val="386162296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FAE5EF7E-312A-4CDD-8FB7-7082CC83C6D5}" type="datetimeFigureOut">
              <a:rPr lang="en-GB" smtClean="0"/>
              <a:t>11/03/2025</a:t>
            </a:fld>
            <a:endParaRPr lang="en-GB"/>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GB"/>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ED6D59B2-4215-42BB-B578-2FA7707A466A}" type="slidenum">
              <a:rPr lang="en-GB" smtClean="0"/>
              <a:t>‹#›</a:t>
            </a:fld>
            <a:endParaRPr lang="en-GB"/>
          </a:p>
        </p:txBody>
      </p:sp>
    </p:spTree>
    <p:extLst>
      <p:ext uri="{BB962C8B-B14F-4D97-AF65-F5344CB8AC3E}">
        <p14:creationId xmlns:p14="http://schemas.microsoft.com/office/powerpoint/2010/main" val="197025556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2" Type="http://schemas.openxmlformats.org/officeDocument/2006/relationships/hyperlink" Target="mailto:A.B@yahoo.com" TargetMode="Externa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103.xml.rels><?xml version="1.0" encoding="UTF-8" standalone="yes"?>
<Relationships xmlns="http://schemas.openxmlformats.org/package/2006/relationships"><Relationship Id="rId3" Type="http://schemas.openxmlformats.org/officeDocument/2006/relationships/hyperlink" Target="https://www.cps.gov.uk/legal-guidance/stalking-or-harassment" TargetMode="External"/><Relationship Id="rId2" Type="http://schemas.openxmlformats.org/officeDocument/2006/relationships/hyperlink" Target="https://view.officeapps.live.com/op/view.aspx?src=https%3A%2F%2Fwww.cps.gov.uk%2Fsites%2Fdefault%2Ffiles%2Fdocuments%2Fpublications%2FStalking-and-Harassment-Protocol-2018_1.docx&amp;wdOrigin=BROWSELINK" TargetMode="External"/><Relationship Id="rId1" Type="http://schemas.openxmlformats.org/officeDocument/2006/relationships/slideLayout" Target="../slideLayouts/slideLayout33.xml"/><Relationship Id="rId4" Type="http://schemas.openxmlformats.org/officeDocument/2006/relationships/hyperlink" Target="https://www.legislation.gov.uk/ukpga/1997/40/contents" TargetMode="External"/></Relationships>
</file>

<file path=ppt/slides/_rels/slide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6.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66.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31.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66.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1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6.xml"/><Relationship Id="rId4" Type="http://schemas.openxmlformats.org/officeDocument/2006/relationships/image" Target="../media/image78.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9.xml"/><Relationship Id="rId5" Type="http://schemas.microsoft.com/office/2007/relationships/hdphoto" Target="../media/hdphoto1.wdp"/><Relationship Id="rId4" Type="http://schemas.openxmlformats.org/officeDocument/2006/relationships/image" Target="../media/image32.png"/></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66.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2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6.xml"/></Relationships>
</file>

<file path=ppt/slides/_rels/slide1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6.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87.jpeg"/><Relationship Id="rId1" Type="http://schemas.openxmlformats.org/officeDocument/2006/relationships/slideLayout" Target="../slideLayouts/slideLayout68.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66.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66.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jpeg"/><Relationship Id="rId3" Type="http://schemas.openxmlformats.org/officeDocument/2006/relationships/image" Target="../media/image21.png"/><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59.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hyperlink" Target="http://www.suzylamplugh.org/" TargetMode="External"/><Relationship Id="rId10" Type="http://schemas.openxmlformats.org/officeDocument/2006/relationships/hyperlink" Target="http://www.stalkinghelpline,org/" TargetMode="External"/><Relationship Id="rId4" Type="http://schemas.openxmlformats.org/officeDocument/2006/relationships/hyperlink" Target="mailto:info@suzylamplugh.org" TargetMode="External"/><Relationship Id="rId9" Type="http://schemas.openxmlformats.org/officeDocument/2006/relationships/hyperlink" Target="mailto:advice@stalkinghelpline.org" TargetMode="External"/></Relationships>
</file>

<file path=ppt/slides/_rels/slide1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66.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91.jpeg"/><Relationship Id="rId2" Type="http://schemas.openxmlformats.org/officeDocument/2006/relationships/diagramData" Target="../diagrams/data29.xml"/><Relationship Id="rId1" Type="http://schemas.openxmlformats.org/officeDocument/2006/relationships/slideLayout" Target="../slideLayouts/slideLayout7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66.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6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6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mailto:r.worthington@mmu.ac.uk" TargetMode="External"/><Relationship Id="rId1" Type="http://schemas.openxmlformats.org/officeDocument/2006/relationships/slideLayout" Target="../slideLayouts/slideLayout6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6.jp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8.pn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9.pn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50.png"/><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8.png"/><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0.xml"/><Relationship Id="rId5" Type="http://schemas.openxmlformats.org/officeDocument/2006/relationships/hyperlink" Target="https://svgsilh.com/image/294516.html" TargetMode="External"/><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8.png"/><Relationship Id="rId1" Type="http://schemas.openxmlformats.org/officeDocument/2006/relationships/slideLayout" Target="../slideLayouts/slideLayout30.xml"/><Relationship Id="rId4" Type="http://schemas.openxmlformats.org/officeDocument/2006/relationships/hyperlink" Target="http://www.autism.org.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8.png"/><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2.xml.rels><?xml version="1.0" encoding="UTF-8" standalone="yes"?>
<Relationships xmlns="http://schemas.openxmlformats.org/package/2006/relationships"><Relationship Id="rId3" Type="http://schemas.openxmlformats.org/officeDocument/2006/relationships/hyperlink" Target="https://pxhere.com/ko/photo/1445123" TargetMode="External"/><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hyperlink" Target="https://pxhere.com/ko/photo/1445123" TargetMode="External"/><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hyperlink" Target="https://pxhere.com/ko/photo/1445123" TargetMode="External"/><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8.png"/><Relationship Id="rId1" Type="http://schemas.openxmlformats.org/officeDocument/2006/relationships/slideLayout" Target="../slideLayouts/slideLayout30.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0.xml"/><Relationship Id="rId5" Type="http://schemas.openxmlformats.org/officeDocument/2006/relationships/hyperlink" Target="https://svgsilh.com/image/294516.html" TargetMode="External"/><Relationship Id="rId4"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9.xml"/><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hyperlink" Target="https://www.flickr.com/photos/99312118@N07/13062114715" TargetMode="External"/><Relationship Id="rId2" Type="http://schemas.openxmlformats.org/officeDocument/2006/relationships/image" Target="../media/image69.jp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hyperlink" Target="https://www.flickr.com/photos/99312118@N07/13062114715" TargetMode="External"/><Relationship Id="rId2" Type="http://schemas.openxmlformats.org/officeDocument/2006/relationships/image" Target="../media/image69.jp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vawg.gss-data.org.uk/dashboards/stalking-and-harassment" TargetMode="Externa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doi.org/10.1080/14789949.2024.2339537"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9.xml"/><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hyperlink" Target="mailto:daniellodge.edu@gmail.com"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6.xml"/><Relationship Id="rId1" Type="http://schemas.openxmlformats.org/officeDocument/2006/relationships/slideLayout" Target="../slideLayouts/slideLayout3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8.xml.rels><?xml version="1.0" encoding="UTF-8" standalone="yes"?>
<Relationships xmlns="http://schemas.openxmlformats.org/package/2006/relationships"><Relationship Id="rId3" Type="http://schemas.openxmlformats.org/officeDocument/2006/relationships/hyperlink" Target="https://www.cps.gov.uk/publication/code-crown-prosecutors" TargetMode="External"/><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3" Type="http://schemas.openxmlformats.org/officeDocument/2006/relationships/hyperlink" Target="https://www.legislation.gov.uk/ukpga/1997/40/section/7#commentary-key-d9af379df098a8055804b39d01a38621" TargetMode="External"/><Relationship Id="rId2" Type="http://schemas.openxmlformats.org/officeDocument/2006/relationships/hyperlink" Target="https://www.legislation.gov.uk/ukpga/1997/40/section/7#commentary-key-5e60c0af250311ce86d4e16e826b7320" TargetMode="External"/><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33.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This image shows the multi-agency stalking partnership logo for Hampshire &amp; Isle of Wight." title="Multi-agency stalking partnership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514" y="1150678"/>
            <a:ext cx="9338835" cy="346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799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1FF19-CAC4-9322-9B98-E7CC53BBA7A5}"/>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F5672118-4F87-D4BA-B40D-9EA3C4359B57}"/>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64B2692-F1B0-26B0-97A5-6D55215576DC}"/>
              </a:ext>
            </a:extLst>
          </p:cNvPr>
          <p:cNvSpPr txBox="1"/>
          <p:nvPr/>
        </p:nvSpPr>
        <p:spPr>
          <a:xfrm>
            <a:off x="962974" y="583784"/>
            <a:ext cx="73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Aptos Black" panose="020B0004020202020204" pitchFamily="34" charset="0"/>
                <a:ea typeface="+mn-ea"/>
                <a:cs typeface="Arial Black" panose="020B0604020202020204" pitchFamily="34" charset="0"/>
              </a:rPr>
              <a:t>Key Issues </a:t>
            </a:r>
          </a:p>
        </p:txBody>
      </p:sp>
      <p:sp>
        <p:nvSpPr>
          <p:cNvPr id="6" name="TextBox 5">
            <a:extLst>
              <a:ext uri="{FF2B5EF4-FFF2-40B4-BE49-F238E27FC236}">
                <a16:creationId xmlns:a16="http://schemas.microsoft.com/office/drawing/2014/main" id="{5FC13471-67A5-380C-426D-9DD997BF8623}"/>
              </a:ext>
            </a:extLst>
          </p:cNvPr>
          <p:cNvSpPr txBox="1"/>
          <p:nvPr/>
        </p:nvSpPr>
        <p:spPr>
          <a:xfrm>
            <a:off x="649465" y="1701020"/>
            <a:ext cx="11041792" cy="4570931"/>
          </a:xfrm>
          <a:prstGeom prst="rect">
            <a:avLst/>
          </a:prstGeom>
          <a:noFill/>
        </p:spPr>
        <p:txBody>
          <a:bodyPr wrap="square">
            <a:spAutoFit/>
          </a:bodyPr>
          <a:lstStyle/>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Misidentification of stalking (i.e. police behaviours as single, unconnected incidents or as different offences)</a:t>
            </a:r>
          </a:p>
          <a:p>
            <a:pPr marL="0" marR="0" lvl="0" indent="0" algn="l" defTabSz="914400" rtl="0" eaLnBrk="1" fontAlgn="base" latinLnBrk="0" hangingPunct="1">
              <a:lnSpc>
                <a:spcPts val="27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The police failing to recognise the risk of serious harm or homicide to the victim, the psychological effect of stalking or online behaviours as part of the stalking</a:t>
            </a:r>
          </a:p>
          <a:p>
            <a:pPr marL="0" marR="0" lvl="0" indent="0" algn="l" defTabSz="914400" rtl="0" eaLnBrk="1" fontAlgn="base" latinLnBrk="0" hangingPunct="1">
              <a:lnSpc>
                <a:spcPts val="27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Poor use of Stalking Protection Orders by police forces</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Lack of referrals to specialist stalking services </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The urgent need for efficient multi-agency working to address stalking</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In 2022, we submitted a super complaint highlighting some of these systemic issues</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p:txBody>
      </p:sp>
    </p:spTree>
    <p:extLst>
      <p:ext uri="{BB962C8B-B14F-4D97-AF65-F5344CB8AC3E}">
        <p14:creationId xmlns:p14="http://schemas.microsoft.com/office/powerpoint/2010/main" val="135668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041-BB02-A3C1-AB18-DB8036B2E6E1}"/>
              </a:ext>
            </a:extLst>
          </p:cNvPr>
          <p:cNvSpPr>
            <a:spLocks noGrp="1"/>
          </p:cNvSpPr>
          <p:nvPr>
            <p:ph type="title"/>
          </p:nvPr>
        </p:nvSpPr>
        <p:spPr/>
        <p:txBody>
          <a:bodyPr/>
          <a:lstStyle/>
          <a:p>
            <a:r>
              <a:rPr lang="en-GB" dirty="0"/>
              <a:t>SCOTT SCHEDULES</a:t>
            </a:r>
          </a:p>
        </p:txBody>
      </p:sp>
      <p:graphicFrame>
        <p:nvGraphicFramePr>
          <p:cNvPr id="5" name="Content Placeholder 4">
            <a:extLst>
              <a:ext uri="{FF2B5EF4-FFF2-40B4-BE49-F238E27FC236}">
                <a16:creationId xmlns:a16="http://schemas.microsoft.com/office/drawing/2014/main" id="{20B21920-4949-94BB-EC2F-6804E4EA02C1}"/>
              </a:ext>
            </a:extLst>
          </p:cNvPr>
          <p:cNvGraphicFramePr>
            <a:graphicFrameLocks noGrp="1"/>
          </p:cNvGraphicFramePr>
          <p:nvPr>
            <p:ph idx="1"/>
          </p:nvPr>
        </p:nvGraphicFramePr>
        <p:xfrm>
          <a:off x="1981200" y="2572124"/>
          <a:ext cx="8229600" cy="2627884"/>
        </p:xfrm>
        <a:graphic>
          <a:graphicData uri="http://schemas.openxmlformats.org/drawingml/2006/table">
            <a:tbl>
              <a:tblPr firstRow="1" firstCol="1" bandRow="1">
                <a:tableStyleId>{5C22544A-7EE6-4342-B048-85BDC9FD1C3A}</a:tableStyleId>
              </a:tblPr>
              <a:tblGrid>
                <a:gridCol w="297887">
                  <a:extLst>
                    <a:ext uri="{9D8B030D-6E8A-4147-A177-3AD203B41FA5}">
                      <a16:colId xmlns:a16="http://schemas.microsoft.com/office/drawing/2014/main" val="4196998731"/>
                    </a:ext>
                  </a:extLst>
                </a:gridCol>
                <a:gridCol w="852481">
                  <a:extLst>
                    <a:ext uri="{9D8B030D-6E8A-4147-A177-3AD203B41FA5}">
                      <a16:colId xmlns:a16="http://schemas.microsoft.com/office/drawing/2014/main" val="4060295135"/>
                    </a:ext>
                  </a:extLst>
                </a:gridCol>
                <a:gridCol w="2853727">
                  <a:extLst>
                    <a:ext uri="{9D8B030D-6E8A-4147-A177-3AD203B41FA5}">
                      <a16:colId xmlns:a16="http://schemas.microsoft.com/office/drawing/2014/main" val="1453170360"/>
                    </a:ext>
                  </a:extLst>
                </a:gridCol>
                <a:gridCol w="928959">
                  <a:extLst>
                    <a:ext uri="{9D8B030D-6E8A-4147-A177-3AD203B41FA5}">
                      <a16:colId xmlns:a16="http://schemas.microsoft.com/office/drawing/2014/main" val="3785193011"/>
                    </a:ext>
                  </a:extLst>
                </a:gridCol>
                <a:gridCol w="1810854">
                  <a:extLst>
                    <a:ext uri="{9D8B030D-6E8A-4147-A177-3AD203B41FA5}">
                      <a16:colId xmlns:a16="http://schemas.microsoft.com/office/drawing/2014/main" val="512770442"/>
                    </a:ext>
                  </a:extLst>
                </a:gridCol>
                <a:gridCol w="1485692">
                  <a:extLst>
                    <a:ext uri="{9D8B030D-6E8A-4147-A177-3AD203B41FA5}">
                      <a16:colId xmlns:a16="http://schemas.microsoft.com/office/drawing/2014/main" val="1570922409"/>
                    </a:ext>
                  </a:extLst>
                </a:gridCol>
              </a:tblGrid>
              <a:tr h="658561">
                <a:tc>
                  <a:txBody>
                    <a:bodyPr/>
                    <a:lstStyle/>
                    <a:p>
                      <a:pPr>
                        <a:lnSpc>
                          <a:spcPct val="107000"/>
                        </a:lnSpc>
                        <a:spcAft>
                          <a:spcPts val="800"/>
                        </a:spcAft>
                      </a:pPr>
                      <a:r>
                        <a:rPr lang="en-GB" sz="1000" dirty="0">
                          <a:effectLst/>
                        </a:rPr>
                        <a:t> </a:t>
                      </a:r>
                      <a:endParaRPr lang="en-GB" sz="900" dirty="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dirty="0">
                          <a:effectLst/>
                        </a:rPr>
                        <a:t>Date</a:t>
                      </a:r>
                      <a:endParaRPr lang="en-GB" sz="900" dirty="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dirty="0">
                          <a:effectLst/>
                        </a:rPr>
                        <a:t>Allegation</a:t>
                      </a:r>
                      <a:endParaRPr lang="en-GB" sz="900" dirty="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Exhibit reference</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Defendant response</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Court finding</a:t>
                      </a:r>
                      <a:endParaRPr lang="en-GB" sz="900">
                        <a:effectLst/>
                      </a:endParaRPr>
                    </a:p>
                    <a:p>
                      <a:pPr>
                        <a:lnSpc>
                          <a:spcPct val="107000"/>
                        </a:lnSpc>
                        <a:spcAft>
                          <a:spcPts val="800"/>
                        </a:spcAft>
                      </a:pPr>
                      <a:r>
                        <a:rPr lang="en-GB" sz="1000">
                          <a:effectLst/>
                        </a:rPr>
                        <a:t> </a:t>
                      </a:r>
                      <a:endParaRPr lang="en-GB" sz="900">
                        <a:effectLst/>
                      </a:endParaRPr>
                    </a:p>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extLst>
                  <a:ext uri="{0D108BD9-81ED-4DB2-BD59-A6C34878D82A}">
                    <a16:rowId xmlns:a16="http://schemas.microsoft.com/office/drawing/2014/main" val="494516678"/>
                  </a:ext>
                </a:extLst>
              </a:tr>
              <a:tr h="908957">
                <a:tc>
                  <a:txBody>
                    <a:bodyPr/>
                    <a:lstStyle/>
                    <a:p>
                      <a:pPr>
                        <a:lnSpc>
                          <a:spcPct val="107000"/>
                        </a:lnSpc>
                        <a:spcAft>
                          <a:spcPts val="800"/>
                        </a:spcAft>
                      </a:pPr>
                      <a:r>
                        <a:rPr lang="en-GB" sz="1000">
                          <a:effectLst/>
                        </a:rPr>
                        <a:t>1.</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dirty="0">
                          <a:effectLst/>
                        </a:rPr>
                        <a:t> </a:t>
                      </a:r>
                      <a:endParaRPr lang="en-GB" sz="900" dirty="0">
                        <a:effectLst/>
                      </a:endParaRPr>
                    </a:p>
                    <a:p>
                      <a:pPr>
                        <a:lnSpc>
                          <a:spcPct val="107000"/>
                        </a:lnSpc>
                        <a:spcAft>
                          <a:spcPts val="800"/>
                        </a:spcAft>
                      </a:pPr>
                      <a:r>
                        <a:rPr lang="en-GB" sz="1000" dirty="0">
                          <a:effectLst/>
                        </a:rPr>
                        <a:t> </a:t>
                      </a:r>
                      <a:endParaRPr lang="en-GB" sz="900" dirty="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endParaRPr>
                    </a:p>
                    <a:p>
                      <a:pPr>
                        <a:lnSpc>
                          <a:spcPct val="107000"/>
                        </a:lnSpc>
                        <a:spcAft>
                          <a:spcPts val="800"/>
                        </a:spcAft>
                      </a:pPr>
                      <a:r>
                        <a:rPr lang="en-GB" sz="1000">
                          <a:effectLst/>
                        </a:rPr>
                        <a:t> </a:t>
                      </a:r>
                      <a:endParaRPr lang="en-GB" sz="900">
                        <a:effectLst/>
                      </a:endParaRPr>
                    </a:p>
                    <a:p>
                      <a:pPr>
                        <a:lnSpc>
                          <a:spcPct val="107000"/>
                        </a:lnSpc>
                        <a:spcAft>
                          <a:spcPts val="800"/>
                        </a:spcAft>
                      </a:pPr>
                      <a:r>
                        <a:rPr lang="en-GB" sz="1000">
                          <a:effectLst/>
                        </a:rPr>
                        <a:t> </a:t>
                      </a:r>
                      <a:endParaRPr lang="en-GB" sz="900">
                        <a:effectLst/>
                      </a:endParaRPr>
                    </a:p>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extLst>
                  <a:ext uri="{0D108BD9-81ED-4DB2-BD59-A6C34878D82A}">
                    <a16:rowId xmlns:a16="http://schemas.microsoft.com/office/drawing/2014/main" val="1190133975"/>
                  </a:ext>
                </a:extLst>
              </a:tr>
              <a:tr h="157768">
                <a:tc>
                  <a:txBody>
                    <a:bodyPr/>
                    <a:lstStyle/>
                    <a:p>
                      <a:pPr>
                        <a:lnSpc>
                          <a:spcPct val="107000"/>
                        </a:lnSpc>
                        <a:spcAft>
                          <a:spcPts val="800"/>
                        </a:spcAft>
                      </a:pPr>
                      <a:r>
                        <a:rPr lang="en-GB" sz="1000">
                          <a:effectLst/>
                        </a:rPr>
                        <a:t>2.</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dirty="0">
                          <a:effectLst/>
                        </a:rPr>
                        <a:t> </a:t>
                      </a:r>
                      <a:endParaRPr lang="en-GB" sz="900" dirty="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extLst>
                  <a:ext uri="{0D108BD9-81ED-4DB2-BD59-A6C34878D82A}">
                    <a16:rowId xmlns:a16="http://schemas.microsoft.com/office/drawing/2014/main" val="383826870"/>
                  </a:ext>
                </a:extLst>
              </a:tr>
              <a:tr h="157768">
                <a:tc>
                  <a:txBody>
                    <a:bodyPr/>
                    <a:lstStyle/>
                    <a:p>
                      <a:pPr>
                        <a:lnSpc>
                          <a:spcPct val="107000"/>
                        </a:lnSpc>
                        <a:spcAft>
                          <a:spcPts val="800"/>
                        </a:spcAft>
                      </a:pPr>
                      <a:r>
                        <a:rPr lang="en-GB" sz="1000">
                          <a:effectLst/>
                        </a:rPr>
                        <a:t>3.</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extLst>
                  <a:ext uri="{0D108BD9-81ED-4DB2-BD59-A6C34878D82A}">
                    <a16:rowId xmlns:a16="http://schemas.microsoft.com/office/drawing/2014/main" val="3710289290"/>
                  </a:ext>
                </a:extLst>
              </a:tr>
              <a:tr h="157768">
                <a:tc>
                  <a:txBody>
                    <a:bodyPr/>
                    <a:lstStyle/>
                    <a:p>
                      <a:pPr>
                        <a:lnSpc>
                          <a:spcPct val="107000"/>
                        </a:lnSpc>
                        <a:spcAft>
                          <a:spcPts val="800"/>
                        </a:spcAft>
                      </a:pPr>
                      <a:r>
                        <a:rPr lang="en-GB" sz="1000">
                          <a:effectLst/>
                        </a:rPr>
                        <a:t>4.</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dirty="0">
                          <a:effectLst/>
                        </a:rPr>
                        <a:t> </a:t>
                      </a:r>
                      <a:endParaRPr lang="en-GB" sz="900" dirty="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dirty="0">
                          <a:effectLst/>
                        </a:rPr>
                        <a:t> </a:t>
                      </a:r>
                      <a:endParaRPr lang="en-GB" sz="900" dirty="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extLst>
                  <a:ext uri="{0D108BD9-81ED-4DB2-BD59-A6C34878D82A}">
                    <a16:rowId xmlns:a16="http://schemas.microsoft.com/office/drawing/2014/main" val="3213047585"/>
                  </a:ext>
                </a:extLst>
              </a:tr>
              <a:tr h="157768">
                <a:tc>
                  <a:txBody>
                    <a:bodyPr/>
                    <a:lstStyle/>
                    <a:p>
                      <a:pPr>
                        <a:lnSpc>
                          <a:spcPct val="107000"/>
                        </a:lnSpc>
                        <a:spcAft>
                          <a:spcPts val="800"/>
                        </a:spcAft>
                      </a:pPr>
                      <a:r>
                        <a:rPr lang="en-GB" sz="1000">
                          <a:effectLst/>
                        </a:rPr>
                        <a:t>5.</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dirty="0">
                          <a:effectLst/>
                        </a:rPr>
                        <a:t> </a:t>
                      </a:r>
                      <a:endParaRPr lang="en-GB" sz="900" dirty="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dirty="0">
                          <a:effectLst/>
                        </a:rPr>
                        <a:t> </a:t>
                      </a:r>
                      <a:endParaRPr lang="en-GB" sz="900" dirty="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extLst>
                  <a:ext uri="{0D108BD9-81ED-4DB2-BD59-A6C34878D82A}">
                    <a16:rowId xmlns:a16="http://schemas.microsoft.com/office/drawing/2014/main" val="1616324771"/>
                  </a:ext>
                </a:extLst>
              </a:tr>
              <a:tr h="157768">
                <a:tc>
                  <a:txBody>
                    <a:bodyPr/>
                    <a:lstStyle/>
                    <a:p>
                      <a:pPr>
                        <a:lnSpc>
                          <a:spcPct val="107000"/>
                        </a:lnSpc>
                        <a:spcAft>
                          <a:spcPts val="800"/>
                        </a:spcAft>
                      </a:pPr>
                      <a:r>
                        <a:rPr lang="en-GB" sz="1000">
                          <a:effectLst/>
                        </a:rPr>
                        <a:t>6.</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dirty="0">
                          <a:effectLst/>
                        </a:rPr>
                        <a:t> </a:t>
                      </a:r>
                      <a:endParaRPr lang="en-GB" sz="900" dirty="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extLst>
                  <a:ext uri="{0D108BD9-81ED-4DB2-BD59-A6C34878D82A}">
                    <a16:rowId xmlns:a16="http://schemas.microsoft.com/office/drawing/2014/main" val="329016798"/>
                  </a:ext>
                </a:extLst>
              </a:tr>
              <a:tr h="157768">
                <a:tc>
                  <a:txBody>
                    <a:bodyPr/>
                    <a:lstStyle/>
                    <a:p>
                      <a:pPr>
                        <a:lnSpc>
                          <a:spcPct val="107000"/>
                        </a:lnSpc>
                        <a:spcAft>
                          <a:spcPts val="800"/>
                        </a:spcAft>
                      </a:pPr>
                      <a:r>
                        <a:rPr lang="en-GB" sz="1000">
                          <a:effectLst/>
                        </a:rPr>
                        <a:t>7.</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a:effectLst/>
                        </a:rPr>
                        <a:t> </a:t>
                      </a:r>
                      <a:endParaRPr lang="en-GB" sz="90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tc>
                  <a:txBody>
                    <a:bodyPr/>
                    <a:lstStyle/>
                    <a:p>
                      <a:pPr>
                        <a:lnSpc>
                          <a:spcPct val="107000"/>
                        </a:lnSpc>
                        <a:spcAft>
                          <a:spcPts val="800"/>
                        </a:spcAft>
                      </a:pPr>
                      <a:r>
                        <a:rPr lang="en-GB" sz="1000" dirty="0">
                          <a:effectLst/>
                        </a:rPr>
                        <a:t> </a:t>
                      </a:r>
                      <a:endParaRPr lang="en-GB" sz="900" dirty="0">
                        <a:effectLst/>
                        <a:latin typeface="Aptos" panose="020B0004020202020204" pitchFamily="34" charset="0"/>
                        <a:ea typeface="Aptos" panose="020B0004020202020204" pitchFamily="34" charset="0"/>
                        <a:cs typeface="Times New Roman" panose="02020603050405020304" pitchFamily="18" charset="0"/>
                      </a:endParaRPr>
                    </a:p>
                  </a:txBody>
                  <a:tcPr marL="57759" marR="57759" marT="0" marB="0"/>
                </a:tc>
                <a:extLst>
                  <a:ext uri="{0D108BD9-81ED-4DB2-BD59-A6C34878D82A}">
                    <a16:rowId xmlns:a16="http://schemas.microsoft.com/office/drawing/2014/main" val="3743214834"/>
                  </a:ext>
                </a:extLst>
              </a:tr>
            </a:tbl>
          </a:graphicData>
        </a:graphic>
      </p:graphicFrame>
      <p:sp>
        <p:nvSpPr>
          <p:cNvPr id="4" name="Slide Number Placeholder 3">
            <a:extLst>
              <a:ext uri="{FF2B5EF4-FFF2-40B4-BE49-F238E27FC236}">
                <a16:creationId xmlns:a16="http://schemas.microsoft.com/office/drawing/2014/main" id="{790B46D5-0692-D44A-41E3-D3BB33A18C73}"/>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100</a:t>
            </a:fld>
            <a:endParaRPr lang="en-GB" dirty="0">
              <a:solidFill>
                <a:prstClr val="white"/>
              </a:solidFill>
              <a:latin typeface="Calibri"/>
            </a:endParaRPr>
          </a:p>
        </p:txBody>
      </p:sp>
    </p:spTree>
    <p:extLst>
      <p:ext uri="{BB962C8B-B14F-4D97-AF65-F5344CB8AC3E}">
        <p14:creationId xmlns:p14="http://schemas.microsoft.com/office/powerpoint/2010/main" val="5887779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F5B787-DB39-3E3F-9BF2-F0E88560CE7D}"/>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101</a:t>
            </a:fld>
            <a:endParaRPr lang="en-GB" dirty="0">
              <a:solidFill>
                <a:prstClr val="white"/>
              </a:solidFill>
              <a:latin typeface="Calibri"/>
            </a:endParaRPr>
          </a:p>
        </p:txBody>
      </p:sp>
      <p:graphicFrame>
        <p:nvGraphicFramePr>
          <p:cNvPr id="3" name="Table 2">
            <a:extLst>
              <a:ext uri="{FF2B5EF4-FFF2-40B4-BE49-F238E27FC236}">
                <a16:creationId xmlns:a16="http://schemas.microsoft.com/office/drawing/2014/main" id="{07ACE38E-937D-8A05-2576-26DCEC1FCF9D}"/>
              </a:ext>
            </a:extLst>
          </p:cNvPr>
          <p:cNvGraphicFramePr>
            <a:graphicFrameLocks noGrp="1"/>
          </p:cNvGraphicFramePr>
          <p:nvPr>
            <p:extLst/>
          </p:nvPr>
        </p:nvGraphicFramePr>
        <p:xfrm>
          <a:off x="2207569" y="5084"/>
          <a:ext cx="7632847" cy="6305977"/>
        </p:xfrm>
        <a:graphic>
          <a:graphicData uri="http://schemas.openxmlformats.org/drawingml/2006/table">
            <a:tbl>
              <a:tblPr firstRow="1" firstCol="1" bandRow="1">
                <a:tableStyleId>{5C22544A-7EE6-4342-B048-85BDC9FD1C3A}</a:tableStyleId>
              </a:tblPr>
              <a:tblGrid>
                <a:gridCol w="276288">
                  <a:extLst>
                    <a:ext uri="{9D8B030D-6E8A-4147-A177-3AD203B41FA5}">
                      <a16:colId xmlns:a16="http://schemas.microsoft.com/office/drawing/2014/main" val="30175123"/>
                    </a:ext>
                  </a:extLst>
                </a:gridCol>
                <a:gridCol w="790664">
                  <a:extLst>
                    <a:ext uri="{9D8B030D-6E8A-4147-A177-3AD203B41FA5}">
                      <a16:colId xmlns:a16="http://schemas.microsoft.com/office/drawing/2014/main" val="4236485137"/>
                    </a:ext>
                  </a:extLst>
                </a:gridCol>
                <a:gridCol w="2646795">
                  <a:extLst>
                    <a:ext uri="{9D8B030D-6E8A-4147-A177-3AD203B41FA5}">
                      <a16:colId xmlns:a16="http://schemas.microsoft.com/office/drawing/2014/main" val="176902668"/>
                    </a:ext>
                  </a:extLst>
                </a:gridCol>
                <a:gridCol w="861598">
                  <a:extLst>
                    <a:ext uri="{9D8B030D-6E8A-4147-A177-3AD203B41FA5}">
                      <a16:colId xmlns:a16="http://schemas.microsoft.com/office/drawing/2014/main" val="2661328604"/>
                    </a:ext>
                  </a:extLst>
                </a:gridCol>
                <a:gridCol w="1679543">
                  <a:extLst>
                    <a:ext uri="{9D8B030D-6E8A-4147-A177-3AD203B41FA5}">
                      <a16:colId xmlns:a16="http://schemas.microsoft.com/office/drawing/2014/main" val="1125564256"/>
                    </a:ext>
                  </a:extLst>
                </a:gridCol>
                <a:gridCol w="1377959">
                  <a:extLst>
                    <a:ext uri="{9D8B030D-6E8A-4147-A177-3AD203B41FA5}">
                      <a16:colId xmlns:a16="http://schemas.microsoft.com/office/drawing/2014/main" val="3836154837"/>
                    </a:ext>
                  </a:extLst>
                </a:gridCol>
              </a:tblGrid>
              <a:tr h="3326732">
                <a:tc>
                  <a:txBody>
                    <a:bodyPr/>
                    <a:lstStyle/>
                    <a:p>
                      <a:pPr>
                        <a:lnSpc>
                          <a:spcPct val="107000"/>
                        </a:lnSpc>
                        <a:spcAft>
                          <a:spcPts val="800"/>
                        </a:spcAft>
                      </a:pPr>
                      <a:r>
                        <a:rPr lang="en-GB" sz="500">
                          <a:effectLst/>
                        </a:rPr>
                        <a:t>15.</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a:effectLst/>
                        </a:rPr>
                        <a:t>29.9.21 17:41</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dirty="0">
                          <a:effectLst/>
                        </a:rPr>
                        <a:t>Email from </a:t>
                      </a:r>
                      <a:r>
                        <a:rPr lang="en-GB" sz="500" u="sng" dirty="0">
                          <a:effectLst/>
                          <a:hlinkClick r:id="rId2"/>
                        </a:rPr>
                        <a:t>A.B@yahoo.com</a:t>
                      </a:r>
                      <a:endParaRPr lang="en-GB" sz="500" dirty="0">
                        <a:effectLst/>
                      </a:endParaRPr>
                    </a:p>
                    <a:p>
                      <a:pPr>
                        <a:lnSpc>
                          <a:spcPct val="107000"/>
                        </a:lnSpc>
                        <a:spcAft>
                          <a:spcPts val="800"/>
                        </a:spcAft>
                      </a:pPr>
                      <a:r>
                        <a:rPr lang="en-GB" sz="500" dirty="0">
                          <a:effectLst/>
                        </a:rPr>
                        <a:t> </a:t>
                      </a:r>
                    </a:p>
                    <a:p>
                      <a:pPr>
                        <a:lnSpc>
                          <a:spcPct val="107000"/>
                        </a:lnSpc>
                        <a:spcBef>
                          <a:spcPts val="200"/>
                        </a:spcBef>
                        <a:spcAft>
                          <a:spcPts val="200"/>
                        </a:spcAft>
                        <a:tabLst>
                          <a:tab pos="4219575" algn="l"/>
                        </a:tabLst>
                      </a:pPr>
                      <a:r>
                        <a:rPr lang="en-GB" sz="500" dirty="0">
                          <a:effectLst/>
                        </a:rPr>
                        <a:t>“</a:t>
                      </a:r>
                      <a:r>
                        <a:rPr lang="en-GB" sz="1000" dirty="0">
                          <a:effectLst/>
                        </a:rPr>
                        <a:t>I can’t take this anymore not being able to fix this when you no how I feel about you but all you want to do is listen to other people lies about me when you no they </a:t>
                      </a:r>
                      <a:r>
                        <a:rPr lang="en-GB" sz="1000" dirty="0" err="1">
                          <a:effectLst/>
                        </a:rPr>
                        <a:t>ain’t</a:t>
                      </a:r>
                      <a:r>
                        <a:rPr lang="en-GB" sz="1000" dirty="0">
                          <a:effectLst/>
                        </a:rPr>
                        <a:t> true and to be honest I really don’t care about the police being involved or my bail because I really do care about you and will go above and beyond to fix this and make everything up to you all I ask is you do the right thing and I no you still care”</a:t>
                      </a:r>
                    </a:p>
                    <a:p>
                      <a:pPr>
                        <a:lnSpc>
                          <a:spcPct val="107000"/>
                        </a:lnSpc>
                        <a:spcBef>
                          <a:spcPts val="200"/>
                        </a:spcBef>
                        <a:spcAft>
                          <a:spcPts val="200"/>
                        </a:spcAft>
                        <a:tabLst>
                          <a:tab pos="4219575" algn="l"/>
                        </a:tabLst>
                      </a:pPr>
                      <a:r>
                        <a:rPr lang="en-GB" sz="1000" dirty="0">
                          <a:effectLst/>
                        </a:rPr>
                        <a:t> </a:t>
                      </a:r>
                    </a:p>
                    <a:p>
                      <a:pPr>
                        <a:lnSpc>
                          <a:spcPct val="107000"/>
                        </a:lnSpc>
                        <a:spcBef>
                          <a:spcPts val="200"/>
                        </a:spcBef>
                        <a:spcAft>
                          <a:spcPts val="200"/>
                        </a:spcAft>
                        <a:tabLst>
                          <a:tab pos="4219575" algn="l"/>
                        </a:tabLst>
                      </a:pPr>
                      <a:r>
                        <a:rPr lang="en-GB" sz="1000" dirty="0">
                          <a:effectLst/>
                        </a:rPr>
                        <a:t> </a:t>
                      </a:r>
                    </a:p>
                    <a:p>
                      <a:pPr>
                        <a:lnSpc>
                          <a:spcPct val="107000"/>
                        </a:lnSpc>
                        <a:spcBef>
                          <a:spcPts val="200"/>
                        </a:spcBef>
                        <a:spcAft>
                          <a:spcPts val="200"/>
                        </a:spcAft>
                        <a:tabLst>
                          <a:tab pos="4219575" algn="l"/>
                        </a:tabLst>
                      </a:pPr>
                      <a:r>
                        <a:rPr lang="en-GB" sz="1000" dirty="0">
                          <a:effectLst/>
                        </a:rPr>
                        <a:t> </a:t>
                      </a:r>
                    </a:p>
                    <a:p>
                      <a:pPr>
                        <a:lnSpc>
                          <a:spcPct val="107000"/>
                        </a:lnSpc>
                        <a:spcBef>
                          <a:spcPts val="200"/>
                        </a:spcBef>
                        <a:spcAft>
                          <a:spcPts val="200"/>
                        </a:spcAft>
                        <a:tabLst>
                          <a:tab pos="4219575" algn="l"/>
                        </a:tabLst>
                      </a:pPr>
                      <a:r>
                        <a:rPr lang="en-GB" sz="1000" dirty="0">
                          <a:solidFill>
                            <a:schemeClr val="accent3"/>
                          </a:solidFill>
                          <a:effectLst/>
                        </a:rPr>
                        <a:t>Effect of messages on Victim – statement 1/10</a:t>
                      </a:r>
                    </a:p>
                    <a:p>
                      <a:pPr>
                        <a:lnSpc>
                          <a:spcPct val="107000"/>
                        </a:lnSpc>
                        <a:spcBef>
                          <a:spcPts val="200"/>
                        </a:spcBef>
                        <a:spcAft>
                          <a:spcPts val="200"/>
                        </a:spcAft>
                        <a:tabLst>
                          <a:tab pos="4219575" algn="l"/>
                        </a:tabLst>
                      </a:pPr>
                      <a:r>
                        <a:rPr lang="en-GB" sz="1000" dirty="0">
                          <a:effectLst/>
                        </a:rPr>
                        <a:t> </a:t>
                      </a:r>
                    </a:p>
                    <a:p>
                      <a:pPr>
                        <a:lnSpc>
                          <a:spcPct val="107000"/>
                        </a:lnSpc>
                        <a:spcBef>
                          <a:spcPts val="200"/>
                        </a:spcBef>
                        <a:spcAft>
                          <a:spcPts val="200"/>
                        </a:spcAft>
                        <a:tabLst>
                          <a:tab pos="4219575" algn="l"/>
                        </a:tabLst>
                      </a:pPr>
                      <a:r>
                        <a:rPr lang="en-GB" sz="1000" dirty="0">
                          <a:solidFill>
                            <a:srgbClr val="FF0000"/>
                          </a:solidFill>
                          <a:effectLst/>
                        </a:rPr>
                        <a:t>Statement 1/10</a:t>
                      </a:r>
                    </a:p>
                    <a:p>
                      <a:pPr>
                        <a:lnSpc>
                          <a:spcPct val="107000"/>
                        </a:lnSpc>
                        <a:spcBef>
                          <a:spcPts val="200"/>
                        </a:spcBef>
                        <a:spcAft>
                          <a:spcPts val="200"/>
                        </a:spcAft>
                        <a:tabLst>
                          <a:tab pos="4219575" algn="l"/>
                        </a:tabLst>
                      </a:pPr>
                      <a:r>
                        <a:rPr lang="en-GB" sz="1000" dirty="0">
                          <a:solidFill>
                            <a:srgbClr val="FF0000"/>
                          </a:solidFill>
                          <a:effectLst/>
                        </a:rPr>
                        <a:t>Email sent from email address D had given police in 2017</a:t>
                      </a:r>
                    </a:p>
                    <a:p>
                      <a:pPr>
                        <a:lnSpc>
                          <a:spcPct val="107000"/>
                        </a:lnSpc>
                        <a:spcAft>
                          <a:spcPts val="800"/>
                        </a:spcAft>
                      </a:pPr>
                      <a:r>
                        <a:rPr lang="en-GB" sz="500" dirty="0">
                          <a:effectLst/>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a:effectLst/>
                        </a:rPr>
                        <a:t>DE/EMAIL/01</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baseline="30000" dirty="0">
                          <a:effectLst/>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baseline="30000">
                          <a:effectLst/>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extLst>
                  <a:ext uri="{0D108BD9-81ED-4DB2-BD59-A6C34878D82A}">
                    <a16:rowId xmlns:a16="http://schemas.microsoft.com/office/drawing/2014/main" val="118342568"/>
                  </a:ext>
                </a:extLst>
              </a:tr>
              <a:tr h="809290">
                <a:tc>
                  <a:txBody>
                    <a:bodyPr/>
                    <a:lstStyle/>
                    <a:p>
                      <a:pPr>
                        <a:lnSpc>
                          <a:spcPct val="107000"/>
                        </a:lnSpc>
                        <a:spcAft>
                          <a:spcPts val="800"/>
                        </a:spcAft>
                      </a:pPr>
                      <a:r>
                        <a:rPr lang="en-GB" sz="500">
                          <a:effectLst/>
                        </a:rPr>
                        <a:t>16.</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a:effectLst/>
                        </a:rPr>
                        <a:t>3.10.21</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1000" dirty="0">
                          <a:effectLst/>
                        </a:rPr>
                        <a:t>PUBLIC HOUSE</a:t>
                      </a:r>
                    </a:p>
                    <a:p>
                      <a:pPr>
                        <a:lnSpc>
                          <a:spcPct val="107000"/>
                        </a:lnSpc>
                        <a:spcAft>
                          <a:spcPts val="800"/>
                        </a:spcAft>
                      </a:pPr>
                      <a:r>
                        <a:rPr lang="en-GB" sz="1000" dirty="0">
                          <a:effectLst/>
                        </a:rPr>
                        <a:t> Attended D E’s workplace</a:t>
                      </a:r>
                    </a:p>
                    <a:p>
                      <a:pPr>
                        <a:lnSpc>
                          <a:spcPct val="107000"/>
                        </a:lnSpc>
                        <a:spcAft>
                          <a:spcPts val="800"/>
                        </a:spcAft>
                      </a:pPr>
                      <a:r>
                        <a:rPr lang="en-GB" sz="500" dirty="0">
                          <a:effectLst/>
                        </a:rPr>
                        <a:t> </a:t>
                      </a:r>
                      <a:r>
                        <a:rPr lang="en-GB" sz="1000" dirty="0">
                          <a:solidFill>
                            <a:schemeClr val="accent3"/>
                          </a:solidFill>
                          <a:effectLst/>
                        </a:rPr>
                        <a:t>Victims Statement bundle No. 5/10</a:t>
                      </a:r>
                      <a:r>
                        <a:rPr lang="en-GB" sz="500" dirty="0">
                          <a:effectLst/>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dirty="0">
                          <a:effectLst/>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a:effectLst/>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baseline="30000">
                          <a:effectLst/>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extLst>
                  <a:ext uri="{0D108BD9-81ED-4DB2-BD59-A6C34878D82A}">
                    <a16:rowId xmlns:a16="http://schemas.microsoft.com/office/drawing/2014/main" val="59287488"/>
                  </a:ext>
                </a:extLst>
              </a:tr>
              <a:tr h="1553246">
                <a:tc>
                  <a:txBody>
                    <a:bodyPr/>
                    <a:lstStyle/>
                    <a:p>
                      <a:pPr>
                        <a:lnSpc>
                          <a:spcPct val="107000"/>
                        </a:lnSpc>
                        <a:spcAft>
                          <a:spcPts val="800"/>
                        </a:spcAft>
                      </a:pPr>
                      <a:r>
                        <a:rPr lang="en-GB" sz="500">
                          <a:effectLst/>
                        </a:rPr>
                        <a:t>18.</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dirty="0">
                          <a:effectLst/>
                        </a:rPr>
                        <a:t>10.10.21</a:t>
                      </a:r>
                    </a:p>
                    <a:p>
                      <a:pPr>
                        <a:lnSpc>
                          <a:spcPct val="107000"/>
                        </a:lnSpc>
                        <a:spcAft>
                          <a:spcPts val="800"/>
                        </a:spcAft>
                      </a:pPr>
                      <a:r>
                        <a:rPr lang="en-GB" sz="500" dirty="0">
                          <a:effectLst/>
                        </a:rPr>
                        <a:t>13:44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800" dirty="0">
                          <a:effectLst/>
                        </a:rPr>
                        <a:t>SUNDAY EMAIL</a:t>
                      </a:r>
                    </a:p>
                    <a:p>
                      <a:pPr>
                        <a:lnSpc>
                          <a:spcPct val="107000"/>
                        </a:lnSpc>
                        <a:spcAft>
                          <a:spcPts val="800"/>
                        </a:spcAft>
                      </a:pPr>
                      <a:r>
                        <a:rPr lang="en-GB" sz="800" dirty="0">
                          <a:effectLst/>
                        </a:rPr>
                        <a:t> Email from </a:t>
                      </a:r>
                      <a:r>
                        <a:rPr lang="en-GB" sz="800" u="sng" dirty="0">
                          <a:effectLst/>
                          <a:hlinkClick r:id="rId2"/>
                        </a:rPr>
                        <a:t>A.B@yahoo.com</a:t>
                      </a:r>
                      <a:r>
                        <a:rPr lang="en-GB" sz="800" dirty="0">
                          <a:effectLst/>
                        </a:rPr>
                        <a:t> </a:t>
                      </a:r>
                    </a:p>
                    <a:p>
                      <a:pPr>
                        <a:lnSpc>
                          <a:spcPct val="107000"/>
                        </a:lnSpc>
                        <a:spcBef>
                          <a:spcPts val="200"/>
                        </a:spcBef>
                        <a:spcAft>
                          <a:spcPts val="200"/>
                        </a:spcAft>
                        <a:tabLst>
                          <a:tab pos="4219575" algn="l"/>
                        </a:tabLst>
                      </a:pPr>
                      <a:r>
                        <a:rPr lang="en-GB" sz="800" dirty="0">
                          <a:effectLst/>
                        </a:rPr>
                        <a:t>”hey this has killed me there is not a day that goes by I don`t think about I just want this to end and wanted to tell you I`m struggling with out you”</a:t>
                      </a:r>
                    </a:p>
                    <a:p>
                      <a:pPr>
                        <a:lnSpc>
                          <a:spcPct val="107000"/>
                        </a:lnSpc>
                        <a:spcBef>
                          <a:spcPts val="200"/>
                        </a:spcBef>
                        <a:spcAft>
                          <a:spcPts val="200"/>
                        </a:spcAft>
                        <a:tabLst>
                          <a:tab pos="4219575" algn="l"/>
                        </a:tabLst>
                      </a:pPr>
                      <a:r>
                        <a:rPr lang="en-GB" sz="800" dirty="0">
                          <a:effectLst/>
                        </a:rPr>
                        <a:t> </a:t>
                      </a:r>
                    </a:p>
                    <a:p>
                      <a:pPr>
                        <a:lnSpc>
                          <a:spcPct val="107000"/>
                        </a:lnSpc>
                        <a:spcBef>
                          <a:spcPts val="200"/>
                        </a:spcBef>
                        <a:spcAft>
                          <a:spcPts val="200"/>
                        </a:spcAft>
                        <a:tabLst>
                          <a:tab pos="4219575" algn="l"/>
                        </a:tabLst>
                      </a:pPr>
                      <a:r>
                        <a:rPr lang="en-GB" sz="800" dirty="0">
                          <a:solidFill>
                            <a:schemeClr val="accent3"/>
                          </a:solidFill>
                          <a:effectLst/>
                        </a:rPr>
                        <a:t>Victims Statement 10/10</a:t>
                      </a:r>
                    </a:p>
                    <a:p>
                      <a:pPr>
                        <a:lnSpc>
                          <a:spcPct val="107000"/>
                        </a:lnSpc>
                        <a:spcBef>
                          <a:spcPts val="200"/>
                        </a:spcBef>
                        <a:spcAft>
                          <a:spcPts val="200"/>
                        </a:spcAft>
                        <a:tabLst>
                          <a:tab pos="4219575" algn="l"/>
                        </a:tabLst>
                      </a:pPr>
                      <a:r>
                        <a:rPr lang="en-GB" sz="800" dirty="0">
                          <a:solidFill>
                            <a:srgbClr val="FF0000"/>
                          </a:solidFill>
                          <a:effectLst/>
                        </a:rPr>
                        <a:t>Email address – one police had for D from 2017</a:t>
                      </a:r>
                    </a:p>
                    <a:p>
                      <a:pPr>
                        <a:lnSpc>
                          <a:spcPct val="107000"/>
                        </a:lnSpc>
                        <a:spcBef>
                          <a:spcPts val="200"/>
                        </a:spcBef>
                        <a:spcAft>
                          <a:spcPts val="200"/>
                        </a:spcAft>
                        <a:tabLst>
                          <a:tab pos="4219575" algn="l"/>
                        </a:tabLst>
                      </a:pPr>
                      <a:r>
                        <a:rPr lang="en-GB" sz="800" dirty="0">
                          <a:solidFill>
                            <a:srgbClr val="FF0000"/>
                          </a:solidFill>
                          <a:effectLst/>
                        </a:rPr>
                        <a:t>Had bail conditions not to contact her</a:t>
                      </a:r>
                    </a:p>
                    <a:p>
                      <a:pPr>
                        <a:lnSpc>
                          <a:spcPct val="107000"/>
                        </a:lnSpc>
                        <a:spcBef>
                          <a:spcPts val="200"/>
                        </a:spcBef>
                        <a:spcAft>
                          <a:spcPts val="200"/>
                        </a:spcAft>
                        <a:tabLst>
                          <a:tab pos="4219575" algn="l"/>
                        </a:tabLst>
                      </a:pPr>
                      <a:r>
                        <a:rPr lang="en-GB" sz="500" dirty="0">
                          <a:effectLst/>
                        </a:rPr>
                        <a:t> </a:t>
                      </a:r>
                    </a:p>
                    <a:p>
                      <a:pPr>
                        <a:lnSpc>
                          <a:spcPct val="107000"/>
                        </a:lnSpc>
                        <a:spcBef>
                          <a:spcPts val="200"/>
                        </a:spcBef>
                        <a:spcAft>
                          <a:spcPts val="200"/>
                        </a:spcAft>
                        <a:tabLst>
                          <a:tab pos="4219575" algn="l"/>
                        </a:tabLst>
                      </a:pPr>
                      <a:r>
                        <a:rPr lang="en-GB" sz="500" dirty="0">
                          <a:effectLst/>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1200" dirty="0">
                          <a:effectLst/>
                        </a:rPr>
                        <a:t>DE/EMAIL/01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a:effectLst/>
                        </a:rPr>
                        <a:t> </a:t>
                      </a:r>
                      <a:endParaRPr lang="en-GB" sz="50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tc>
                  <a:txBody>
                    <a:bodyPr/>
                    <a:lstStyle/>
                    <a:p>
                      <a:pPr>
                        <a:lnSpc>
                          <a:spcPct val="107000"/>
                        </a:lnSpc>
                        <a:spcAft>
                          <a:spcPts val="800"/>
                        </a:spcAft>
                      </a:pPr>
                      <a:r>
                        <a:rPr lang="en-GB" sz="500" dirty="0">
                          <a:effectLst/>
                        </a:rPr>
                        <a:t> </a:t>
                      </a:r>
                      <a:endParaRPr lang="en-GB" sz="500" dirty="0">
                        <a:effectLst/>
                        <a:latin typeface="Calibri" panose="020F0502020204030204" pitchFamily="34" charset="0"/>
                        <a:ea typeface="Calibri" panose="020F0502020204030204" pitchFamily="34" charset="0"/>
                        <a:cs typeface="Times New Roman" panose="02020603050405020304" pitchFamily="18" charset="0"/>
                      </a:endParaRPr>
                    </a:p>
                  </a:txBody>
                  <a:tcPr marL="28183" marR="28183" marT="0" marB="0"/>
                </a:tc>
                <a:extLst>
                  <a:ext uri="{0D108BD9-81ED-4DB2-BD59-A6C34878D82A}">
                    <a16:rowId xmlns:a16="http://schemas.microsoft.com/office/drawing/2014/main" val="4086979247"/>
                  </a:ext>
                </a:extLst>
              </a:tr>
            </a:tbl>
          </a:graphicData>
        </a:graphic>
      </p:graphicFrame>
    </p:spTree>
    <p:extLst>
      <p:ext uri="{BB962C8B-B14F-4D97-AF65-F5344CB8AC3E}">
        <p14:creationId xmlns:p14="http://schemas.microsoft.com/office/powerpoint/2010/main" val="40878965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C871-E2A8-38E7-6008-DE067C5728F3}"/>
              </a:ext>
            </a:extLst>
          </p:cNvPr>
          <p:cNvSpPr>
            <a:spLocks noGrp="1"/>
          </p:cNvSpPr>
          <p:nvPr>
            <p:ph type="title"/>
          </p:nvPr>
        </p:nvSpPr>
        <p:spPr/>
        <p:txBody>
          <a:bodyPr/>
          <a:lstStyle/>
          <a:p>
            <a:r>
              <a:rPr lang="en-GB" dirty="0"/>
              <a:t>The future</a:t>
            </a:r>
          </a:p>
        </p:txBody>
      </p:sp>
      <p:sp>
        <p:nvSpPr>
          <p:cNvPr id="3" name="Content Placeholder 2">
            <a:extLst>
              <a:ext uri="{FF2B5EF4-FFF2-40B4-BE49-F238E27FC236}">
                <a16:creationId xmlns:a16="http://schemas.microsoft.com/office/drawing/2014/main" id="{A48DDC11-211E-65CB-D2C6-DA91D047FF4D}"/>
              </a:ext>
            </a:extLst>
          </p:cNvPr>
          <p:cNvSpPr>
            <a:spLocks noGrp="1"/>
          </p:cNvSpPr>
          <p:nvPr>
            <p:ph idx="1"/>
          </p:nvPr>
        </p:nvSpPr>
        <p:spPr/>
        <p:txBody>
          <a:bodyPr>
            <a:normAutofit/>
          </a:bodyPr>
          <a:lstStyle/>
          <a:p>
            <a:r>
              <a:rPr lang="en-GB" b="0" i="0" dirty="0">
                <a:solidFill>
                  <a:srgbClr val="0B0C0C"/>
                </a:solidFill>
                <a:effectLst/>
                <a:latin typeface="GDS Transport"/>
              </a:rPr>
              <a:t>In November 2024, the CPS and NPCC published the Domestic Abuse Joint Justice Plan (DA JJP) which promotes early communication between investigators and prosecutors and prioritises improving the recognition and identification of behaviour driven offending. The DA JJP applies to domestic and non-domestic stalking, and it is captured within the plan as high-harm, high-risk repeat offending.</a:t>
            </a:r>
            <a:endParaRPr lang="en-GB" dirty="0"/>
          </a:p>
        </p:txBody>
      </p:sp>
      <p:sp>
        <p:nvSpPr>
          <p:cNvPr id="4" name="Slide Number Placeholder 3">
            <a:extLst>
              <a:ext uri="{FF2B5EF4-FFF2-40B4-BE49-F238E27FC236}">
                <a16:creationId xmlns:a16="http://schemas.microsoft.com/office/drawing/2014/main" id="{AC3BA2E7-43F0-16DE-B73E-20EF0A7CBB60}"/>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102</a:t>
            </a:fld>
            <a:endParaRPr lang="en-GB" dirty="0">
              <a:solidFill>
                <a:prstClr val="white"/>
              </a:solidFill>
              <a:latin typeface="Calibri"/>
            </a:endParaRPr>
          </a:p>
        </p:txBody>
      </p:sp>
    </p:spTree>
    <p:extLst>
      <p:ext uri="{BB962C8B-B14F-4D97-AF65-F5344CB8AC3E}">
        <p14:creationId xmlns:p14="http://schemas.microsoft.com/office/powerpoint/2010/main" val="33208322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6F1A-112E-FECE-D8CC-C3123D8E7A56}"/>
              </a:ext>
            </a:extLst>
          </p:cNvPr>
          <p:cNvSpPr>
            <a:spLocks noGrp="1"/>
          </p:cNvSpPr>
          <p:nvPr>
            <p:ph type="title"/>
          </p:nvPr>
        </p:nvSpPr>
        <p:spPr/>
        <p:txBody>
          <a:bodyPr/>
          <a:lstStyle/>
          <a:p>
            <a:r>
              <a:rPr lang="en-GB" dirty="0"/>
              <a:t>Useful links</a:t>
            </a:r>
          </a:p>
        </p:txBody>
      </p:sp>
      <p:sp>
        <p:nvSpPr>
          <p:cNvPr id="3" name="Content Placeholder 2">
            <a:extLst>
              <a:ext uri="{FF2B5EF4-FFF2-40B4-BE49-F238E27FC236}">
                <a16:creationId xmlns:a16="http://schemas.microsoft.com/office/drawing/2014/main" id="{EC0CAE36-A8CC-75F2-B9A0-62DA3DCE9D5B}"/>
              </a:ext>
            </a:extLst>
          </p:cNvPr>
          <p:cNvSpPr>
            <a:spLocks noGrp="1"/>
          </p:cNvSpPr>
          <p:nvPr>
            <p:ph idx="1"/>
          </p:nvPr>
        </p:nvSpPr>
        <p:spPr/>
        <p:txBody>
          <a:bodyPr>
            <a:normAutofit/>
          </a:bodyPr>
          <a:lstStyle/>
          <a:p>
            <a:r>
              <a:rPr lang="en-GB" sz="3000" u="sng" kern="100" dirty="0">
                <a:solidFill>
                  <a:srgbClr val="005EAA"/>
                </a:solidFill>
                <a:latin typeface="Aptos" panose="020B00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xmlns="" val="tx"/>
                    </a:ext>
                  </a:extLst>
                </a:hlinkClick>
              </a:rPr>
              <a:t>Stalking-and-Harassment-Protocol-2018_1.docx</a:t>
            </a:r>
            <a:endParaRPr lang="en-GB" sz="3000" dirty="0">
              <a:solidFill>
                <a:srgbClr val="0000FF"/>
              </a:solidFill>
              <a:hlinkClick r:id="rId3">
                <a:extLst>
                  <a:ext uri="{A12FA001-AC4F-418D-AE19-62706E023703}">
                    <ahyp:hlinkClr xmlns:ahyp="http://schemas.microsoft.com/office/drawing/2018/hyperlinkcolor" xmlns="" val="tx"/>
                  </a:ext>
                </a:extLst>
              </a:hlinkClick>
            </a:endParaRPr>
          </a:p>
          <a:p>
            <a:r>
              <a:rPr lang="en-GB" sz="3000" dirty="0">
                <a:solidFill>
                  <a:srgbClr val="005EAA"/>
                </a:solidFill>
                <a:hlinkClick r:id="rId3">
                  <a:extLst>
                    <a:ext uri="{A12FA001-AC4F-418D-AE19-62706E023703}">
                      <ahyp:hlinkClr xmlns:ahyp="http://schemas.microsoft.com/office/drawing/2018/hyperlinkcolor" xmlns="" val="tx"/>
                    </a:ext>
                  </a:extLst>
                </a:hlinkClick>
              </a:rPr>
              <a:t>https://www.cps.gov.uk/legal-guidance/stalking-or-harassment</a:t>
            </a:r>
            <a:endParaRPr lang="en-GB" sz="3000" dirty="0">
              <a:solidFill>
                <a:srgbClr val="005EAA"/>
              </a:solidFill>
            </a:endParaRPr>
          </a:p>
          <a:p>
            <a:r>
              <a:rPr lang="en-GB" sz="3000" dirty="0">
                <a:solidFill>
                  <a:srgbClr val="005EAA"/>
                </a:solidFill>
              </a:rPr>
              <a:t>https//www.cps.gov.uk/publication/code-crown-prosecutors</a:t>
            </a:r>
          </a:p>
          <a:p>
            <a:r>
              <a:rPr lang="en-GB" sz="3000" dirty="0">
                <a:solidFill>
                  <a:srgbClr val="005EAA"/>
                </a:solidFill>
                <a:hlinkClick r:id="rId4">
                  <a:extLst>
                    <a:ext uri="{A12FA001-AC4F-418D-AE19-62706E023703}">
                      <ahyp:hlinkClr xmlns:ahyp="http://schemas.microsoft.com/office/drawing/2018/hyperlinkcolor" xmlns="" val="tx"/>
                    </a:ext>
                  </a:extLst>
                </a:hlinkClick>
              </a:rPr>
              <a:t>Protection from Harassment Act 1997</a:t>
            </a:r>
            <a:endParaRPr lang="en-GB" sz="3000" dirty="0">
              <a:solidFill>
                <a:srgbClr val="005EAA"/>
              </a:solidFill>
            </a:endParaRPr>
          </a:p>
          <a:p>
            <a:r>
              <a:rPr lang="en-GB" sz="3000" dirty="0">
                <a:solidFill>
                  <a:srgbClr val="005EAA"/>
                </a:solidFill>
              </a:rPr>
              <a:t>https://www.justice.gov.uk/courts/courts/procedure-rules/civil/standard-directions/general/scott</a:t>
            </a:r>
          </a:p>
          <a:p>
            <a:endParaRPr lang="en-GB" dirty="0"/>
          </a:p>
          <a:p>
            <a:pPr marL="0" indent="0">
              <a:buNone/>
            </a:pPr>
            <a:r>
              <a:rPr lang="en-GB" dirty="0"/>
              <a:t> </a:t>
            </a:r>
          </a:p>
          <a:p>
            <a:endParaRPr lang="en-GB" dirty="0"/>
          </a:p>
        </p:txBody>
      </p:sp>
      <p:sp>
        <p:nvSpPr>
          <p:cNvPr id="4" name="Slide Number Placeholder 3">
            <a:extLst>
              <a:ext uri="{FF2B5EF4-FFF2-40B4-BE49-F238E27FC236}">
                <a16:creationId xmlns:a16="http://schemas.microsoft.com/office/drawing/2014/main" id="{603EFFBE-0465-8F61-EC91-8B03D8266C26}"/>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103</a:t>
            </a:fld>
            <a:endParaRPr lang="en-GB" dirty="0">
              <a:solidFill>
                <a:prstClr val="white"/>
              </a:solidFill>
              <a:latin typeface="Calibri"/>
            </a:endParaRPr>
          </a:p>
        </p:txBody>
      </p:sp>
    </p:spTree>
    <p:extLst>
      <p:ext uri="{BB962C8B-B14F-4D97-AF65-F5344CB8AC3E}">
        <p14:creationId xmlns:p14="http://schemas.microsoft.com/office/powerpoint/2010/main" val="37906577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his image shows the multi-agency stalking partnership logo for Hampshire &amp; Isle of Wight." title="Multi-agency stalking partnership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524" y="1057687"/>
            <a:ext cx="9447324" cy="350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35491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Speaker &amp; Role"/>
          <p:cNvSpPr txBox="1">
            <a:spLocks/>
          </p:cNvSpPr>
          <p:nvPr/>
        </p:nvSpPr>
        <p:spPr>
          <a:xfrm>
            <a:off x="685800" y="3916363"/>
            <a:ext cx="10515600" cy="17071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rgbClr val="2A3A47"/>
                </a:solidFill>
                <a:effectLst/>
                <a:latin typeface="Arial Black" panose="020B0A04020102020204" pitchFamily="34" charset="0"/>
                <a:ea typeface="+mj-ea"/>
                <a:cs typeface="+mj-cs"/>
              </a:defRPr>
            </a:lvl1pPr>
          </a:lstStyle>
          <a:p>
            <a:pPr algn="ctr"/>
            <a:r>
              <a:rPr lang="en-GB" sz="2800" b="1" dirty="0" smtClean="0">
                <a:solidFill>
                  <a:schemeClr val="tx1"/>
                </a:solidFill>
                <a:latin typeface="Arial" panose="020B0604020202020204" pitchFamily="34" charset="0"/>
                <a:cs typeface="Arial" panose="020B0604020202020204" pitchFamily="34" charset="0"/>
              </a:rPr>
              <a:t>Paul Masters</a:t>
            </a:r>
            <a:endParaRPr lang="en-GB" sz="2000" b="1" dirty="0" smtClean="0">
              <a:solidFill>
                <a:schemeClr val="tx1"/>
              </a:solidFill>
              <a:latin typeface="Arial" panose="020B0604020202020204" pitchFamily="34" charset="0"/>
              <a:cs typeface="Arial" panose="020B0604020202020204" pitchFamily="34" charset="0"/>
            </a:endParaRPr>
          </a:p>
          <a:p>
            <a:pPr algn="ctr"/>
            <a:r>
              <a:rPr lang="en-GB" sz="2800" dirty="0" smtClean="0">
                <a:solidFill>
                  <a:schemeClr val="tx1"/>
                </a:solidFill>
                <a:latin typeface="Arial" panose="020B0604020202020204" pitchFamily="34" charset="0"/>
                <a:cs typeface="Arial" panose="020B0604020202020204" pitchFamily="34" charset="0"/>
              </a:rPr>
              <a:t>Digital Change Programme</a:t>
            </a:r>
          </a:p>
          <a:p>
            <a:pPr algn="ctr"/>
            <a:r>
              <a:rPr lang="en-GB" sz="2800" dirty="0" smtClean="0">
                <a:solidFill>
                  <a:schemeClr val="tx1"/>
                </a:solidFill>
                <a:latin typeface="Arial" panose="020B0604020202020204" pitchFamily="34" charset="0"/>
                <a:cs typeface="Arial" panose="020B0604020202020204" pitchFamily="34" charset="0"/>
              </a:rPr>
              <a:t>(Hampshire &amp; Isle of Wight Constabulary)</a:t>
            </a:r>
            <a:endParaRPr lang="en-GB" sz="2800" dirty="0">
              <a:solidFill>
                <a:schemeClr val="tx1"/>
              </a:solidFill>
              <a:latin typeface="Arial" panose="020B0604020202020204" pitchFamily="34" charset="0"/>
              <a:cs typeface="Arial" panose="020B0604020202020204" pitchFamily="34" charset="0"/>
            </a:endParaRPr>
          </a:p>
        </p:txBody>
      </p:sp>
      <p:sp>
        <p:nvSpPr>
          <p:cNvPr id="5" name="Slide title"/>
          <p:cNvSpPr>
            <a:spLocks noGrp="1"/>
          </p:cNvSpPr>
          <p:nvPr>
            <p:ph type="title"/>
          </p:nvPr>
        </p:nvSpPr>
        <p:spPr>
          <a:xfrm>
            <a:off x="228600" y="1866424"/>
            <a:ext cx="11430000" cy="2049939"/>
          </a:xfrm>
        </p:spPr>
        <p:txBody>
          <a:bodyPr>
            <a:noAutofit/>
          </a:bodyPr>
          <a:lstStyle/>
          <a:p>
            <a:pPr algn="ctr"/>
            <a:r>
              <a:rPr lang="en-GB" sz="6600" dirty="0" smtClean="0">
                <a:solidFill>
                  <a:schemeClr val="tx1"/>
                </a:solidFill>
              </a:rPr>
              <a:t>Cyber Stalking</a:t>
            </a:r>
            <a:endParaRPr lang="en-GB" sz="6600" dirty="0">
              <a:solidFill>
                <a:schemeClr val="tx1"/>
              </a:solidFill>
            </a:endParaRPr>
          </a:p>
        </p:txBody>
      </p:sp>
    </p:spTree>
    <p:extLst>
      <p:ext uri="{BB962C8B-B14F-4D97-AF65-F5344CB8AC3E}">
        <p14:creationId xmlns:p14="http://schemas.microsoft.com/office/powerpoint/2010/main" val="343478769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4320" y="1896904"/>
            <a:ext cx="11430000" cy="2049939"/>
          </a:xfrm>
        </p:spPr>
        <p:txBody>
          <a:bodyPr>
            <a:noAutofit/>
          </a:bodyPr>
          <a:lstStyle/>
          <a:p>
            <a:pPr algn="ctr"/>
            <a:r>
              <a:rPr lang="en-GB" sz="8000" b="1" dirty="0" smtClean="0"/>
              <a:t>Lived Experience</a:t>
            </a:r>
            <a:endParaRPr lang="en-GB" sz="16600" b="1" dirty="0">
              <a:solidFill>
                <a:schemeClr val="tx1"/>
              </a:solidFill>
            </a:endParaRPr>
          </a:p>
        </p:txBody>
      </p:sp>
    </p:spTree>
    <p:extLst>
      <p:ext uri="{BB962C8B-B14F-4D97-AF65-F5344CB8AC3E}">
        <p14:creationId xmlns:p14="http://schemas.microsoft.com/office/powerpoint/2010/main" val="71275589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his image shows the multi-agency stalking partnership logo for Hampshire &amp; Isle of Wight." title="Multi-agency stalking partnership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019" y="1166176"/>
            <a:ext cx="9462822" cy="350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00113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3429000"/>
            <a:ext cx="8229600" cy="1600200"/>
          </a:xfrm>
        </p:spPr>
        <p:txBody>
          <a:bodyPr>
            <a:normAutofit fontScale="90000"/>
          </a:bodyPr>
          <a:lstStyle/>
          <a:p>
            <a:r>
              <a:rPr lang="en-GB" dirty="0"/>
              <a:t>Dr Rachel Worthington</a:t>
            </a:r>
            <a:br>
              <a:rPr lang="en-GB" dirty="0"/>
            </a:br>
            <a:r>
              <a:rPr lang="en-GB" dirty="0"/>
              <a:t/>
            </a:r>
            <a:br>
              <a:rPr lang="en-GB" dirty="0"/>
            </a:br>
            <a:r>
              <a:rPr lang="en-GB" dirty="0"/>
              <a:t>Understanding Adolescent Stalking through a Developmental Lens – Trends </a:t>
            </a:r>
            <a:r>
              <a:rPr lang="en-GB"/>
              <a:t>and Updates</a:t>
            </a:r>
            <a:r>
              <a:rPr lang="en-GB" dirty="0"/>
              <a:t/>
            </a:r>
            <a:br>
              <a:rPr lang="en-GB" dirty="0"/>
            </a:br>
            <a:r>
              <a:rPr lang="en-GB" dirty="0"/>
              <a:t/>
            </a:r>
            <a:br>
              <a:rPr lang="en-GB" dirty="0"/>
            </a:br>
            <a:endParaRPr lang="en-GB" dirty="0"/>
          </a:p>
        </p:txBody>
      </p:sp>
      <p:pic>
        <p:nvPicPr>
          <p:cNvPr id="4" name="Picture 1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6165305"/>
            <a:ext cx="1392356" cy="54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713" y="6165304"/>
            <a:ext cx="1617321" cy="52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5069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990600"/>
          </a:xfrm>
        </p:spPr>
        <p:txBody>
          <a:bodyPr anchor="ctr">
            <a:normAutofit/>
          </a:bodyPr>
          <a:lstStyle/>
          <a:p>
            <a:r>
              <a:rPr lang="en-GB" dirty="0"/>
              <a:t>Aims</a:t>
            </a:r>
          </a:p>
        </p:txBody>
      </p:sp>
      <p:graphicFrame>
        <p:nvGraphicFramePr>
          <p:cNvPr id="5" name="Content Placeholder 2">
            <a:extLst>
              <a:ext uri="{FF2B5EF4-FFF2-40B4-BE49-F238E27FC236}">
                <a16:creationId xmlns:a16="http://schemas.microsoft.com/office/drawing/2014/main" id="{E0CC80EB-6F7D-A79B-D498-C1287A10B8A9}"/>
              </a:ext>
            </a:extLst>
          </p:cNvPr>
          <p:cNvGraphicFramePr>
            <a:graphicFrameLocks noGrp="1"/>
          </p:cNvGraphicFramePr>
          <p:nvPr>
            <p:ph idx="1"/>
            <p:extLst/>
          </p:nvPr>
        </p:nvGraphicFramePr>
        <p:xfrm>
          <a:off x="1989382" y="1400577"/>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1143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A7272-748F-90A0-4994-5A145AB9E5BC}"/>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285B9E7E-1D62-5644-6F5E-59293B215505}"/>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BEA52B9-EE4A-722C-B83B-3140FBFA331F}"/>
              </a:ext>
            </a:extLst>
          </p:cNvPr>
          <p:cNvSpPr txBox="1"/>
          <p:nvPr/>
        </p:nvSpPr>
        <p:spPr>
          <a:xfrm>
            <a:off x="962974" y="583784"/>
            <a:ext cx="73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Aptos Black" panose="020B0004020202020204" pitchFamily="34" charset="0"/>
                <a:ea typeface="+mn-ea"/>
                <a:cs typeface="Arial Black" panose="020B0604020202020204" pitchFamily="34" charset="0"/>
              </a:rPr>
              <a:t>Super Complaint report</a:t>
            </a:r>
          </a:p>
        </p:txBody>
      </p:sp>
      <p:pic>
        <p:nvPicPr>
          <p:cNvPr id="5" name="Picture 4" descr="A poster with a person and person in a police uniform&#10;&#10;Description automatically generated">
            <a:extLst>
              <a:ext uri="{FF2B5EF4-FFF2-40B4-BE49-F238E27FC236}">
                <a16:creationId xmlns:a16="http://schemas.microsoft.com/office/drawing/2014/main" id="{424C5E9C-C423-FFFC-9C87-AFE910A8DA75}"/>
              </a:ext>
            </a:extLst>
          </p:cNvPr>
          <p:cNvPicPr>
            <a:picLocks noChangeAspect="1"/>
          </p:cNvPicPr>
          <p:nvPr/>
        </p:nvPicPr>
        <p:blipFill>
          <a:blip r:embed="rId4"/>
          <a:stretch>
            <a:fillRect/>
          </a:stretch>
        </p:blipFill>
        <p:spPr>
          <a:xfrm>
            <a:off x="7207021" y="1875454"/>
            <a:ext cx="3610946" cy="3610946"/>
          </a:xfrm>
          <a:prstGeom prst="rect">
            <a:avLst/>
          </a:prstGeom>
        </p:spPr>
      </p:pic>
      <p:sp>
        <p:nvSpPr>
          <p:cNvPr id="6" name="TextBox 5">
            <a:extLst>
              <a:ext uri="{FF2B5EF4-FFF2-40B4-BE49-F238E27FC236}">
                <a16:creationId xmlns:a16="http://schemas.microsoft.com/office/drawing/2014/main" id="{18321832-9DD6-73F2-D0FF-8B2F5E1B3DAB}"/>
              </a:ext>
            </a:extLst>
          </p:cNvPr>
          <p:cNvSpPr txBox="1"/>
          <p:nvPr/>
        </p:nvSpPr>
        <p:spPr>
          <a:xfrm>
            <a:off x="649465" y="1395461"/>
            <a:ext cx="6185262" cy="4570931"/>
          </a:xfrm>
          <a:prstGeom prst="rect">
            <a:avLst/>
          </a:prstGeom>
          <a:noFill/>
        </p:spPr>
        <p:txBody>
          <a:bodyPr wrap="square">
            <a:spAutoFit/>
          </a:bodyPr>
          <a:lstStyle/>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In September 2024, the investigative committee published its report in response to the Consortium’s super complaint on the police response to stalking.</a:t>
            </a:r>
          </a:p>
          <a:p>
            <a:pPr marL="0" marR="0" lvl="0" indent="0" algn="l" defTabSz="914400" rtl="0" eaLnBrk="1" fontAlgn="base" latinLnBrk="0" hangingPunct="1">
              <a:lnSpc>
                <a:spcPts val="27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Significant changes are needed to improve police responses to reports of stalking.</a:t>
            </a:r>
          </a:p>
          <a:p>
            <a:pPr marL="0" marR="0" lvl="0" indent="0" algn="l" defTabSz="914400" rtl="0" eaLnBrk="1" fontAlgn="base" latinLnBrk="0" hangingPunct="1">
              <a:lnSpc>
                <a:spcPts val="27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The report issued 29 recommendations to ensure better support for victims across the police and the CPS.</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We hope this investigation and the forces’ published action plans lead to real positive change </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p:txBody>
      </p:sp>
    </p:spTree>
    <p:extLst>
      <p:ext uri="{BB962C8B-B14F-4D97-AF65-F5344CB8AC3E}">
        <p14:creationId xmlns:p14="http://schemas.microsoft.com/office/powerpoint/2010/main" val="61008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730950"/>
            <a:ext cx="7772400" cy="2200275"/>
          </a:xfrm>
        </p:spPr>
        <p:txBody>
          <a:bodyPr anchor="b">
            <a:normAutofit fontScale="90000"/>
          </a:bodyPr>
          <a:lstStyle/>
          <a:p>
            <a:r>
              <a:rPr lang="en-GB" dirty="0"/>
              <a:t>Thinking back to when you were a teenager....</a:t>
            </a:r>
          </a:p>
        </p:txBody>
      </p:sp>
    </p:spTree>
    <p:extLst>
      <p:ext uri="{BB962C8B-B14F-4D97-AF65-F5344CB8AC3E}">
        <p14:creationId xmlns:p14="http://schemas.microsoft.com/office/powerpoint/2010/main" val="34747786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FA724D-2BA2-07B7-E71A-1D9D028AA843}"/>
              </a:ext>
            </a:extLst>
          </p:cNvPr>
          <p:cNvSpPr>
            <a:spLocks noGrp="1"/>
          </p:cNvSpPr>
          <p:nvPr>
            <p:ph type="body" idx="1"/>
          </p:nvPr>
        </p:nvSpPr>
        <p:spPr/>
        <p:txBody>
          <a:bodyPr/>
          <a:lstStyle/>
          <a:p>
            <a:r>
              <a:rPr lang="en-GB" dirty="0"/>
              <a:t>What was your favourite outfit to wear?</a:t>
            </a:r>
          </a:p>
        </p:txBody>
      </p:sp>
    </p:spTree>
    <p:extLst>
      <p:ext uri="{BB962C8B-B14F-4D97-AF65-F5344CB8AC3E}">
        <p14:creationId xmlns:p14="http://schemas.microsoft.com/office/powerpoint/2010/main" val="21018632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EC7F82-9723-3A3F-7FE0-5F3CEF873D5E}"/>
              </a:ext>
            </a:extLst>
          </p:cNvPr>
          <p:cNvSpPr>
            <a:spLocks noGrp="1"/>
          </p:cNvSpPr>
          <p:nvPr>
            <p:ph type="body" idx="1"/>
          </p:nvPr>
        </p:nvSpPr>
        <p:spPr/>
        <p:txBody>
          <a:bodyPr/>
          <a:lstStyle/>
          <a:p>
            <a:r>
              <a:rPr lang="en-GB" baseline="0" dirty="0"/>
              <a:t>Favourite music to listen to? </a:t>
            </a:r>
            <a:endParaRPr lang="en-GB" dirty="0"/>
          </a:p>
        </p:txBody>
      </p:sp>
    </p:spTree>
    <p:extLst>
      <p:ext uri="{BB962C8B-B14F-4D97-AF65-F5344CB8AC3E}">
        <p14:creationId xmlns:p14="http://schemas.microsoft.com/office/powerpoint/2010/main" val="30296931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5CDC2D-389C-B504-77DE-A6272082D6A2}"/>
              </a:ext>
            </a:extLst>
          </p:cNvPr>
          <p:cNvSpPr>
            <a:spLocks noGrp="1"/>
          </p:cNvSpPr>
          <p:nvPr>
            <p:ph type="body" idx="1"/>
          </p:nvPr>
        </p:nvSpPr>
        <p:spPr>
          <a:xfrm>
            <a:off x="2209800" y="4653137"/>
            <a:ext cx="7772400" cy="1500187"/>
          </a:xfrm>
        </p:spPr>
        <p:txBody>
          <a:bodyPr/>
          <a:lstStyle/>
          <a:p>
            <a:r>
              <a:rPr lang="en-GB" baseline="0" dirty="0"/>
              <a:t>What did you do that you would never tell your parents? Or teachers? </a:t>
            </a:r>
            <a:endParaRPr lang="en-GB" dirty="0"/>
          </a:p>
        </p:txBody>
      </p:sp>
    </p:spTree>
    <p:extLst>
      <p:ext uri="{BB962C8B-B14F-4D97-AF65-F5344CB8AC3E}">
        <p14:creationId xmlns:p14="http://schemas.microsoft.com/office/powerpoint/2010/main" val="7029076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0C03D-3F9B-8C05-3B10-022FFC2E4A05}"/>
              </a:ext>
            </a:extLst>
          </p:cNvPr>
          <p:cNvSpPr>
            <a:spLocks noGrp="1"/>
          </p:cNvSpPr>
          <p:nvPr>
            <p:ph type="title"/>
          </p:nvPr>
        </p:nvSpPr>
        <p:spPr/>
        <p:txBody>
          <a:bodyPr/>
          <a:lstStyle/>
          <a:p>
            <a:r>
              <a:rPr lang="en-GB" dirty="0"/>
              <a:t>As a teenager How many of you have…</a:t>
            </a:r>
          </a:p>
        </p:txBody>
      </p:sp>
      <p:sp>
        <p:nvSpPr>
          <p:cNvPr id="3" name="Text Placeholder 2">
            <a:extLst>
              <a:ext uri="{FF2B5EF4-FFF2-40B4-BE49-F238E27FC236}">
                <a16:creationId xmlns:a16="http://schemas.microsoft.com/office/drawing/2014/main" id="{93EA18B2-B0D2-681B-44C0-43AB6728E1CC}"/>
              </a:ext>
            </a:extLst>
          </p:cNvPr>
          <p:cNvSpPr>
            <a:spLocks noGrp="1"/>
          </p:cNvSpPr>
          <p:nvPr>
            <p:ph type="body" idx="1"/>
          </p:nvPr>
        </p:nvSpPr>
        <p:spPr/>
        <p:txBody>
          <a:bodyPr/>
          <a:lstStyle/>
          <a:p>
            <a:r>
              <a:rPr lang="en-GB" sz="1800" dirty="0">
                <a:latin typeface="Arial" panose="020B0604020202020204" pitchFamily="34" charset="0"/>
                <a:ea typeface="Calibri" panose="020F0502020204030204" pitchFamily="34" charset="0"/>
              </a:rPr>
              <a:t>“Tried to ‘talk’ with someone when it seemed like they did not want you to.</a:t>
            </a:r>
            <a:endParaRPr lang="en-GB" dirty="0"/>
          </a:p>
        </p:txBody>
      </p:sp>
    </p:spTree>
    <p:extLst>
      <p:ext uri="{BB962C8B-B14F-4D97-AF65-F5344CB8AC3E}">
        <p14:creationId xmlns:p14="http://schemas.microsoft.com/office/powerpoint/2010/main" val="36521397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655E0E-FF3E-6DD3-DFA2-7ABE71152994}"/>
              </a:ext>
            </a:extLst>
          </p:cNvPr>
          <p:cNvSpPr>
            <a:spLocks noGrp="1"/>
          </p:cNvSpPr>
          <p:nvPr>
            <p:ph type="body" idx="1"/>
          </p:nvPr>
        </p:nvSpPr>
        <p:spPr/>
        <p:txBody>
          <a:bodyPr/>
          <a:lstStyle/>
          <a:p>
            <a:r>
              <a:rPr lang="en-GB" baseline="0" dirty="0"/>
              <a:t>Would you do that now? </a:t>
            </a:r>
            <a:endParaRPr lang="en-GB" dirty="0"/>
          </a:p>
        </p:txBody>
      </p:sp>
    </p:spTree>
    <p:extLst>
      <p:ext uri="{BB962C8B-B14F-4D97-AF65-F5344CB8AC3E}">
        <p14:creationId xmlns:p14="http://schemas.microsoft.com/office/powerpoint/2010/main" val="21632555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A745F-C8C3-3169-652F-89CCEB1A8AC7}"/>
              </a:ext>
            </a:extLst>
          </p:cNvPr>
          <p:cNvSpPr>
            <a:spLocks noGrp="1"/>
          </p:cNvSpPr>
          <p:nvPr>
            <p:ph type="title"/>
          </p:nvPr>
        </p:nvSpPr>
        <p:spPr/>
        <p:txBody>
          <a:bodyPr/>
          <a:lstStyle/>
          <a:p>
            <a:r>
              <a:rPr lang="en-GB" dirty="0"/>
              <a:t>Let’s have a think about why….</a:t>
            </a:r>
          </a:p>
        </p:txBody>
      </p:sp>
    </p:spTree>
    <p:extLst>
      <p:ext uri="{BB962C8B-B14F-4D97-AF65-F5344CB8AC3E}">
        <p14:creationId xmlns:p14="http://schemas.microsoft.com/office/powerpoint/2010/main" val="14874941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990600"/>
          </a:xfrm>
        </p:spPr>
        <p:txBody>
          <a:bodyPr anchor="ctr">
            <a:normAutofit/>
          </a:bodyPr>
          <a:lstStyle/>
          <a:p>
            <a:r>
              <a:rPr lang="en-GB" dirty="0"/>
              <a:t>What is adolescence?</a:t>
            </a:r>
          </a:p>
        </p:txBody>
      </p:sp>
      <p:graphicFrame>
        <p:nvGraphicFramePr>
          <p:cNvPr id="5" name="Content Placeholder 2">
            <a:extLst>
              <a:ext uri="{FF2B5EF4-FFF2-40B4-BE49-F238E27FC236}">
                <a16:creationId xmlns:a16="http://schemas.microsoft.com/office/drawing/2014/main" id="{A3D641FC-58B7-E20B-0A9B-26ADA41BF6F5}"/>
              </a:ext>
            </a:extLst>
          </p:cNvPr>
          <p:cNvGraphicFramePr>
            <a:graphicFrameLocks noGrp="1"/>
          </p:cNvGraphicFramePr>
          <p:nvPr>
            <p:ph idx="1"/>
            <p:extLst/>
          </p:nvPr>
        </p:nvGraphicFramePr>
        <p:xfrm>
          <a:off x="1981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76963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springs to mind when we think of  teenagers?</a:t>
            </a:r>
          </a:p>
        </p:txBody>
      </p:sp>
      <p:pic>
        <p:nvPicPr>
          <p:cNvPr id="1026" name="Picture 2" descr="Xbox Wireless Controller | Xbox">
            <a:extLst>
              <a:ext uri="{FF2B5EF4-FFF2-40B4-BE49-F238E27FC236}">
                <a16:creationId xmlns:a16="http://schemas.microsoft.com/office/drawing/2014/main" id="{9A1A80AB-E05B-F354-5E3A-348028E2C8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5492" y="4581129"/>
            <a:ext cx="2522508" cy="14180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enage boy using mobile phone while walking with friends on sidewalk in  city stock photo">
            <a:extLst>
              <a:ext uri="{FF2B5EF4-FFF2-40B4-BE49-F238E27FC236}">
                <a16:creationId xmlns:a16="http://schemas.microsoft.com/office/drawing/2014/main" id="{BE41DD4C-5823-FA2E-4FCD-98B13C47B0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7608" y="2852937"/>
            <a:ext cx="3657718" cy="24372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do you discipline teenagers? | Family Lives">
            <a:extLst>
              <a:ext uri="{FF2B5EF4-FFF2-40B4-BE49-F238E27FC236}">
                <a16:creationId xmlns:a16="http://schemas.microsoft.com/office/drawing/2014/main" id="{327A1E45-58AF-2A34-11A3-A8783C998C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8128" y="1777654"/>
            <a:ext cx="3283040" cy="184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576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nextCondLst>
                <p:cond evt="onClick" delay="0">
                  <p:tgtEl>
                    <p:spTgt spid="1026"/>
                  </p:tgtEl>
                </p:cond>
              </p:nextCondLst>
            </p:seq>
            <p:seq concurrent="1" nextAc="seek">
              <p:cTn id="8" restart="whenNotActive" fill="hold" evtFilter="cancelBubble" nodeType="interactiveSeq">
                <p:stCondLst>
                  <p:cond evt="onClick" delay="0">
                    <p:tgtEl>
                      <p:spTgt spid="102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 restart="whenNotActive" fill="hold" evtFilter="cancelBubble" nodeType="interactiveSeq">
                <p:stCondLst>
                  <p:cond evt="onClick" delay="0">
                    <p:tgtEl>
                      <p:spTgt spid="1030"/>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1030"/>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D0F35-02B9-CBB5-CC9E-67B18A0D765D}"/>
              </a:ext>
            </a:extLst>
          </p:cNvPr>
          <p:cNvSpPr>
            <a:spLocks noGrp="1"/>
          </p:cNvSpPr>
          <p:nvPr>
            <p:ph type="title"/>
          </p:nvPr>
        </p:nvSpPr>
        <p:spPr>
          <a:xfrm>
            <a:off x="1981200" y="494763"/>
            <a:ext cx="8229600" cy="990600"/>
          </a:xfrm>
        </p:spPr>
        <p:txBody>
          <a:bodyPr/>
          <a:lstStyle/>
          <a:p>
            <a:r>
              <a:rPr lang="en-GB" dirty="0"/>
              <a:t>Common things said to teenagers…</a:t>
            </a:r>
          </a:p>
        </p:txBody>
      </p:sp>
      <p:sp>
        <p:nvSpPr>
          <p:cNvPr id="3" name="Content Placeholder 2">
            <a:extLst>
              <a:ext uri="{FF2B5EF4-FFF2-40B4-BE49-F238E27FC236}">
                <a16:creationId xmlns:a16="http://schemas.microsoft.com/office/drawing/2014/main" id="{2D71955A-2455-AF57-3A91-0AF0FC93509D}"/>
              </a:ext>
            </a:extLst>
          </p:cNvPr>
          <p:cNvSpPr>
            <a:spLocks noGrp="1"/>
          </p:cNvSpPr>
          <p:nvPr>
            <p:ph idx="1"/>
          </p:nvPr>
        </p:nvSpPr>
        <p:spPr>
          <a:xfrm>
            <a:off x="1847528" y="2708920"/>
            <a:ext cx="8229600" cy="2908920"/>
          </a:xfrm>
        </p:spPr>
        <p:txBody>
          <a:bodyPr/>
          <a:lstStyle/>
          <a:p>
            <a:r>
              <a:rPr lang="en-GB" dirty="0"/>
              <a:t>Why don’t you just think about other people for a change?</a:t>
            </a:r>
          </a:p>
          <a:p>
            <a:r>
              <a:rPr lang="en-GB" dirty="0"/>
              <a:t>Stop being so selfish..</a:t>
            </a:r>
          </a:p>
          <a:p>
            <a:r>
              <a:rPr lang="en-GB" dirty="0"/>
              <a:t>What don’t you just think about what you’re doing?</a:t>
            </a:r>
          </a:p>
          <a:p>
            <a:r>
              <a:rPr lang="en-GB" dirty="0"/>
              <a:t>What did you do that for?</a:t>
            </a:r>
          </a:p>
          <a:p>
            <a:r>
              <a:rPr lang="en-GB" dirty="0"/>
              <a:t>Calm down!</a:t>
            </a:r>
          </a:p>
        </p:txBody>
      </p:sp>
    </p:spTree>
    <p:extLst>
      <p:ext uri="{BB962C8B-B14F-4D97-AF65-F5344CB8AC3E}">
        <p14:creationId xmlns:p14="http://schemas.microsoft.com/office/powerpoint/2010/main" val="3813056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96609-4210-F76D-5022-2E153F91EE59}"/>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4701D75B-138F-34B3-A47F-5605AB2A284A}"/>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A19DA98-E966-A28D-A3B4-2FF58D77F50F}"/>
              </a:ext>
            </a:extLst>
          </p:cNvPr>
          <p:cNvSpPr txBox="1"/>
          <p:nvPr/>
        </p:nvSpPr>
        <p:spPr>
          <a:xfrm>
            <a:off x="962974" y="583784"/>
            <a:ext cx="73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Aptos Black" panose="020B0004020202020204" pitchFamily="34" charset="0"/>
                <a:ea typeface="+mn-ea"/>
                <a:cs typeface="Arial Black" panose="020B0604020202020204" pitchFamily="34" charset="0"/>
              </a:rPr>
              <a:t>Multi-agency response</a:t>
            </a:r>
          </a:p>
        </p:txBody>
      </p:sp>
      <p:sp>
        <p:nvSpPr>
          <p:cNvPr id="6" name="TextBox 5">
            <a:extLst>
              <a:ext uri="{FF2B5EF4-FFF2-40B4-BE49-F238E27FC236}">
                <a16:creationId xmlns:a16="http://schemas.microsoft.com/office/drawing/2014/main" id="{42352AEE-C711-3B24-9417-C483764D652E}"/>
              </a:ext>
            </a:extLst>
          </p:cNvPr>
          <p:cNvSpPr txBox="1"/>
          <p:nvPr/>
        </p:nvSpPr>
        <p:spPr>
          <a:xfrm>
            <a:off x="4575842" y="1397729"/>
            <a:ext cx="6723323" cy="2147191"/>
          </a:xfrm>
          <a:prstGeom prst="rect">
            <a:avLst/>
          </a:prstGeom>
          <a:noFill/>
        </p:spPr>
        <p:txBody>
          <a:bodyPr wrap="square">
            <a:spAutoFit/>
          </a:bodyPr>
          <a:lstStyle/>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A coordinated multi-agency response is necessary to improve the response to stalking cases.</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This involves collaboration across government, criminal justice, healthcare, community organisations, the private sector, and the public to address stalking comprehensively.</a:t>
            </a:r>
          </a:p>
        </p:txBody>
      </p:sp>
      <p:pic>
        <p:nvPicPr>
          <p:cNvPr id="8" name="Picture 7" descr="A multi-agency stalking logo&#10;&#10;Description automatically generated">
            <a:extLst>
              <a:ext uri="{FF2B5EF4-FFF2-40B4-BE49-F238E27FC236}">
                <a16:creationId xmlns:a16="http://schemas.microsoft.com/office/drawing/2014/main" id="{6ABF635F-6D31-2A93-77FD-FEDE9A48E2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5290" y1="59226" x2="25290" y2="59226"/>
                        <a14:foregroundMark x1="25907" y1="58470" x2="25907" y2="59627"/>
                        <a14:foregroundMark x1="24964" y1="61138" x2="38171" y2="52068"/>
                        <a14:foregroundMark x1="38171" y1="52068" x2="38389" y2="76612"/>
                        <a14:foregroundMark x1="38389" y1="76612" x2="14514" y2="81859"/>
                        <a14:foregroundMark x1="14514" y1="81859" x2="11611" y2="62606"/>
                        <a14:foregroundMark x1="11611" y1="62606" x2="17453" y2="48733"/>
                        <a14:foregroundMark x1="17453" y1="48733" x2="14405" y2="62383"/>
                        <a14:foregroundMark x1="14405" y1="62383" x2="25145" y2="73055"/>
                        <a14:foregroundMark x1="25145" y1="73055" x2="33999" y2="55358"/>
                        <a14:foregroundMark x1="33999" y1="55358" x2="34289" y2="52779"/>
                        <a14:foregroundMark x1="33055" y1="80569" x2="83454" y2="77901"/>
                        <a14:foregroundMark x1="42707" y1="69898" x2="73367" y2="70076"/>
                        <a14:foregroundMark x1="73367" y1="70076" x2="85305" y2="69542"/>
                        <a14:foregroundMark x1="40820" y1="62294" x2="82148" y2="61538"/>
                        <a14:foregroundMark x1="82148" y1="61538" x2="84361" y2="61538"/>
                        <a14:foregroundMark x1="84361" y1="53535" x2="38643" y2="54647"/>
                        <a14:foregroundMark x1="52032" y1="37884" x2="58237" y2="33704"/>
                        <a14:foregroundMark x1="32729" y1="69231" x2="33055" y2="70387"/>
                        <a14:foregroundMark x1="21226" y1="62783" x2="20936" y2="63895"/>
                        <a14:foregroundMark x1="29318" y1="56692" x2="30552" y2="58960"/>
                      </a14:backgroundRemoval>
                    </a14:imgEffect>
                  </a14:imgLayer>
                </a14:imgProps>
              </a:ext>
            </a:extLst>
          </a:blip>
          <a:stretch>
            <a:fillRect/>
          </a:stretch>
        </p:blipFill>
        <p:spPr>
          <a:xfrm>
            <a:off x="892835" y="1053514"/>
            <a:ext cx="3696737" cy="3016677"/>
          </a:xfrm>
          <a:prstGeom prst="rect">
            <a:avLst/>
          </a:prstGeom>
        </p:spPr>
      </p:pic>
      <p:sp>
        <p:nvSpPr>
          <p:cNvPr id="10" name="TextBox 9">
            <a:extLst>
              <a:ext uri="{FF2B5EF4-FFF2-40B4-BE49-F238E27FC236}">
                <a16:creationId xmlns:a16="http://schemas.microsoft.com/office/drawing/2014/main" id="{31516378-E3FB-873E-488B-4600F95480EB}"/>
              </a:ext>
            </a:extLst>
          </p:cNvPr>
          <p:cNvSpPr txBox="1"/>
          <p:nvPr/>
        </p:nvSpPr>
        <p:spPr>
          <a:xfrm>
            <a:off x="1028289" y="3936825"/>
            <a:ext cx="10388236" cy="2490938"/>
          </a:xfrm>
          <a:prstGeom prst="rect">
            <a:avLst/>
          </a:prstGeom>
          <a:noFill/>
        </p:spPr>
        <p:txBody>
          <a:bodyPr wrap="square">
            <a:spAutoFit/>
          </a:bodyPr>
          <a:lstStyle/>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A Multi-Agency Stalking Intervention Programme offers a bespoke intervention that addresses the needs of victims and perpetrators alike. ​</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Hampshire was one of the three original MASIP pilot sites.</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Agencies work together in an embedded co-located to ensure early intervention and a robust criminal justice response is paired with perpetrator intervention.​</a:t>
            </a:r>
          </a:p>
        </p:txBody>
      </p:sp>
    </p:spTree>
    <p:extLst>
      <p:ext uri="{BB962C8B-B14F-4D97-AF65-F5344CB8AC3E}">
        <p14:creationId xmlns:p14="http://schemas.microsoft.com/office/powerpoint/2010/main" val="141996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990600"/>
          </a:xfrm>
        </p:spPr>
        <p:txBody>
          <a:bodyPr anchor="ctr">
            <a:normAutofit/>
          </a:bodyPr>
          <a:lstStyle/>
          <a:p>
            <a:r>
              <a:rPr lang="en-GB" dirty="0"/>
              <a:t>Adolescence and Biology</a:t>
            </a:r>
          </a:p>
        </p:txBody>
      </p:sp>
      <p:graphicFrame>
        <p:nvGraphicFramePr>
          <p:cNvPr id="5" name="Content Placeholder 2">
            <a:extLst>
              <a:ext uri="{FF2B5EF4-FFF2-40B4-BE49-F238E27FC236}">
                <a16:creationId xmlns:a16="http://schemas.microsoft.com/office/drawing/2014/main" id="{5908FFAD-80BD-8186-2879-BA92CA6E547B}"/>
              </a:ext>
            </a:extLst>
          </p:cNvPr>
          <p:cNvGraphicFramePr>
            <a:graphicFrameLocks noGrp="1"/>
          </p:cNvGraphicFramePr>
          <p:nvPr>
            <p:ph idx="1"/>
            <p:extLst/>
          </p:nvPr>
        </p:nvGraphicFramePr>
        <p:xfrm>
          <a:off x="1981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95417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 not only that....</a:t>
            </a:r>
          </a:p>
        </p:txBody>
      </p:sp>
      <p:sp>
        <p:nvSpPr>
          <p:cNvPr id="3" name="Content Placeholder 2"/>
          <p:cNvSpPr>
            <a:spLocks noGrp="1"/>
          </p:cNvSpPr>
          <p:nvPr>
            <p:ph idx="1"/>
          </p:nvPr>
        </p:nvSpPr>
        <p:spPr/>
        <p:txBody>
          <a:bodyPr>
            <a:normAutofit/>
          </a:bodyPr>
          <a:lstStyle/>
          <a:p>
            <a:r>
              <a:rPr lang="en-GB" sz="3600" dirty="0"/>
              <a:t>Increased capacity for social interactions</a:t>
            </a:r>
          </a:p>
        </p:txBody>
      </p:sp>
      <p:pic>
        <p:nvPicPr>
          <p:cNvPr id="6" name="Picture 5" descr="Three girls embracing on bed">
            <a:extLst>
              <a:ext uri="{FF2B5EF4-FFF2-40B4-BE49-F238E27FC236}">
                <a16:creationId xmlns:a16="http://schemas.microsoft.com/office/drawing/2014/main" id="{1997444B-6E94-27B9-EAF0-DBBC60FBA3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9857" y="3135496"/>
            <a:ext cx="5004795" cy="3330773"/>
          </a:xfrm>
          <a:prstGeom prst="rect">
            <a:avLst/>
          </a:prstGeom>
        </p:spPr>
      </p:pic>
    </p:spTree>
    <p:extLst>
      <p:ext uri="{BB962C8B-B14F-4D97-AF65-F5344CB8AC3E}">
        <p14:creationId xmlns:p14="http://schemas.microsoft.com/office/powerpoint/2010/main" val="5287757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AND</a:t>
            </a:r>
          </a:p>
        </p:txBody>
      </p:sp>
      <p:sp>
        <p:nvSpPr>
          <p:cNvPr id="3" name="Content Placeholder 2"/>
          <p:cNvSpPr>
            <a:spLocks noGrp="1"/>
          </p:cNvSpPr>
          <p:nvPr>
            <p:ph idx="1"/>
          </p:nvPr>
        </p:nvSpPr>
        <p:spPr/>
        <p:txBody>
          <a:bodyPr/>
          <a:lstStyle/>
          <a:p>
            <a:r>
              <a:rPr lang="en-GB" dirty="0"/>
              <a:t>Increased independence...</a:t>
            </a:r>
          </a:p>
        </p:txBody>
      </p:sp>
      <p:pic>
        <p:nvPicPr>
          <p:cNvPr id="5" name="Picture 4" descr="A person with blue hair">
            <a:extLst>
              <a:ext uri="{FF2B5EF4-FFF2-40B4-BE49-F238E27FC236}">
                <a16:creationId xmlns:a16="http://schemas.microsoft.com/office/drawing/2014/main" id="{F713E3B8-EDEB-8DA5-3963-EC565600DF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9936" y="3284984"/>
            <a:ext cx="4355954" cy="2903680"/>
          </a:xfrm>
          <a:prstGeom prst="rect">
            <a:avLst/>
          </a:prstGeom>
        </p:spPr>
      </p:pic>
    </p:spTree>
    <p:extLst>
      <p:ext uri="{BB962C8B-B14F-4D97-AF65-F5344CB8AC3E}">
        <p14:creationId xmlns:p14="http://schemas.microsoft.com/office/powerpoint/2010/main" val="10405964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990600"/>
          </a:xfrm>
        </p:spPr>
        <p:txBody>
          <a:bodyPr anchor="ctr">
            <a:normAutofit/>
          </a:bodyPr>
          <a:lstStyle/>
          <a:p>
            <a:r>
              <a:rPr lang="en-GB" dirty="0"/>
              <a:t>Brain Plasticity</a:t>
            </a:r>
          </a:p>
        </p:txBody>
      </p:sp>
      <p:pic>
        <p:nvPicPr>
          <p:cNvPr id="6" name="Content Placeholder 5" descr="Brain with a stethoscope">
            <a:extLst>
              <a:ext uri="{FF2B5EF4-FFF2-40B4-BE49-F238E27FC236}">
                <a16:creationId xmlns:a16="http://schemas.microsoft.com/office/drawing/2014/main" id="{613DBD40-8901-74FB-EC95-E640E1526E87}"/>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81200" y="2518081"/>
            <a:ext cx="4038600" cy="3028339"/>
          </a:xfrm>
        </p:spPr>
      </p:pic>
      <p:graphicFrame>
        <p:nvGraphicFramePr>
          <p:cNvPr id="5" name="Content Placeholder 2">
            <a:extLst>
              <a:ext uri="{FF2B5EF4-FFF2-40B4-BE49-F238E27FC236}">
                <a16:creationId xmlns:a16="http://schemas.microsoft.com/office/drawing/2014/main" id="{00C4CB13-2A7E-7F8A-4A5D-9F27AD969BE4}"/>
              </a:ext>
            </a:extLst>
          </p:cNvPr>
          <p:cNvGraphicFramePr>
            <a:graphicFrameLocks noGrp="1"/>
          </p:cNvGraphicFramePr>
          <p:nvPr>
            <p:ph sz="half" idx="2"/>
            <p:extLst/>
          </p:nvPr>
        </p:nvGraphicFramePr>
        <p:xfrm>
          <a:off x="6172200" y="1673352"/>
          <a:ext cx="4038600" cy="471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81328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playing with skateboard">
            <a:extLst>
              <a:ext uri="{FF2B5EF4-FFF2-40B4-BE49-F238E27FC236}">
                <a16:creationId xmlns:a16="http://schemas.microsoft.com/office/drawing/2014/main" id="{D07EAB03-D2CA-B89E-C49A-CBCE16B755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080"/>
          <a:stretch/>
        </p:blipFill>
        <p:spPr>
          <a:xfrm>
            <a:off x="1981200" y="1673352"/>
            <a:ext cx="4038600" cy="4718304"/>
          </a:xfrm>
          <a:prstGeom prst="rect">
            <a:avLst/>
          </a:prstGeom>
          <a:noFill/>
        </p:spPr>
      </p:pic>
      <p:sp>
        <p:nvSpPr>
          <p:cNvPr id="3" name="Content Placeholder 2"/>
          <p:cNvSpPr>
            <a:spLocks noGrp="1"/>
          </p:cNvSpPr>
          <p:nvPr>
            <p:ph sz="half" idx="2"/>
          </p:nvPr>
        </p:nvSpPr>
        <p:spPr>
          <a:xfrm>
            <a:off x="6172200" y="1673352"/>
            <a:ext cx="4038600" cy="4718304"/>
          </a:xfrm>
        </p:spPr>
        <p:txBody>
          <a:bodyPr>
            <a:normAutofit/>
          </a:bodyPr>
          <a:lstStyle/>
          <a:p>
            <a:pPr>
              <a:lnSpc>
                <a:spcPct val="90000"/>
              </a:lnSpc>
            </a:pPr>
            <a:r>
              <a:rPr lang="en-GB" sz="2600"/>
              <a:t>The pleasure-seeking reward system of the adolescent brain develops faster than the part of the brain which is responsible for planning ahead and judgement. This in turn makes them more prone to engage in risky impulsive behaviours (</a:t>
            </a:r>
            <a:r>
              <a:rPr lang="en-GB" sz="2600" err="1"/>
              <a:t>Chein</a:t>
            </a:r>
            <a:r>
              <a:rPr lang="en-GB" sz="2600"/>
              <a:t> et al. 2011</a:t>
            </a:r>
          </a:p>
        </p:txBody>
      </p:sp>
    </p:spTree>
    <p:extLst>
      <p:ext uri="{BB962C8B-B14F-4D97-AF65-F5344CB8AC3E}">
        <p14:creationId xmlns:p14="http://schemas.microsoft.com/office/powerpoint/2010/main" val="38076164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990600"/>
          </a:xfrm>
        </p:spPr>
        <p:txBody>
          <a:bodyPr anchor="ctr">
            <a:normAutofit/>
          </a:bodyPr>
          <a:lstStyle/>
          <a:p>
            <a:r>
              <a:rPr lang="en-GB" dirty="0"/>
              <a:t>Adolescents are...</a:t>
            </a:r>
          </a:p>
        </p:txBody>
      </p:sp>
      <p:graphicFrame>
        <p:nvGraphicFramePr>
          <p:cNvPr id="5" name="Content Placeholder 2">
            <a:extLst>
              <a:ext uri="{FF2B5EF4-FFF2-40B4-BE49-F238E27FC236}">
                <a16:creationId xmlns:a16="http://schemas.microsoft.com/office/drawing/2014/main" id="{A8C6D1BC-039C-150E-3284-5A8117B1C622}"/>
              </a:ext>
            </a:extLst>
          </p:cNvPr>
          <p:cNvGraphicFramePr>
            <a:graphicFrameLocks noGrp="1"/>
          </p:cNvGraphicFramePr>
          <p:nvPr>
            <p:ph idx="1"/>
            <p:extLst/>
          </p:nvPr>
        </p:nvGraphicFramePr>
        <p:xfrm>
          <a:off x="1981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6618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371601"/>
            <a:ext cx="7848600" cy="1927225"/>
          </a:xfrm>
        </p:spPr>
        <p:txBody>
          <a:bodyPr anchor="b">
            <a:normAutofit/>
          </a:bodyPr>
          <a:lstStyle/>
          <a:p>
            <a:r>
              <a:rPr lang="en-GB" dirty="0"/>
              <a:t>Why does age matter?</a:t>
            </a:r>
          </a:p>
        </p:txBody>
      </p:sp>
      <p:sp>
        <p:nvSpPr>
          <p:cNvPr id="3" name="Content Placeholder 2"/>
          <p:cNvSpPr>
            <a:spLocks noGrp="1"/>
          </p:cNvSpPr>
          <p:nvPr>
            <p:ph type="subTitle" idx="1"/>
          </p:nvPr>
        </p:nvSpPr>
        <p:spPr>
          <a:xfrm>
            <a:off x="2933700" y="3733800"/>
            <a:ext cx="6400800" cy="1752600"/>
          </a:xfrm>
        </p:spPr>
        <p:txBody>
          <a:bodyPr>
            <a:normAutofit/>
          </a:bodyPr>
          <a:lstStyle/>
          <a:p>
            <a:pPr algn="just">
              <a:lnSpc>
                <a:spcPct val="90000"/>
              </a:lnSpc>
            </a:pPr>
            <a:r>
              <a:rPr lang="en-GB" sz="2200"/>
              <a:t>Basic abilities, such as those involving memory, attention, and logical reasoning, can develop by the age of 15 however skills such as thinking ahead and balancing risks and rewards are not developed until the mid-20s (</a:t>
            </a:r>
            <a:r>
              <a:rPr lang="en-GB" sz="2200" err="1"/>
              <a:t>Giedd</a:t>
            </a:r>
            <a:r>
              <a:rPr lang="en-GB" sz="2200"/>
              <a:t> 2008). </a:t>
            </a:r>
          </a:p>
        </p:txBody>
      </p:sp>
    </p:spTree>
    <p:extLst>
      <p:ext uri="{BB962C8B-B14F-4D97-AF65-F5344CB8AC3E}">
        <p14:creationId xmlns:p14="http://schemas.microsoft.com/office/powerpoint/2010/main" val="254499453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2362201"/>
            <a:ext cx="7772400" cy="2200275"/>
          </a:xfrm>
        </p:spPr>
        <p:txBody>
          <a:bodyPr anchor="b">
            <a:normAutofit/>
          </a:bodyPr>
          <a:lstStyle/>
          <a:p>
            <a:pPr>
              <a:lnSpc>
                <a:spcPct val="90000"/>
              </a:lnSpc>
            </a:pPr>
            <a:r>
              <a:rPr lang="en-GB" dirty="0"/>
              <a:t>So when should we think of someone as an adult?</a:t>
            </a:r>
            <a:endParaRPr lang="en-GB"/>
          </a:p>
        </p:txBody>
      </p:sp>
    </p:spTree>
    <p:extLst>
      <p:ext uri="{BB962C8B-B14F-4D97-AF65-F5344CB8AC3E}">
        <p14:creationId xmlns:p14="http://schemas.microsoft.com/office/powerpoint/2010/main" val="428510435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371601"/>
            <a:ext cx="7848600" cy="1927225"/>
          </a:xfrm>
        </p:spPr>
        <p:txBody>
          <a:bodyPr anchor="b">
            <a:normAutofit/>
          </a:bodyPr>
          <a:lstStyle/>
          <a:p>
            <a:r>
              <a:rPr lang="en-GB" dirty="0"/>
              <a:t>A reminder</a:t>
            </a:r>
          </a:p>
        </p:txBody>
      </p:sp>
      <p:sp>
        <p:nvSpPr>
          <p:cNvPr id="3" name="Content Placeholder 2"/>
          <p:cNvSpPr>
            <a:spLocks noGrp="1"/>
          </p:cNvSpPr>
          <p:nvPr>
            <p:ph type="subTitle" idx="1"/>
          </p:nvPr>
        </p:nvSpPr>
        <p:spPr>
          <a:xfrm>
            <a:off x="2209800" y="3505200"/>
            <a:ext cx="6400800" cy="1752600"/>
          </a:xfrm>
        </p:spPr>
        <p:txBody>
          <a:bodyPr>
            <a:normAutofit/>
          </a:bodyPr>
          <a:lstStyle/>
          <a:p>
            <a:r>
              <a:rPr lang="en-GB" dirty="0"/>
              <a:t>WHO –  age 10-19</a:t>
            </a:r>
          </a:p>
          <a:p>
            <a:r>
              <a:rPr lang="en-GB" dirty="0"/>
              <a:t>Others suggest this should be end between the ages of 18-26 (Patton et al. 2016). </a:t>
            </a:r>
          </a:p>
          <a:p>
            <a:endParaRPr lang="en-GB" dirty="0"/>
          </a:p>
          <a:p>
            <a:endParaRPr lang="en-GB" dirty="0"/>
          </a:p>
        </p:txBody>
      </p:sp>
    </p:spTree>
    <p:extLst>
      <p:ext uri="{BB962C8B-B14F-4D97-AF65-F5344CB8AC3E}">
        <p14:creationId xmlns:p14="http://schemas.microsoft.com/office/powerpoint/2010/main" val="37580504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990600"/>
          </a:xfrm>
        </p:spPr>
        <p:txBody>
          <a:bodyPr anchor="ctr">
            <a:normAutofit/>
          </a:bodyPr>
          <a:lstStyle/>
          <a:p>
            <a:r>
              <a:rPr lang="en-GB" dirty="0"/>
              <a:t>Assessments of adolescent stalking</a:t>
            </a:r>
          </a:p>
        </p:txBody>
      </p:sp>
      <p:graphicFrame>
        <p:nvGraphicFramePr>
          <p:cNvPr id="5" name="Content Placeholder 2">
            <a:extLst>
              <a:ext uri="{FF2B5EF4-FFF2-40B4-BE49-F238E27FC236}">
                <a16:creationId xmlns:a16="http://schemas.microsoft.com/office/drawing/2014/main" id="{4F8978B0-7705-F70E-1AAD-690F5B7EFFF9}"/>
              </a:ext>
            </a:extLst>
          </p:cNvPr>
          <p:cNvGraphicFramePr>
            <a:graphicFrameLocks noGrp="1"/>
          </p:cNvGraphicFramePr>
          <p:nvPr>
            <p:ph idx="1"/>
            <p:extLst/>
          </p:nvPr>
        </p:nvGraphicFramePr>
        <p:xfrm>
          <a:off x="1981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9241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AF8443-D0C3-80FE-FB3C-747672003E7E}"/>
              </a:ext>
            </a:extLst>
          </p:cNvPr>
          <p:cNvPicPr>
            <a:picLocks noChangeAspect="1"/>
          </p:cNvPicPr>
          <p:nvPr/>
        </p:nvPicPr>
        <p:blipFill rotWithShape="1">
          <a:blip r:embed="rId2"/>
          <a:srcRect l="24799" r="2107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Picture 4">
            <a:extLst>
              <a:ext uri="{FF2B5EF4-FFF2-40B4-BE49-F238E27FC236}">
                <a16:creationId xmlns:a16="http://schemas.microsoft.com/office/drawing/2014/main" id="{00EAE539-86EE-0DB6-E52F-CE6607E10B15}"/>
              </a:ext>
            </a:extLst>
          </p:cNvPr>
          <p:cNvPicPr>
            <a:picLocks noChangeAspect="1"/>
          </p:cNvPicPr>
          <p:nvPr/>
        </p:nvPicPr>
        <p:blipFill>
          <a:blip r:embed="rId3">
            <a:alphaModFix amt="50000"/>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E81D42A0-46A0-59DF-702B-1A7AECD5397F}"/>
              </a:ext>
            </a:extLst>
          </p:cNvPr>
          <p:cNvGrpSpPr/>
          <p:nvPr/>
        </p:nvGrpSpPr>
        <p:grpSpPr>
          <a:xfrm>
            <a:off x="1222661" y="3970455"/>
            <a:ext cx="2402966" cy="1720448"/>
            <a:chOff x="1940539" y="3274505"/>
            <a:chExt cx="2774565" cy="1510402"/>
          </a:xfrm>
        </p:grpSpPr>
        <p:sp>
          <p:nvSpPr>
            <p:cNvPr id="15" name="TextBox 14">
              <a:extLst>
                <a:ext uri="{FF2B5EF4-FFF2-40B4-BE49-F238E27FC236}">
                  <a16:creationId xmlns:a16="http://schemas.microsoft.com/office/drawing/2014/main" id="{2DDC5A0E-1C04-E16C-FCA1-D5C7F6B33657}"/>
                </a:ext>
              </a:extLst>
            </p:cNvPr>
            <p:cNvSpPr txBox="1"/>
            <p:nvPr/>
          </p:nvSpPr>
          <p:spPr>
            <a:xfrm>
              <a:off x="1947331" y="3274505"/>
              <a:ext cx="2767773" cy="458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hlinkClick r:id="rId4"/>
                </a:rPr>
                <a:t>training@suzylamplugh.org</a:t>
              </a: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 </a:t>
              </a:r>
            </a:p>
          </p:txBody>
        </p:sp>
        <p:sp>
          <p:nvSpPr>
            <p:cNvPr id="16" name="TextBox 15">
              <a:extLst>
                <a:ext uri="{FF2B5EF4-FFF2-40B4-BE49-F238E27FC236}">
                  <a16:creationId xmlns:a16="http://schemas.microsoft.com/office/drawing/2014/main" id="{DDEA06DF-E2DA-C58B-D9F4-B9B8C3393BD4}"/>
                </a:ext>
              </a:extLst>
            </p:cNvPr>
            <p:cNvSpPr txBox="1"/>
            <p:nvPr/>
          </p:nvSpPr>
          <p:spPr>
            <a:xfrm>
              <a:off x="1940539" y="3607538"/>
              <a:ext cx="2767773" cy="458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hlinkClick r:id="rId5"/>
                </a:rPr>
                <a:t>www.suzylamplugh.org</a:t>
              </a: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 </a:t>
              </a:r>
            </a:p>
          </p:txBody>
        </p:sp>
        <p:sp>
          <p:nvSpPr>
            <p:cNvPr id="19" name="TextBox 18">
              <a:extLst>
                <a:ext uri="{FF2B5EF4-FFF2-40B4-BE49-F238E27FC236}">
                  <a16:creationId xmlns:a16="http://schemas.microsoft.com/office/drawing/2014/main" id="{CE537B64-646E-5CEF-84B4-1D9EB7233EBB}"/>
                </a:ext>
              </a:extLst>
            </p:cNvPr>
            <p:cNvSpPr txBox="1"/>
            <p:nvPr/>
          </p:nvSpPr>
          <p:spPr>
            <a:xfrm>
              <a:off x="1942716" y="3993761"/>
              <a:ext cx="2772388" cy="458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Narrow" panose="020B0604020202020204" pitchFamily="34" charset="0"/>
                  <a:ea typeface="+mn-ea"/>
                  <a:cs typeface="Arial Narrow" panose="020B0604020202020204" pitchFamily="34" charset="0"/>
                </a:rPr>
                <a:t>Suzylamplughtrust</a:t>
              </a:r>
              <a:endPar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20" name="TextBox 19">
              <a:extLst>
                <a:ext uri="{FF2B5EF4-FFF2-40B4-BE49-F238E27FC236}">
                  <a16:creationId xmlns:a16="http://schemas.microsoft.com/office/drawing/2014/main" id="{0C46879F-E4EF-C5E1-F68C-85D7564C96C9}"/>
                </a:ext>
              </a:extLst>
            </p:cNvPr>
            <p:cNvSpPr txBox="1"/>
            <p:nvPr/>
          </p:nvSpPr>
          <p:spPr>
            <a:xfrm>
              <a:off x="1942716" y="4326863"/>
              <a:ext cx="2658767" cy="4580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@life_life_safe</a:t>
              </a:r>
            </a:p>
          </p:txBody>
        </p:sp>
      </p:grpSp>
      <p:pic>
        <p:nvPicPr>
          <p:cNvPr id="22" name="Picture 21" descr="Text&#10;&#10;Description automatically generated">
            <a:extLst>
              <a:ext uri="{FF2B5EF4-FFF2-40B4-BE49-F238E27FC236}">
                <a16:creationId xmlns:a16="http://schemas.microsoft.com/office/drawing/2014/main" id="{48693B70-F770-2E3F-B9DF-705538C7C0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030" y="1984641"/>
            <a:ext cx="2798300" cy="917781"/>
          </a:xfrm>
          <a:prstGeom prst="rect">
            <a:avLst/>
          </a:prstGeom>
        </p:spPr>
      </p:pic>
      <p:grpSp>
        <p:nvGrpSpPr>
          <p:cNvPr id="25" name="Group 24">
            <a:extLst>
              <a:ext uri="{FF2B5EF4-FFF2-40B4-BE49-F238E27FC236}">
                <a16:creationId xmlns:a16="http://schemas.microsoft.com/office/drawing/2014/main" id="{4AEDF315-C2C9-6308-6E3C-8BEB12444C9E}"/>
              </a:ext>
            </a:extLst>
          </p:cNvPr>
          <p:cNvGrpSpPr/>
          <p:nvPr/>
        </p:nvGrpSpPr>
        <p:grpSpPr>
          <a:xfrm>
            <a:off x="3627513" y="3945094"/>
            <a:ext cx="2720021" cy="1584348"/>
            <a:chOff x="1461141" y="4155673"/>
            <a:chExt cx="2875320" cy="1673959"/>
          </a:xfrm>
        </p:grpSpPr>
        <p:pic>
          <p:nvPicPr>
            <p:cNvPr id="26" name="Picture 25">
              <a:extLst>
                <a:ext uri="{FF2B5EF4-FFF2-40B4-BE49-F238E27FC236}">
                  <a16:creationId xmlns:a16="http://schemas.microsoft.com/office/drawing/2014/main" id="{DC565045-9C18-624C-BC02-56EBC57E3EF2}"/>
                </a:ext>
              </a:extLst>
            </p:cNvPr>
            <p:cNvPicPr>
              <a:picLocks noChangeAspect="1"/>
            </p:cNvPicPr>
            <p:nvPr/>
          </p:nvPicPr>
          <p:blipFill>
            <a:blip r:embed="rId7"/>
            <a:stretch>
              <a:fillRect/>
            </a:stretch>
          </p:blipFill>
          <p:spPr>
            <a:xfrm>
              <a:off x="1689100" y="4194296"/>
              <a:ext cx="292851" cy="306162"/>
            </a:xfrm>
            <a:prstGeom prst="rect">
              <a:avLst/>
            </a:prstGeom>
          </p:spPr>
        </p:pic>
        <p:pic>
          <p:nvPicPr>
            <p:cNvPr id="27" name="Picture 26">
              <a:extLst>
                <a:ext uri="{FF2B5EF4-FFF2-40B4-BE49-F238E27FC236}">
                  <a16:creationId xmlns:a16="http://schemas.microsoft.com/office/drawing/2014/main" id="{795A68A6-B9DA-2FDB-6B8B-F324EA4A2646}"/>
                </a:ext>
              </a:extLst>
            </p:cNvPr>
            <p:cNvPicPr>
              <a:picLocks noChangeAspect="1"/>
            </p:cNvPicPr>
            <p:nvPr/>
          </p:nvPicPr>
          <p:blipFill>
            <a:blip r:embed="rId8"/>
            <a:stretch>
              <a:fillRect/>
            </a:stretch>
          </p:blipFill>
          <p:spPr>
            <a:xfrm>
              <a:off x="1700283" y="4644064"/>
              <a:ext cx="275034" cy="260684"/>
            </a:xfrm>
            <a:prstGeom prst="rect">
              <a:avLst/>
            </a:prstGeom>
          </p:spPr>
        </p:pic>
        <p:sp>
          <p:nvSpPr>
            <p:cNvPr id="28" name="TextBox 27">
              <a:extLst>
                <a:ext uri="{FF2B5EF4-FFF2-40B4-BE49-F238E27FC236}">
                  <a16:creationId xmlns:a16="http://schemas.microsoft.com/office/drawing/2014/main" id="{617F3D03-5510-B63C-82C0-3197F14DE393}"/>
                </a:ext>
              </a:extLst>
            </p:cNvPr>
            <p:cNvSpPr txBox="1"/>
            <p:nvPr/>
          </p:nvSpPr>
          <p:spPr>
            <a:xfrm>
              <a:off x="1947332" y="4155673"/>
              <a:ext cx="238912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hlinkClick r:id="rId9"/>
                </a:rPr>
                <a:t>advice@stalkinghelpline.org</a:t>
              </a: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 </a:t>
              </a:r>
            </a:p>
          </p:txBody>
        </p:sp>
        <p:sp>
          <p:nvSpPr>
            <p:cNvPr id="29" name="TextBox 28">
              <a:extLst>
                <a:ext uri="{FF2B5EF4-FFF2-40B4-BE49-F238E27FC236}">
                  <a16:creationId xmlns:a16="http://schemas.microsoft.com/office/drawing/2014/main" id="{97866D54-CDC4-7293-1F58-2250EB941F89}"/>
                </a:ext>
              </a:extLst>
            </p:cNvPr>
            <p:cNvSpPr txBox="1"/>
            <p:nvPr/>
          </p:nvSpPr>
          <p:spPr>
            <a:xfrm>
              <a:off x="1940539" y="4595292"/>
              <a:ext cx="2124376" cy="3404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hlinkClick r:id="rId10"/>
                </a:rPr>
                <a:t>www.stalkinghelpline,org</a:t>
              </a: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 </a:t>
              </a:r>
            </a:p>
          </p:txBody>
        </p:sp>
        <p:pic>
          <p:nvPicPr>
            <p:cNvPr id="30" name="Picture 29">
              <a:extLst>
                <a:ext uri="{FF2B5EF4-FFF2-40B4-BE49-F238E27FC236}">
                  <a16:creationId xmlns:a16="http://schemas.microsoft.com/office/drawing/2014/main" id="{AD7412B0-AE0A-88FB-8ACE-BB6BFE6F29EB}"/>
                </a:ext>
              </a:extLst>
            </p:cNvPr>
            <p:cNvPicPr>
              <a:picLocks noChangeAspect="1"/>
            </p:cNvPicPr>
            <p:nvPr/>
          </p:nvPicPr>
          <p:blipFill rotWithShape="1">
            <a:blip r:embed="rId11"/>
            <a:srcRect l="-19535" r="20464"/>
            <a:stretch/>
          </p:blipFill>
          <p:spPr>
            <a:xfrm>
              <a:off x="1461141" y="5106282"/>
              <a:ext cx="534987" cy="280868"/>
            </a:xfrm>
            <a:prstGeom prst="rect">
              <a:avLst/>
            </a:prstGeom>
          </p:spPr>
        </p:pic>
        <p:pic>
          <p:nvPicPr>
            <p:cNvPr id="31" name="Picture 30">
              <a:extLst>
                <a:ext uri="{FF2B5EF4-FFF2-40B4-BE49-F238E27FC236}">
                  <a16:creationId xmlns:a16="http://schemas.microsoft.com/office/drawing/2014/main" id="{159AE879-AA57-5260-EC2E-2D927E25F731}"/>
                </a:ext>
              </a:extLst>
            </p:cNvPr>
            <p:cNvPicPr>
              <a:picLocks noChangeAspect="1"/>
            </p:cNvPicPr>
            <p:nvPr/>
          </p:nvPicPr>
          <p:blipFill>
            <a:blip r:embed="rId12"/>
            <a:stretch>
              <a:fillRect/>
            </a:stretch>
          </p:blipFill>
          <p:spPr>
            <a:xfrm>
              <a:off x="1688012" y="5523381"/>
              <a:ext cx="306251" cy="306251"/>
            </a:xfrm>
            <a:prstGeom prst="rect">
              <a:avLst/>
            </a:prstGeom>
          </p:spPr>
        </p:pic>
        <p:sp>
          <p:nvSpPr>
            <p:cNvPr id="32" name="TextBox 31">
              <a:extLst>
                <a:ext uri="{FF2B5EF4-FFF2-40B4-BE49-F238E27FC236}">
                  <a16:creationId xmlns:a16="http://schemas.microsoft.com/office/drawing/2014/main" id="{1E9CDBFB-6808-CAE5-987F-0DEC50CA5B99}"/>
                </a:ext>
              </a:extLst>
            </p:cNvPr>
            <p:cNvSpPr txBox="1"/>
            <p:nvPr/>
          </p:nvSpPr>
          <p:spPr>
            <a:xfrm>
              <a:off x="1942716" y="5053405"/>
              <a:ext cx="2124376" cy="3404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Arial Narrow" panose="020B0604020202020204" pitchFamily="34" charset="0"/>
                  <a:ea typeface="+mn-ea"/>
                  <a:cs typeface="Arial Narrow" panose="020B0604020202020204" pitchFamily="34" charset="0"/>
                </a:rPr>
                <a:t>stalkinghelpline</a:t>
              </a:r>
              <a:endPar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33" name="TextBox 32">
              <a:extLst>
                <a:ext uri="{FF2B5EF4-FFF2-40B4-BE49-F238E27FC236}">
                  <a16:creationId xmlns:a16="http://schemas.microsoft.com/office/drawing/2014/main" id="{526FE479-8A81-A68C-F4A6-E977E7701432}"/>
                </a:ext>
              </a:extLst>
            </p:cNvPr>
            <p:cNvSpPr txBox="1"/>
            <p:nvPr/>
          </p:nvSpPr>
          <p:spPr>
            <a:xfrm>
              <a:off x="1942716" y="5481015"/>
              <a:ext cx="2124376" cy="3404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Narrow" panose="020B0604020202020204" pitchFamily="34" charset="0"/>
                  <a:ea typeface="+mn-ea"/>
                  <a:cs typeface="Arial Narrow" panose="020B0604020202020204" pitchFamily="34" charset="0"/>
                </a:rPr>
                <a:t>@talkingStalking</a:t>
              </a:r>
            </a:p>
          </p:txBody>
        </p:sp>
      </p:grpSp>
      <p:pic>
        <p:nvPicPr>
          <p:cNvPr id="44" name="Picture 43">
            <a:extLst>
              <a:ext uri="{FF2B5EF4-FFF2-40B4-BE49-F238E27FC236}">
                <a16:creationId xmlns:a16="http://schemas.microsoft.com/office/drawing/2014/main" id="{A3DDE26E-6546-809B-2DA9-5BF0697F042C}"/>
              </a:ext>
            </a:extLst>
          </p:cNvPr>
          <p:cNvPicPr>
            <a:picLocks noChangeAspect="1"/>
          </p:cNvPicPr>
          <p:nvPr/>
        </p:nvPicPr>
        <p:blipFill>
          <a:blip r:embed="rId8"/>
          <a:stretch>
            <a:fillRect/>
          </a:stretch>
        </p:blipFill>
        <p:spPr>
          <a:xfrm>
            <a:off x="994549" y="4421444"/>
            <a:ext cx="260179" cy="246729"/>
          </a:xfrm>
          <a:prstGeom prst="rect">
            <a:avLst/>
          </a:prstGeom>
        </p:spPr>
      </p:pic>
      <p:pic>
        <p:nvPicPr>
          <p:cNvPr id="46" name="Picture 45" descr="Company name&#10;&#10;Description automatically generated with low confidence">
            <a:extLst>
              <a:ext uri="{FF2B5EF4-FFF2-40B4-BE49-F238E27FC236}">
                <a16:creationId xmlns:a16="http://schemas.microsoft.com/office/drawing/2014/main" id="{C1015F40-BE9C-E362-81BC-5FA7A0468F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23449" y="1303092"/>
            <a:ext cx="2436485" cy="2280881"/>
          </a:xfrm>
          <a:prstGeom prst="rect">
            <a:avLst/>
          </a:prstGeom>
        </p:spPr>
      </p:pic>
      <p:sp>
        <p:nvSpPr>
          <p:cNvPr id="47" name="TextBox 46">
            <a:extLst>
              <a:ext uri="{FF2B5EF4-FFF2-40B4-BE49-F238E27FC236}">
                <a16:creationId xmlns:a16="http://schemas.microsoft.com/office/drawing/2014/main" id="{09722F8D-88E4-E989-4A82-E5EF480121AE}"/>
              </a:ext>
            </a:extLst>
          </p:cNvPr>
          <p:cNvSpPr txBox="1"/>
          <p:nvPr/>
        </p:nvSpPr>
        <p:spPr>
          <a:xfrm>
            <a:off x="727030" y="363092"/>
            <a:ext cx="71289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Aptos Black" panose="020B0004020202020204" pitchFamily="34" charset="0"/>
                <a:ea typeface="+mn-ea"/>
                <a:cs typeface="Arial Black" panose="020B0604020202020204" pitchFamily="34" charset="0"/>
              </a:rPr>
              <a:t>FOR MORE INFORMATION …</a:t>
            </a:r>
          </a:p>
        </p:txBody>
      </p:sp>
      <p:pic>
        <p:nvPicPr>
          <p:cNvPr id="48" name="Picture 47">
            <a:extLst>
              <a:ext uri="{FF2B5EF4-FFF2-40B4-BE49-F238E27FC236}">
                <a16:creationId xmlns:a16="http://schemas.microsoft.com/office/drawing/2014/main" id="{2AA7B7C1-78B3-8FC9-0890-89E1F6764827}"/>
              </a:ext>
            </a:extLst>
          </p:cNvPr>
          <p:cNvPicPr>
            <a:picLocks noChangeAspect="1"/>
          </p:cNvPicPr>
          <p:nvPr/>
        </p:nvPicPr>
        <p:blipFill rotWithShape="1">
          <a:blip r:embed="rId11"/>
          <a:srcRect l="-19535" r="20464"/>
          <a:stretch/>
        </p:blipFill>
        <p:spPr>
          <a:xfrm>
            <a:off x="767097" y="4848511"/>
            <a:ext cx="506092" cy="265832"/>
          </a:xfrm>
          <a:prstGeom prst="rect">
            <a:avLst/>
          </a:prstGeom>
        </p:spPr>
      </p:pic>
      <p:pic>
        <p:nvPicPr>
          <p:cNvPr id="49" name="Picture 48">
            <a:extLst>
              <a:ext uri="{FF2B5EF4-FFF2-40B4-BE49-F238E27FC236}">
                <a16:creationId xmlns:a16="http://schemas.microsoft.com/office/drawing/2014/main" id="{C60D39A8-E519-56F6-1F84-D5A60056AF62}"/>
              </a:ext>
            </a:extLst>
          </p:cNvPr>
          <p:cNvPicPr>
            <a:picLocks noChangeAspect="1"/>
          </p:cNvPicPr>
          <p:nvPr/>
        </p:nvPicPr>
        <p:blipFill>
          <a:blip r:embed="rId12"/>
          <a:stretch>
            <a:fillRect/>
          </a:stretch>
        </p:blipFill>
        <p:spPr>
          <a:xfrm>
            <a:off x="994549" y="5202848"/>
            <a:ext cx="289710" cy="289857"/>
          </a:xfrm>
          <a:prstGeom prst="rect">
            <a:avLst/>
          </a:prstGeom>
        </p:spPr>
      </p:pic>
      <p:pic>
        <p:nvPicPr>
          <p:cNvPr id="50" name="Picture 49">
            <a:extLst>
              <a:ext uri="{FF2B5EF4-FFF2-40B4-BE49-F238E27FC236}">
                <a16:creationId xmlns:a16="http://schemas.microsoft.com/office/drawing/2014/main" id="{316B4824-9DF0-0F76-7B01-BF0918F8261A}"/>
              </a:ext>
            </a:extLst>
          </p:cNvPr>
          <p:cNvPicPr>
            <a:picLocks noChangeAspect="1"/>
          </p:cNvPicPr>
          <p:nvPr/>
        </p:nvPicPr>
        <p:blipFill>
          <a:blip r:embed="rId7"/>
          <a:stretch>
            <a:fillRect/>
          </a:stretch>
        </p:blipFill>
        <p:spPr>
          <a:xfrm>
            <a:off x="986172" y="4015243"/>
            <a:ext cx="277034" cy="289772"/>
          </a:xfrm>
          <a:prstGeom prst="rect">
            <a:avLst/>
          </a:prstGeom>
        </p:spPr>
      </p:pic>
    </p:spTree>
    <p:extLst>
      <p:ext uri="{BB962C8B-B14F-4D97-AF65-F5344CB8AC3E}">
        <p14:creationId xmlns:p14="http://schemas.microsoft.com/office/powerpoint/2010/main" val="247965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Rate an </a:t>
            </a:r>
            <a:br>
              <a:rPr lang="en-GB" dirty="0"/>
            </a:br>
            <a:r>
              <a:rPr lang="en-GB" dirty="0"/>
              <a:t>adolescent...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75" y="2252664"/>
            <a:ext cx="80962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rrow: Up 3">
            <a:extLst>
              <a:ext uri="{FF2B5EF4-FFF2-40B4-BE49-F238E27FC236}">
                <a16:creationId xmlns:a16="http://schemas.microsoft.com/office/drawing/2014/main" id="{872E07EE-D9DB-8E58-9C9B-6880CE8C909D}"/>
              </a:ext>
            </a:extLst>
          </p:cNvPr>
          <p:cNvSpPr/>
          <p:nvPr/>
        </p:nvSpPr>
        <p:spPr>
          <a:xfrm>
            <a:off x="5069632" y="4697637"/>
            <a:ext cx="1152128" cy="162696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5" name="Arrow: Up 4">
            <a:extLst>
              <a:ext uri="{FF2B5EF4-FFF2-40B4-BE49-F238E27FC236}">
                <a16:creationId xmlns:a16="http://schemas.microsoft.com/office/drawing/2014/main" id="{15F29BBE-772E-1EF8-C8EB-C51E91952762}"/>
              </a:ext>
            </a:extLst>
          </p:cNvPr>
          <p:cNvSpPr/>
          <p:nvPr/>
        </p:nvSpPr>
        <p:spPr>
          <a:xfrm rot="10800000">
            <a:off x="5069632" y="473300"/>
            <a:ext cx="1152128" cy="1626963"/>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Tree>
    <p:extLst>
      <p:ext uri="{BB962C8B-B14F-4D97-AF65-F5344CB8AC3E}">
        <p14:creationId xmlns:p14="http://schemas.microsoft.com/office/powerpoint/2010/main" val="12948142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summary...</a:t>
            </a:r>
          </a:p>
        </p:txBody>
      </p:sp>
      <p:sp>
        <p:nvSpPr>
          <p:cNvPr id="3" name="Content Placeholder 2"/>
          <p:cNvSpPr>
            <a:spLocks noGrp="1"/>
          </p:cNvSpPr>
          <p:nvPr>
            <p:ph idx="1"/>
          </p:nvPr>
        </p:nvSpPr>
        <p:spPr/>
        <p:txBody>
          <a:bodyPr/>
          <a:lstStyle/>
          <a:p>
            <a:pPr marL="0" indent="0" algn="ctr">
              <a:buNone/>
            </a:pPr>
            <a:endParaRPr lang="en-GB" i="1" dirty="0"/>
          </a:p>
          <a:p>
            <a:pPr marL="0" indent="0" algn="ctr">
              <a:buNone/>
            </a:pPr>
            <a:endParaRPr lang="en-GB" i="1" dirty="0"/>
          </a:p>
          <a:p>
            <a:pPr marL="0" indent="0" algn="ctr">
              <a:buNone/>
            </a:pPr>
            <a:r>
              <a:rPr lang="en-GB" i="1" dirty="0"/>
              <a:t>“although one may define puberty in specific neuroendocrinological terms,… adolescence is, of its essence, a period of transition rather than a moment of attainment, and so, it is difficult to distinguish its beginning or end” (Spear 2000 p. 417).</a:t>
            </a:r>
          </a:p>
        </p:txBody>
      </p:sp>
    </p:spTree>
    <p:extLst>
      <p:ext uri="{BB962C8B-B14F-4D97-AF65-F5344CB8AC3E}">
        <p14:creationId xmlns:p14="http://schemas.microsoft.com/office/powerpoint/2010/main" val="3475717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 how does this apply to stalking?</a:t>
            </a:r>
          </a:p>
        </p:txBody>
      </p:sp>
      <p:sp>
        <p:nvSpPr>
          <p:cNvPr id="3" name="Content Placeholder 2"/>
          <p:cNvSpPr>
            <a:spLocks noGrp="1"/>
          </p:cNvSpPr>
          <p:nvPr>
            <p:ph idx="1"/>
          </p:nvPr>
        </p:nvSpPr>
        <p:spPr/>
        <p:txBody>
          <a:bodyPr/>
          <a:lstStyle/>
          <a:p>
            <a:r>
              <a:rPr lang="en-GB" dirty="0"/>
              <a:t>Definitions of stalking vary across the world</a:t>
            </a:r>
          </a:p>
          <a:p>
            <a:pPr marL="0" indent="0">
              <a:buNone/>
            </a:pPr>
            <a:endParaRPr lang="en-GB" dirty="0"/>
          </a:p>
          <a:p>
            <a:r>
              <a:rPr lang="en-GB" dirty="0"/>
              <a:t>In the adult literature, stalking has been defined as a course of conduct consisting of unwanted attention directed by one individual toward another that induces fear in the victim (Mullen et al. 2000). </a:t>
            </a:r>
          </a:p>
          <a:p>
            <a:endParaRPr lang="en-GB" dirty="0"/>
          </a:p>
          <a:p>
            <a:r>
              <a:rPr lang="en-GB" dirty="0"/>
              <a:t>‘five plus two’ (five unwanted intrusions over two weeks) (McEwan et al. 2020) but with the caveat that the behaviour should also cause fear or distress to the victim. </a:t>
            </a:r>
          </a:p>
        </p:txBody>
      </p:sp>
    </p:spTree>
    <p:extLst>
      <p:ext uri="{BB962C8B-B14F-4D97-AF65-F5344CB8AC3E}">
        <p14:creationId xmlns:p14="http://schemas.microsoft.com/office/powerpoint/2010/main" val="8512905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‘Prevalence’ of adolescent stalking</a:t>
            </a:r>
          </a:p>
        </p:txBody>
      </p:sp>
      <p:sp>
        <p:nvSpPr>
          <p:cNvPr id="3" name="Content Placeholder 2"/>
          <p:cNvSpPr>
            <a:spLocks noGrp="1"/>
          </p:cNvSpPr>
          <p:nvPr>
            <p:ph idx="1"/>
          </p:nvPr>
        </p:nvSpPr>
        <p:spPr/>
        <p:txBody>
          <a:bodyPr>
            <a:normAutofit lnSpcReduction="10000"/>
          </a:bodyPr>
          <a:lstStyle/>
          <a:p>
            <a:r>
              <a:rPr lang="en-GB" dirty="0"/>
              <a:t>Purcell et al (2009) found that </a:t>
            </a:r>
            <a:r>
              <a:rPr lang="en-GB" b="1" dirty="0">
                <a:solidFill>
                  <a:srgbClr val="7030A0"/>
                </a:solidFill>
              </a:rPr>
              <a:t>57% </a:t>
            </a:r>
            <a:r>
              <a:rPr lang="en-GB" dirty="0"/>
              <a:t>of adolescents in their sample engaged in stalking behaviour towards someone of the </a:t>
            </a:r>
            <a:r>
              <a:rPr lang="en-GB" b="1" dirty="0">
                <a:solidFill>
                  <a:srgbClr val="7030A0"/>
                </a:solidFill>
              </a:rPr>
              <a:t>same gender </a:t>
            </a:r>
            <a:r>
              <a:rPr lang="en-GB" dirty="0"/>
              <a:t>with this being </a:t>
            </a:r>
            <a:r>
              <a:rPr lang="en-GB" b="1" dirty="0">
                <a:solidFill>
                  <a:srgbClr val="7030A0"/>
                </a:solidFill>
              </a:rPr>
              <a:t>most common in females </a:t>
            </a:r>
            <a:r>
              <a:rPr lang="en-GB" dirty="0"/>
              <a:t>[86.1% females compared to 40.3% in males]. This was noted to be friends and not just ex-intimate partners</a:t>
            </a:r>
          </a:p>
          <a:p>
            <a:r>
              <a:rPr lang="en-GB" dirty="0"/>
              <a:t>Pereira et al. (2016) found that </a:t>
            </a:r>
            <a:r>
              <a:rPr lang="en-GB" b="1" dirty="0">
                <a:solidFill>
                  <a:srgbClr val="7030A0"/>
                </a:solidFill>
              </a:rPr>
              <a:t>66.1% of victims of cyber-harassment and stalking were also perpetrators</a:t>
            </a:r>
            <a:r>
              <a:rPr lang="en-GB" dirty="0"/>
              <a:t>.</a:t>
            </a:r>
          </a:p>
          <a:p>
            <a:r>
              <a:rPr lang="en-GB" dirty="0"/>
              <a:t>Adolescents predominantly engage in stalking behaviours towards other adolescents (Roberts et al. 2016; Purcell et al. 2009; </a:t>
            </a:r>
            <a:r>
              <a:rPr lang="en-GB" dirty="0" err="1"/>
              <a:t>Haugaard</a:t>
            </a:r>
            <a:r>
              <a:rPr lang="en-GB" dirty="0"/>
              <a:t> and Seri 2004).</a:t>
            </a:r>
          </a:p>
          <a:p>
            <a:r>
              <a:rPr lang="en-GB" dirty="0"/>
              <a:t>Fisher et al. (2014) found that 27% of adolescents who reported being attracted to someone of the same sex reported being victims of stalking in comparison to 15% of students who reported being attracted to the opposite sex</a:t>
            </a:r>
          </a:p>
        </p:txBody>
      </p:sp>
    </p:spTree>
    <p:extLst>
      <p:ext uri="{BB962C8B-B14F-4D97-AF65-F5344CB8AC3E}">
        <p14:creationId xmlns:p14="http://schemas.microsoft.com/office/powerpoint/2010/main" val="11485275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C6BB-33C3-E87C-220D-E85DC5B311FE}"/>
              </a:ext>
            </a:extLst>
          </p:cNvPr>
          <p:cNvSpPr>
            <a:spLocks noGrp="1"/>
          </p:cNvSpPr>
          <p:nvPr>
            <p:ph type="title"/>
          </p:nvPr>
        </p:nvSpPr>
        <p:spPr/>
        <p:txBody>
          <a:bodyPr/>
          <a:lstStyle/>
          <a:p>
            <a:r>
              <a:rPr lang="en-GB" dirty="0"/>
              <a:t>Stalking = </a:t>
            </a:r>
          </a:p>
        </p:txBody>
      </p:sp>
      <p:sp>
        <p:nvSpPr>
          <p:cNvPr id="3" name="Content Placeholder 2">
            <a:extLst>
              <a:ext uri="{FF2B5EF4-FFF2-40B4-BE49-F238E27FC236}">
                <a16:creationId xmlns:a16="http://schemas.microsoft.com/office/drawing/2014/main" id="{1720F4D3-BC3C-3046-E0B6-5D7246C28189}"/>
              </a:ext>
            </a:extLst>
          </p:cNvPr>
          <p:cNvSpPr>
            <a:spLocks noGrp="1"/>
          </p:cNvSpPr>
          <p:nvPr>
            <p:ph idx="1"/>
          </p:nvPr>
        </p:nvSpPr>
        <p:spPr/>
        <p:txBody>
          <a:bodyPr/>
          <a:lstStyle/>
          <a:p>
            <a:pPr marL="0" indent="0" algn="ctr">
              <a:buNone/>
            </a:pPr>
            <a:r>
              <a:rPr lang="en-GB" dirty="0"/>
              <a:t>Five instances</a:t>
            </a:r>
          </a:p>
          <a:p>
            <a:endParaRPr lang="en-GB" dirty="0"/>
          </a:p>
          <a:p>
            <a:pPr marL="0" indent="0">
              <a:buNone/>
            </a:pPr>
            <a:endParaRPr lang="en-GB" dirty="0"/>
          </a:p>
          <a:p>
            <a:pPr marL="0" indent="0">
              <a:buNone/>
            </a:pPr>
            <a:endParaRPr lang="en-GB" dirty="0"/>
          </a:p>
          <a:p>
            <a:pPr marL="0" indent="0" algn="ctr">
              <a:buNone/>
            </a:pPr>
            <a:r>
              <a:rPr lang="en-GB" dirty="0"/>
              <a:t>Two (weeks)</a:t>
            </a:r>
          </a:p>
          <a:p>
            <a:pPr marL="0" indent="0">
              <a:buNone/>
            </a:pPr>
            <a:endParaRPr lang="en-GB" dirty="0"/>
          </a:p>
          <a:p>
            <a:pPr marL="0" indent="0">
              <a:buNone/>
            </a:pPr>
            <a:endParaRPr lang="en-GB" dirty="0"/>
          </a:p>
          <a:p>
            <a:pPr marL="0" indent="0" algn="ctr">
              <a:buNone/>
            </a:pPr>
            <a:endParaRPr lang="en-GB" dirty="0"/>
          </a:p>
          <a:p>
            <a:pPr marL="0" indent="0" algn="ctr">
              <a:buNone/>
            </a:pPr>
            <a:r>
              <a:rPr lang="en-GB" dirty="0"/>
              <a:t>Fear</a:t>
            </a:r>
          </a:p>
        </p:txBody>
      </p:sp>
      <p:sp>
        <p:nvSpPr>
          <p:cNvPr id="4" name="Cross 3">
            <a:extLst>
              <a:ext uri="{FF2B5EF4-FFF2-40B4-BE49-F238E27FC236}">
                <a16:creationId xmlns:a16="http://schemas.microsoft.com/office/drawing/2014/main" id="{FCAE1C7F-25E2-B26C-CA2C-CECE22496CB1}"/>
              </a:ext>
            </a:extLst>
          </p:cNvPr>
          <p:cNvSpPr/>
          <p:nvPr/>
        </p:nvSpPr>
        <p:spPr>
          <a:xfrm>
            <a:off x="5735960" y="2420888"/>
            <a:ext cx="720080" cy="720080"/>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5" name="Cross 4">
            <a:extLst>
              <a:ext uri="{FF2B5EF4-FFF2-40B4-BE49-F238E27FC236}">
                <a16:creationId xmlns:a16="http://schemas.microsoft.com/office/drawing/2014/main" id="{C0FF3B13-0C9D-482B-871B-840C53803A70}"/>
              </a:ext>
            </a:extLst>
          </p:cNvPr>
          <p:cNvSpPr/>
          <p:nvPr/>
        </p:nvSpPr>
        <p:spPr>
          <a:xfrm>
            <a:off x="5766265" y="4088904"/>
            <a:ext cx="720080" cy="720080"/>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Tree>
    <p:extLst>
      <p:ext uri="{BB962C8B-B14F-4D97-AF65-F5344CB8AC3E}">
        <p14:creationId xmlns:p14="http://schemas.microsoft.com/office/powerpoint/2010/main" val="11539765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990600"/>
          </a:xfrm>
        </p:spPr>
        <p:txBody>
          <a:bodyPr anchor="ctr">
            <a:normAutofit/>
          </a:bodyPr>
          <a:lstStyle/>
          <a:p>
            <a:r>
              <a:rPr lang="en-GB" dirty="0"/>
              <a:t>Let’s start with Fear..</a:t>
            </a:r>
          </a:p>
        </p:txBody>
      </p:sp>
      <p:graphicFrame>
        <p:nvGraphicFramePr>
          <p:cNvPr id="5" name="Content Placeholder 2">
            <a:extLst>
              <a:ext uri="{FF2B5EF4-FFF2-40B4-BE49-F238E27FC236}">
                <a16:creationId xmlns:a16="http://schemas.microsoft.com/office/drawing/2014/main" id="{11C9C0CC-FB54-F923-0D71-3A3887ADAD65}"/>
              </a:ext>
            </a:extLst>
          </p:cNvPr>
          <p:cNvGraphicFramePr>
            <a:graphicFrameLocks noGrp="1"/>
          </p:cNvGraphicFramePr>
          <p:nvPr>
            <p:ph idx="1"/>
            <p:extLst/>
          </p:nvPr>
        </p:nvGraphicFramePr>
        <p:xfrm>
          <a:off x="1981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09095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Adolescent intent to cause fear?</a:t>
            </a:r>
          </a:p>
        </p:txBody>
      </p:sp>
      <p:sp>
        <p:nvSpPr>
          <p:cNvPr id="3" name="Content Placeholder 2"/>
          <p:cNvSpPr>
            <a:spLocks noGrp="1"/>
          </p:cNvSpPr>
          <p:nvPr>
            <p:ph idx="1"/>
          </p:nvPr>
        </p:nvSpPr>
        <p:spPr/>
        <p:txBody>
          <a:bodyPr/>
          <a:lstStyle/>
          <a:p>
            <a:r>
              <a:rPr lang="en-GB" dirty="0"/>
              <a:t>Empathy is the ability to understand the emotional states of others </a:t>
            </a:r>
          </a:p>
          <a:p>
            <a:r>
              <a:rPr lang="en-GB" dirty="0"/>
              <a:t>It has an impact on how people act in social situations (</a:t>
            </a:r>
            <a:r>
              <a:rPr lang="en-GB" dirty="0" err="1"/>
              <a:t>Overgaauw</a:t>
            </a:r>
            <a:r>
              <a:rPr lang="en-GB" dirty="0"/>
              <a:t> et al. 2017).</a:t>
            </a:r>
          </a:p>
          <a:p>
            <a:pPr marL="0" indent="0">
              <a:buNone/>
            </a:pPr>
            <a:endParaRPr lang="en-GB" dirty="0"/>
          </a:p>
          <a:p>
            <a:r>
              <a:rPr lang="en-GB" dirty="0"/>
              <a:t>Empathy changes in adolescence:</a:t>
            </a:r>
          </a:p>
          <a:p>
            <a:endParaRPr lang="en-GB" dirty="0"/>
          </a:p>
          <a:p>
            <a:pPr lvl="1">
              <a:buFontTx/>
              <a:buChar char="-"/>
            </a:pPr>
            <a:r>
              <a:rPr lang="en-GB" dirty="0"/>
              <a:t>It increases in females (gender identification hypothesis)</a:t>
            </a:r>
          </a:p>
          <a:p>
            <a:pPr lvl="1">
              <a:buFontTx/>
              <a:buChar char="-"/>
            </a:pPr>
            <a:r>
              <a:rPr lang="en-GB" dirty="0"/>
              <a:t>But decreases in males (testosterone levels, </a:t>
            </a:r>
            <a:r>
              <a:rPr lang="en-GB" dirty="0" err="1"/>
              <a:t>Hermans</a:t>
            </a:r>
            <a:r>
              <a:rPr lang="en-GB" dirty="0"/>
              <a:t> et al, 2006)</a:t>
            </a:r>
          </a:p>
        </p:txBody>
      </p:sp>
    </p:spTree>
    <p:extLst>
      <p:ext uri="{BB962C8B-B14F-4D97-AF65-F5344CB8AC3E}">
        <p14:creationId xmlns:p14="http://schemas.microsoft.com/office/powerpoint/2010/main" val="38007545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ollage of different facial expressions&#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0691" y="404665"/>
            <a:ext cx="4076938" cy="6272213"/>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8205346D-E3C3-B239-80D6-81269D2559F7}"/>
              </a:ext>
            </a:extLst>
          </p:cNvPr>
          <p:cNvSpPr txBox="1"/>
          <p:nvPr/>
        </p:nvSpPr>
        <p:spPr>
          <a:xfrm>
            <a:off x="6384032" y="2828836"/>
            <a:ext cx="4572000" cy="1200329"/>
          </a:xfrm>
          <a:prstGeom prst="rect">
            <a:avLst/>
          </a:prstGeom>
          <a:noFill/>
        </p:spPr>
        <p:txBody>
          <a:bodyPr wrap="square">
            <a:spAutoFit/>
          </a:bodyPr>
          <a:lstStyle/>
          <a:p>
            <a:r>
              <a:rPr lang="en-GB" dirty="0">
                <a:solidFill>
                  <a:prstClr val="black"/>
                </a:solidFill>
                <a:latin typeface="Arial"/>
              </a:rPr>
              <a:t>When shown faces only 50% of the adolescents could identify fearful expressions in comparison to 100% of adults</a:t>
            </a:r>
          </a:p>
        </p:txBody>
      </p:sp>
    </p:spTree>
    <p:extLst>
      <p:ext uri="{BB962C8B-B14F-4D97-AF65-F5344CB8AC3E}">
        <p14:creationId xmlns:p14="http://schemas.microsoft.com/office/powerpoint/2010/main" val="41346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050"/>
                  </p:tgtEl>
                </p:cond>
              </p:nextCondLst>
            </p:seq>
          </p:childTnLst>
        </p:cTn>
      </p:par>
    </p:tnLst>
    <p:bldLst>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Adolescence and Empathy..</a:t>
            </a:r>
          </a:p>
        </p:txBody>
      </p:sp>
      <p:sp>
        <p:nvSpPr>
          <p:cNvPr id="3" name="Content Placeholder 2"/>
          <p:cNvSpPr>
            <a:spLocks noGrp="1"/>
          </p:cNvSpPr>
          <p:nvPr>
            <p:ph idx="1"/>
          </p:nvPr>
        </p:nvSpPr>
        <p:spPr/>
        <p:txBody>
          <a:bodyPr>
            <a:normAutofit/>
          </a:bodyPr>
          <a:lstStyle/>
          <a:p>
            <a:pPr marL="0" indent="0">
              <a:buNone/>
            </a:pPr>
            <a:r>
              <a:rPr lang="en-GB" dirty="0"/>
              <a:t>Research has shown that the more complex social processes, such as understanding the mental states of others (Blakemore et al. 2007), social emotional processing (Burnett et al. 2009) and negotiating complex interpersonal decisions (Crone 2013), continue to develop throughout adolescence (</a:t>
            </a:r>
            <a:r>
              <a:rPr lang="en-GB" dirty="0" err="1"/>
              <a:t>Apperly</a:t>
            </a:r>
            <a:r>
              <a:rPr lang="en-GB" dirty="0"/>
              <a:t> 2010; Blakemore 2012). </a:t>
            </a:r>
          </a:p>
          <a:p>
            <a:pPr marL="0" indent="0">
              <a:buNone/>
            </a:pPr>
            <a:endParaRPr lang="en-GB" dirty="0"/>
          </a:p>
          <a:p>
            <a:pPr marL="0" indent="0">
              <a:buNone/>
            </a:pPr>
            <a:r>
              <a:rPr lang="en-GB" dirty="0"/>
              <a:t>Adolescents differ in their capacity to read and understand the emotions in the faces of others (</a:t>
            </a:r>
            <a:r>
              <a:rPr lang="en-GB" dirty="0" err="1"/>
              <a:t>Yurgelun</a:t>
            </a:r>
            <a:r>
              <a:rPr lang="en-GB" dirty="0"/>
              <a:t>-Todd and </a:t>
            </a:r>
            <a:r>
              <a:rPr lang="en-GB" dirty="0" err="1"/>
              <a:t>Killgore</a:t>
            </a:r>
            <a:r>
              <a:rPr lang="en-GB" dirty="0"/>
              <a:t> 2006). </a:t>
            </a:r>
          </a:p>
          <a:p>
            <a:pPr marL="0" indent="0">
              <a:buNone/>
            </a:pPr>
            <a:endParaRPr lang="en-GB" dirty="0"/>
          </a:p>
          <a:p>
            <a:pPr marL="0" indent="0">
              <a:buNone/>
            </a:pPr>
            <a:r>
              <a:rPr lang="en-GB" dirty="0"/>
              <a:t>Adolescents (aged 11-17)  in comparison to adults, the adolescents had less activity in the amygdala (which is responsible for identifying fear and other emotions) and frontal lobes. </a:t>
            </a:r>
          </a:p>
          <a:p>
            <a:pPr marL="0" indent="0">
              <a:buNone/>
            </a:pPr>
            <a:endParaRPr lang="en-GB" dirty="0"/>
          </a:p>
        </p:txBody>
      </p:sp>
    </p:spTree>
    <p:extLst>
      <p:ext uri="{BB962C8B-B14F-4D97-AF65-F5344CB8AC3E}">
        <p14:creationId xmlns:p14="http://schemas.microsoft.com/office/powerpoint/2010/main" val="28801768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Adolescence and feeling afraid...</a:t>
            </a:r>
          </a:p>
        </p:txBody>
      </p:sp>
      <p:sp>
        <p:nvSpPr>
          <p:cNvPr id="3" name="Content Placeholder 2"/>
          <p:cNvSpPr>
            <a:spLocks noGrp="1"/>
          </p:cNvSpPr>
          <p:nvPr>
            <p:ph idx="1"/>
          </p:nvPr>
        </p:nvSpPr>
        <p:spPr/>
        <p:txBody>
          <a:bodyPr>
            <a:normAutofit lnSpcReduction="10000"/>
          </a:bodyPr>
          <a:lstStyle/>
          <a:p>
            <a:r>
              <a:rPr lang="en-GB" dirty="0"/>
              <a:t>Fear is a poor marker of what constitutes legitimate stalking and the risk of violence in young people (Smith-Darden et al. 2016)</a:t>
            </a:r>
          </a:p>
          <a:p>
            <a:r>
              <a:rPr lang="en-GB" dirty="0"/>
              <a:t>Regardless of whether the victim reports feeling fearful, they are still at risk of violent victimisation.</a:t>
            </a:r>
          </a:p>
          <a:p>
            <a:r>
              <a:rPr lang="en-GB" dirty="0" err="1"/>
              <a:t>Spitzberg</a:t>
            </a:r>
            <a:r>
              <a:rPr lang="en-GB" dirty="0"/>
              <a:t> (2016) found that 18% of adolescents who reported being victims of stalking behaviour stated they were not fearful of this and females were more likely to under-acknowledge stalking behaviour (not label this as stalking even though it met the threshold). </a:t>
            </a:r>
          </a:p>
          <a:p>
            <a:r>
              <a:rPr lang="en-GB" dirty="0"/>
              <a:t>Smith-Darden et al. (2016) found that adolescents who engaged in stalking are violent in their behaviour and that the rate of reported fear of the victim is “irrelevant” (p198) because regardless of the victim’s perception of harm, adolescents pose a risk of violent stalking people misjudge/under-estimate the threat towards them </a:t>
            </a:r>
          </a:p>
        </p:txBody>
      </p:sp>
    </p:spTree>
    <p:extLst>
      <p:ext uri="{BB962C8B-B14F-4D97-AF65-F5344CB8AC3E}">
        <p14:creationId xmlns:p14="http://schemas.microsoft.com/office/powerpoint/2010/main" val="4241389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6B59EE-222D-CA95-180F-CC933E8680F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12 February 2025</a:t>
            </a:r>
            <a:endParaRPr kumimoji="0" lang="en-GB"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Text Placeholder 2">
            <a:extLst>
              <a:ext uri="{FF2B5EF4-FFF2-40B4-BE49-F238E27FC236}">
                <a16:creationId xmlns:a16="http://schemas.microsoft.com/office/drawing/2014/main" id="{5968ADC0-6CBF-490B-12BB-10BEF33EF87E}"/>
              </a:ext>
            </a:extLst>
          </p:cNvPr>
          <p:cNvSpPr>
            <a:spLocks noGrp="1"/>
          </p:cNvSpPr>
          <p:nvPr>
            <p:ph type="body" sz="quarter" idx="12"/>
          </p:nvPr>
        </p:nvSpPr>
        <p:spPr>
          <a:xfrm>
            <a:off x="6816173" y="5371099"/>
            <a:ext cx="3201764" cy="629496"/>
          </a:xfrm>
        </p:spPr>
        <p:txBody>
          <a:bodyPr/>
          <a:lstStyle/>
          <a:p>
            <a:r>
              <a:rPr lang="en-US" dirty="0"/>
              <a:t>Dr Kirsty Butcher, Principal Clinical Psychologist &amp; Clinical Lead, MASP</a:t>
            </a:r>
          </a:p>
        </p:txBody>
      </p:sp>
      <p:sp>
        <p:nvSpPr>
          <p:cNvPr id="5" name="Title 4">
            <a:extLst>
              <a:ext uri="{FF2B5EF4-FFF2-40B4-BE49-F238E27FC236}">
                <a16:creationId xmlns:a16="http://schemas.microsoft.com/office/drawing/2014/main" id="{A5040293-B8EA-2364-462A-7ADAF093E5A6}"/>
              </a:ext>
            </a:extLst>
          </p:cNvPr>
          <p:cNvSpPr>
            <a:spLocks noGrp="1"/>
          </p:cNvSpPr>
          <p:nvPr>
            <p:ph type="title"/>
          </p:nvPr>
        </p:nvSpPr>
        <p:spPr>
          <a:xfrm>
            <a:off x="682423" y="2051413"/>
            <a:ext cx="8762661" cy="1377587"/>
          </a:xfrm>
        </p:spPr>
        <p:txBody>
          <a:bodyPr>
            <a:noAutofit/>
          </a:bodyPr>
          <a:lstStyle/>
          <a:p>
            <a:r>
              <a:rPr lang="en-GB" sz="5400" dirty="0"/>
              <a:t>What is non-intimate stalking? </a:t>
            </a:r>
            <a:endParaRPr lang="en-US" sz="5400" dirty="0"/>
          </a:p>
        </p:txBody>
      </p:sp>
      <p:sp>
        <p:nvSpPr>
          <p:cNvPr id="6" name="Content Placeholder 5">
            <a:extLst>
              <a:ext uri="{FF2B5EF4-FFF2-40B4-BE49-F238E27FC236}">
                <a16:creationId xmlns:a16="http://schemas.microsoft.com/office/drawing/2014/main" id="{D310AC35-DE6D-2084-E502-736305692321}"/>
              </a:ext>
            </a:extLst>
          </p:cNvPr>
          <p:cNvSpPr>
            <a:spLocks noGrp="1"/>
          </p:cNvSpPr>
          <p:nvPr>
            <p:ph sz="quarter" idx="14"/>
          </p:nvPr>
        </p:nvSpPr>
        <p:spPr>
          <a:xfrm>
            <a:off x="771633" y="3178098"/>
            <a:ext cx="7837108" cy="1405053"/>
          </a:xfrm>
        </p:spPr>
        <p:txBody>
          <a:bodyPr>
            <a:noAutofit/>
          </a:bodyPr>
          <a:lstStyle/>
          <a:p>
            <a:r>
              <a:rPr lang="en-GB" sz="4800" dirty="0"/>
              <a:t>Examining typologies other than rejected</a:t>
            </a:r>
            <a:endParaRPr lang="en-US" sz="4800" dirty="0"/>
          </a:p>
        </p:txBody>
      </p:sp>
    </p:spTree>
    <p:extLst>
      <p:ext uri="{BB962C8B-B14F-4D97-AF65-F5344CB8AC3E}">
        <p14:creationId xmlns:p14="http://schemas.microsoft.com/office/powerpoint/2010/main" val="15131520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92080"/>
            <a:ext cx="2139696" cy="1261872"/>
          </a:xfrm>
        </p:spPr>
        <p:txBody>
          <a:bodyPr anchor="b">
            <a:normAutofit/>
          </a:bodyPr>
          <a:lstStyle/>
          <a:p>
            <a:r>
              <a:rPr lang="en-GB" dirty="0"/>
              <a:t>Why?</a:t>
            </a:r>
          </a:p>
        </p:txBody>
      </p:sp>
      <p:graphicFrame>
        <p:nvGraphicFramePr>
          <p:cNvPr id="5" name="Content Placeholder 2">
            <a:extLst>
              <a:ext uri="{FF2B5EF4-FFF2-40B4-BE49-F238E27FC236}">
                <a16:creationId xmlns:a16="http://schemas.microsoft.com/office/drawing/2014/main" id="{FA377BCB-3F96-3465-E435-85705EB45D95}"/>
              </a:ext>
            </a:extLst>
          </p:cNvPr>
          <p:cNvGraphicFramePr>
            <a:graphicFrameLocks noGrp="1"/>
          </p:cNvGraphicFramePr>
          <p:nvPr>
            <p:ph idx="1"/>
            <p:extLst/>
          </p:nvPr>
        </p:nvGraphicFramePr>
        <p:xfrm>
          <a:off x="4849712" y="772791"/>
          <a:ext cx="5715000"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Boxer training in gym with sandbag">
            <a:extLst>
              <a:ext uri="{FF2B5EF4-FFF2-40B4-BE49-F238E27FC236}">
                <a16:creationId xmlns:a16="http://schemas.microsoft.com/office/drawing/2014/main" id="{69983E24-A407-6EE2-F10F-7C7F2EAF5B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5520" y="2164869"/>
            <a:ext cx="3059832" cy="2639180"/>
          </a:xfrm>
          <a:prstGeom prst="rect">
            <a:avLst/>
          </a:prstGeom>
        </p:spPr>
      </p:pic>
    </p:spTree>
    <p:extLst>
      <p:ext uri="{BB962C8B-B14F-4D97-AF65-F5344CB8AC3E}">
        <p14:creationId xmlns:p14="http://schemas.microsoft.com/office/powerpoint/2010/main" val="17553710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533400"/>
            <a:ext cx="8640960" cy="990600"/>
          </a:xfrm>
        </p:spPr>
        <p:txBody>
          <a:bodyPr>
            <a:normAutofit/>
          </a:bodyPr>
          <a:lstStyle/>
          <a:p>
            <a:r>
              <a:rPr lang="en-GB" sz="3200" dirty="0"/>
              <a:t>Playing down fear …“don’t grass.. we all do it”..</a:t>
            </a:r>
          </a:p>
        </p:txBody>
      </p:sp>
      <p:sp>
        <p:nvSpPr>
          <p:cNvPr id="3" name="Content Placeholder 2"/>
          <p:cNvSpPr>
            <a:spLocks noGrp="1"/>
          </p:cNvSpPr>
          <p:nvPr>
            <p:ph idx="1"/>
          </p:nvPr>
        </p:nvSpPr>
        <p:spPr/>
        <p:txBody>
          <a:bodyPr/>
          <a:lstStyle/>
          <a:p>
            <a:r>
              <a:rPr lang="en-GB" dirty="0"/>
              <a:t>Pereira et al. (2016) found that 66.1% of victims of cyber-harassment and stalking were also perpetrators. </a:t>
            </a:r>
          </a:p>
          <a:p>
            <a:r>
              <a:rPr lang="en-GB" dirty="0"/>
              <a:t>Thus, it is possible that adolescent stalking is normalised as a behaviour young people are likely to be exposed to and as a result of the frequency of this young people may not report fear as a legitimate response.</a:t>
            </a:r>
          </a:p>
          <a:p>
            <a:r>
              <a:rPr lang="en-GB" dirty="0"/>
              <a:t>Research shows that young people are also reluctant to report offences due to the risk of reputational damage and unwritten group ‘rules’ in certain social contexts which result in a silencing power over young people’s likelihood of reporting crime (Beckett and Warrington 2014).</a:t>
            </a:r>
          </a:p>
        </p:txBody>
      </p:sp>
    </p:spTree>
    <p:extLst>
      <p:ext uri="{BB962C8B-B14F-4D97-AF65-F5344CB8AC3E}">
        <p14:creationId xmlns:p14="http://schemas.microsoft.com/office/powerpoint/2010/main" val="1706978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Adolescence intent to cause harm?</a:t>
            </a:r>
          </a:p>
        </p:txBody>
      </p:sp>
      <p:sp>
        <p:nvSpPr>
          <p:cNvPr id="3" name="Content Placeholder 2"/>
          <p:cNvSpPr>
            <a:spLocks noGrp="1"/>
          </p:cNvSpPr>
          <p:nvPr>
            <p:ph idx="1"/>
          </p:nvPr>
        </p:nvSpPr>
        <p:spPr/>
        <p:txBody>
          <a:bodyPr/>
          <a:lstStyle/>
          <a:p>
            <a:r>
              <a:rPr lang="en-GB" dirty="0"/>
              <a:t>‘Stalking’ as protection from harm?</a:t>
            </a:r>
          </a:p>
          <a:p>
            <a:endParaRPr lang="en-GB" dirty="0"/>
          </a:p>
          <a:p>
            <a:r>
              <a:rPr lang="en-GB" dirty="0"/>
              <a:t>Adolescent females described how before dating a partner they used friends to ‘stalk’ the person and that they would “</a:t>
            </a:r>
            <a:r>
              <a:rPr lang="en-GB" i="1" dirty="0"/>
              <a:t>do their homework”</a:t>
            </a:r>
            <a:r>
              <a:rPr lang="en-GB" dirty="0"/>
              <a:t> (p781) on potential partners and monitor them to see if there were any signs they would be unfaithful.</a:t>
            </a:r>
          </a:p>
          <a:p>
            <a:endParaRPr lang="en-GB" dirty="0"/>
          </a:p>
          <a:p>
            <a:r>
              <a:rPr lang="en-GB" dirty="0"/>
              <a:t>Narrative of ‘stalking’ but does not meet the criteria?</a:t>
            </a:r>
          </a:p>
          <a:p>
            <a:r>
              <a:rPr lang="en-GB" dirty="0"/>
              <a:t>Mislabelling behaviour</a:t>
            </a:r>
          </a:p>
        </p:txBody>
      </p:sp>
    </p:spTree>
    <p:extLst>
      <p:ext uri="{BB962C8B-B14F-4D97-AF65-F5344CB8AC3E}">
        <p14:creationId xmlns:p14="http://schemas.microsoft.com/office/powerpoint/2010/main" val="24782848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Adolescence and Fear</a:t>
            </a:r>
          </a:p>
        </p:txBody>
      </p:sp>
      <p:sp>
        <p:nvSpPr>
          <p:cNvPr id="3" name="Content Placeholder 2"/>
          <p:cNvSpPr>
            <a:spLocks noGrp="1"/>
          </p:cNvSpPr>
          <p:nvPr>
            <p:ph idx="1"/>
          </p:nvPr>
        </p:nvSpPr>
        <p:spPr/>
        <p:txBody>
          <a:bodyPr/>
          <a:lstStyle/>
          <a:p>
            <a:r>
              <a:rPr lang="en-GB" dirty="0"/>
              <a:t>Only 5.7% of adolescents report the ‘five plus two’ intrusions to cause them fear or distress in comparison to 30% in adults (McEwan et al. 2020). </a:t>
            </a:r>
          </a:p>
        </p:txBody>
      </p:sp>
      <p:pic>
        <p:nvPicPr>
          <p:cNvPr id="5" name="Picture 4" descr="Cheetah in the wild">
            <a:extLst>
              <a:ext uri="{FF2B5EF4-FFF2-40B4-BE49-F238E27FC236}">
                <a16:creationId xmlns:a16="http://schemas.microsoft.com/office/drawing/2014/main" id="{77E2A550-9EB6-F5D2-995E-7FD9DAF4E1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3872" y="3212976"/>
            <a:ext cx="4896036" cy="3264024"/>
          </a:xfrm>
          <a:prstGeom prst="rect">
            <a:avLst/>
          </a:prstGeom>
        </p:spPr>
      </p:pic>
    </p:spTree>
    <p:extLst>
      <p:ext uri="{BB962C8B-B14F-4D97-AF65-F5344CB8AC3E}">
        <p14:creationId xmlns:p14="http://schemas.microsoft.com/office/powerpoint/2010/main" val="20959911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C6BB-33C3-E87C-220D-E85DC5B311FE}"/>
              </a:ext>
            </a:extLst>
          </p:cNvPr>
          <p:cNvSpPr>
            <a:spLocks noGrp="1"/>
          </p:cNvSpPr>
          <p:nvPr>
            <p:ph type="title"/>
          </p:nvPr>
        </p:nvSpPr>
        <p:spPr/>
        <p:txBody>
          <a:bodyPr/>
          <a:lstStyle/>
          <a:p>
            <a:r>
              <a:rPr lang="en-GB" dirty="0"/>
              <a:t>Stalking = </a:t>
            </a:r>
          </a:p>
        </p:txBody>
      </p:sp>
      <p:sp>
        <p:nvSpPr>
          <p:cNvPr id="3" name="Content Placeholder 2">
            <a:extLst>
              <a:ext uri="{FF2B5EF4-FFF2-40B4-BE49-F238E27FC236}">
                <a16:creationId xmlns:a16="http://schemas.microsoft.com/office/drawing/2014/main" id="{1720F4D3-BC3C-3046-E0B6-5D7246C28189}"/>
              </a:ext>
            </a:extLst>
          </p:cNvPr>
          <p:cNvSpPr>
            <a:spLocks noGrp="1"/>
          </p:cNvSpPr>
          <p:nvPr>
            <p:ph idx="1"/>
          </p:nvPr>
        </p:nvSpPr>
        <p:spPr/>
        <p:txBody>
          <a:bodyPr/>
          <a:lstStyle/>
          <a:p>
            <a:pPr marL="0" indent="0" algn="ctr">
              <a:buNone/>
            </a:pPr>
            <a:r>
              <a:rPr lang="en-GB" dirty="0"/>
              <a:t>Five instances</a:t>
            </a:r>
          </a:p>
          <a:p>
            <a:endParaRPr lang="en-GB" dirty="0"/>
          </a:p>
          <a:p>
            <a:pPr marL="0" indent="0">
              <a:buNone/>
            </a:pPr>
            <a:endParaRPr lang="en-GB" dirty="0"/>
          </a:p>
          <a:p>
            <a:pPr marL="0" indent="0">
              <a:buNone/>
            </a:pPr>
            <a:endParaRPr lang="en-GB" dirty="0"/>
          </a:p>
          <a:p>
            <a:pPr marL="0" indent="0" algn="ctr">
              <a:buNone/>
            </a:pPr>
            <a:r>
              <a:rPr lang="en-GB" dirty="0"/>
              <a:t>Two (weeks)</a:t>
            </a:r>
          </a:p>
          <a:p>
            <a:pPr marL="0" indent="0">
              <a:buNone/>
            </a:pPr>
            <a:endParaRPr lang="en-GB" dirty="0"/>
          </a:p>
          <a:p>
            <a:pPr marL="0" indent="0">
              <a:buNone/>
            </a:pPr>
            <a:endParaRPr lang="en-GB" dirty="0"/>
          </a:p>
          <a:p>
            <a:pPr marL="0" indent="0" algn="ctr">
              <a:buNone/>
            </a:pPr>
            <a:endParaRPr lang="en-GB" dirty="0"/>
          </a:p>
          <a:p>
            <a:pPr marL="0" indent="0" algn="ctr">
              <a:buNone/>
            </a:pPr>
            <a:r>
              <a:rPr lang="en-GB" dirty="0"/>
              <a:t>Fear</a:t>
            </a:r>
          </a:p>
        </p:txBody>
      </p:sp>
      <p:sp>
        <p:nvSpPr>
          <p:cNvPr id="4" name="Cross 3">
            <a:extLst>
              <a:ext uri="{FF2B5EF4-FFF2-40B4-BE49-F238E27FC236}">
                <a16:creationId xmlns:a16="http://schemas.microsoft.com/office/drawing/2014/main" id="{FCAE1C7F-25E2-B26C-CA2C-CECE22496CB1}"/>
              </a:ext>
            </a:extLst>
          </p:cNvPr>
          <p:cNvSpPr/>
          <p:nvPr/>
        </p:nvSpPr>
        <p:spPr>
          <a:xfrm>
            <a:off x="5735960" y="2420888"/>
            <a:ext cx="720080" cy="720080"/>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5" name="Cross 4">
            <a:extLst>
              <a:ext uri="{FF2B5EF4-FFF2-40B4-BE49-F238E27FC236}">
                <a16:creationId xmlns:a16="http://schemas.microsoft.com/office/drawing/2014/main" id="{C0FF3B13-0C9D-482B-871B-840C53803A70}"/>
              </a:ext>
            </a:extLst>
          </p:cNvPr>
          <p:cNvSpPr/>
          <p:nvPr/>
        </p:nvSpPr>
        <p:spPr>
          <a:xfrm>
            <a:off x="5766265" y="4088904"/>
            <a:ext cx="720080" cy="720080"/>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Tree>
    <p:extLst>
      <p:ext uri="{BB962C8B-B14F-4D97-AF65-F5344CB8AC3E}">
        <p14:creationId xmlns:p14="http://schemas.microsoft.com/office/powerpoint/2010/main" val="42010696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348880"/>
            <a:ext cx="8229600" cy="990600"/>
          </a:xfrm>
        </p:spPr>
        <p:txBody>
          <a:bodyPr>
            <a:normAutofit fontScale="90000"/>
          </a:bodyPr>
          <a:lstStyle/>
          <a:p>
            <a:r>
              <a:rPr lang="en-GB" dirty="0"/>
              <a:t>Let’s think about the 5 plus 2 for adolescents...</a:t>
            </a:r>
          </a:p>
        </p:txBody>
      </p:sp>
    </p:spTree>
    <p:extLst>
      <p:ext uri="{BB962C8B-B14F-4D97-AF65-F5344CB8AC3E}">
        <p14:creationId xmlns:p14="http://schemas.microsoft.com/office/powerpoint/2010/main" val="35837541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Tactics used in adolescent stalking..</a:t>
            </a:r>
          </a:p>
        </p:txBody>
      </p:sp>
      <p:sp>
        <p:nvSpPr>
          <p:cNvPr id="3" name="Content Placeholder 2"/>
          <p:cNvSpPr>
            <a:spLocks noGrp="1"/>
          </p:cNvSpPr>
          <p:nvPr>
            <p:ph idx="1"/>
          </p:nvPr>
        </p:nvSpPr>
        <p:spPr/>
        <p:txBody>
          <a:bodyPr/>
          <a:lstStyle/>
          <a:p>
            <a:r>
              <a:rPr lang="en-GB" dirty="0"/>
              <a:t>Ex partner:</a:t>
            </a:r>
          </a:p>
          <a:p>
            <a:endParaRPr lang="en-GB" dirty="0"/>
          </a:p>
          <a:p>
            <a:pPr marL="0" indent="0">
              <a:buNone/>
            </a:pPr>
            <a:r>
              <a:rPr lang="en-GB" dirty="0"/>
              <a:t>Fisher et al (2014) 89% of stalking victims reported they received unwanted communication via media in comparison to 50% who reported the person ‘showed up at places when not wanted’</a:t>
            </a:r>
          </a:p>
        </p:txBody>
      </p:sp>
    </p:spTree>
    <p:extLst>
      <p:ext uri="{BB962C8B-B14F-4D97-AF65-F5344CB8AC3E}">
        <p14:creationId xmlns:p14="http://schemas.microsoft.com/office/powerpoint/2010/main" val="11151289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Adolescence and social media use</a:t>
            </a:r>
          </a:p>
        </p:txBody>
      </p:sp>
      <p:sp>
        <p:nvSpPr>
          <p:cNvPr id="3" name="Content Placeholder 2"/>
          <p:cNvSpPr>
            <a:spLocks noGrp="1"/>
          </p:cNvSpPr>
          <p:nvPr>
            <p:ph idx="1"/>
          </p:nvPr>
        </p:nvSpPr>
        <p:spPr/>
        <p:txBody>
          <a:bodyPr>
            <a:normAutofit/>
          </a:bodyPr>
          <a:lstStyle/>
          <a:p>
            <a:r>
              <a:rPr lang="en-GB" dirty="0"/>
              <a:t>90% of adolescents aged 13-17 have used social media with 51% reporting they use it at least daily with an average of nine hours per day spent online (excluding time for homework). </a:t>
            </a:r>
          </a:p>
          <a:p>
            <a:r>
              <a:rPr lang="en-GB" dirty="0"/>
              <a:t>Teen users of </a:t>
            </a:r>
            <a:r>
              <a:rPr lang="en-GB" dirty="0" err="1"/>
              <a:t>SnapChat</a:t>
            </a:r>
            <a:r>
              <a:rPr lang="en-GB" dirty="0"/>
              <a:t> check the app an average of 30 times daily (Piper Sandler Companies 2021) with use of </a:t>
            </a:r>
            <a:r>
              <a:rPr lang="en-GB" dirty="0" err="1"/>
              <a:t>snapchat</a:t>
            </a:r>
            <a:r>
              <a:rPr lang="en-GB" dirty="0"/>
              <a:t>/</a:t>
            </a:r>
            <a:r>
              <a:rPr lang="en-GB" dirty="0" err="1"/>
              <a:t>instagram</a:t>
            </a:r>
            <a:r>
              <a:rPr lang="en-GB" dirty="0"/>
              <a:t> alone accounting for nearly an hour and a half a day. This is in comparison to an average 30 minutes per day in adults (Shepherd 2022). </a:t>
            </a:r>
          </a:p>
          <a:p>
            <a:r>
              <a:rPr lang="en-GB" dirty="0"/>
              <a:t>One in three adolescents send more than 100 text messages a day or more than 3000 text messages per month (Pew Research Centre 2010) with females aged 14-17 being the most active. </a:t>
            </a:r>
          </a:p>
          <a:p>
            <a:r>
              <a:rPr lang="en-GB" dirty="0"/>
              <a:t>This is in comparison to adults who send 13 texts on their personal cell phones every day (</a:t>
            </a:r>
            <a:r>
              <a:rPr lang="en-GB" dirty="0" err="1"/>
              <a:t>Zipwhip</a:t>
            </a:r>
            <a:r>
              <a:rPr lang="en-GB" dirty="0"/>
              <a:t> 2021). </a:t>
            </a:r>
          </a:p>
        </p:txBody>
      </p:sp>
    </p:spTree>
    <p:extLst>
      <p:ext uri="{BB962C8B-B14F-4D97-AF65-F5344CB8AC3E}">
        <p14:creationId xmlns:p14="http://schemas.microsoft.com/office/powerpoint/2010/main" val="259267894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990600"/>
          </a:xfrm>
        </p:spPr>
        <p:txBody>
          <a:bodyPr anchor="ctr">
            <a:normAutofit/>
          </a:bodyPr>
          <a:lstStyle/>
          <a:p>
            <a:r>
              <a:rPr lang="en-GB" sz="3700"/>
              <a:t>Frequency of adolescent communication</a:t>
            </a:r>
          </a:p>
        </p:txBody>
      </p:sp>
      <p:graphicFrame>
        <p:nvGraphicFramePr>
          <p:cNvPr id="5" name="Content Placeholder 2">
            <a:extLst>
              <a:ext uri="{FF2B5EF4-FFF2-40B4-BE49-F238E27FC236}">
                <a16:creationId xmlns:a16="http://schemas.microsoft.com/office/drawing/2014/main" id="{886CC91B-1EAD-A7F3-410F-2B5BF1438ABA}"/>
              </a:ext>
            </a:extLst>
          </p:cNvPr>
          <p:cNvGraphicFramePr>
            <a:graphicFrameLocks noGrp="1"/>
          </p:cNvGraphicFramePr>
          <p:nvPr>
            <p:ph idx="1"/>
            <p:extLst/>
          </p:nvPr>
        </p:nvGraphicFramePr>
        <p:xfrm>
          <a:off x="1981200" y="1600200"/>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07684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371601"/>
            <a:ext cx="7848600" cy="1927225"/>
          </a:xfrm>
        </p:spPr>
        <p:txBody>
          <a:bodyPr anchor="b">
            <a:normAutofit/>
          </a:bodyPr>
          <a:lstStyle/>
          <a:p>
            <a:r>
              <a:rPr lang="en-GB" dirty="0"/>
              <a:t>Legitimacy of contact</a:t>
            </a:r>
          </a:p>
        </p:txBody>
      </p:sp>
      <p:sp>
        <p:nvSpPr>
          <p:cNvPr id="3" name="Content Placeholder 2"/>
          <p:cNvSpPr>
            <a:spLocks noGrp="1"/>
          </p:cNvSpPr>
          <p:nvPr>
            <p:ph type="subTitle" idx="1"/>
          </p:nvPr>
        </p:nvSpPr>
        <p:spPr>
          <a:xfrm>
            <a:off x="2209800" y="3505200"/>
            <a:ext cx="6400800" cy="1752600"/>
          </a:xfrm>
        </p:spPr>
        <p:txBody>
          <a:bodyPr>
            <a:normAutofit/>
          </a:bodyPr>
          <a:lstStyle/>
          <a:p>
            <a:endParaRPr lang="en-GB" sz="2200"/>
          </a:p>
          <a:p>
            <a:r>
              <a:rPr lang="en-GB" sz="2200"/>
              <a:t>Stalking involves ‘imposing oneself on another person in a context where the perpetrator has no legitimate right’ (Purcell et al, 2009) </a:t>
            </a:r>
          </a:p>
        </p:txBody>
      </p:sp>
    </p:spTree>
    <p:extLst>
      <p:ext uri="{BB962C8B-B14F-4D97-AF65-F5344CB8AC3E}">
        <p14:creationId xmlns:p14="http://schemas.microsoft.com/office/powerpoint/2010/main" val="330864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CC7B82-568B-B09B-4FF5-972F5CF7F8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srgbClr val="005EB8"/>
              </a:solidFill>
              <a:effectLst/>
              <a:uLnTx/>
              <a:uFillTx/>
              <a:latin typeface="Arial"/>
              <a:ea typeface="+mn-ea"/>
              <a:cs typeface="+mn-cs"/>
            </a:endParaRPr>
          </a:p>
        </p:txBody>
      </p:sp>
      <p:sp>
        <p:nvSpPr>
          <p:cNvPr id="3" name="Title 2">
            <a:extLst>
              <a:ext uri="{FF2B5EF4-FFF2-40B4-BE49-F238E27FC236}">
                <a16:creationId xmlns:a16="http://schemas.microsoft.com/office/drawing/2014/main" id="{F198DC0B-7EF3-C544-79A8-E95713DCF907}"/>
              </a:ext>
            </a:extLst>
          </p:cNvPr>
          <p:cNvSpPr>
            <a:spLocks noGrp="1"/>
          </p:cNvSpPr>
          <p:nvPr>
            <p:ph type="title"/>
          </p:nvPr>
        </p:nvSpPr>
        <p:spPr/>
        <p:txBody>
          <a:bodyPr>
            <a:normAutofit/>
          </a:bodyPr>
          <a:lstStyle/>
          <a:p>
            <a:r>
              <a:rPr lang="en-US" sz="3200" dirty="0"/>
              <a:t>Overview</a:t>
            </a:r>
          </a:p>
        </p:txBody>
      </p:sp>
      <p:sp>
        <p:nvSpPr>
          <p:cNvPr id="4" name="Content Placeholder 3">
            <a:extLst>
              <a:ext uri="{FF2B5EF4-FFF2-40B4-BE49-F238E27FC236}">
                <a16:creationId xmlns:a16="http://schemas.microsoft.com/office/drawing/2014/main" id="{0842E374-F32E-E987-F2B0-8F829332B0C7}"/>
              </a:ext>
            </a:extLst>
          </p:cNvPr>
          <p:cNvSpPr>
            <a:spLocks noGrp="1"/>
          </p:cNvSpPr>
          <p:nvPr>
            <p:ph idx="1"/>
          </p:nvPr>
        </p:nvSpPr>
        <p:spPr/>
        <p:txBody>
          <a:bodyPr>
            <a:normAutofit/>
          </a:bodyPr>
          <a:lstStyle/>
          <a:p>
            <a:pPr marL="285750" indent="-285750">
              <a:buFont typeface="Arial" panose="020B0604020202020204" pitchFamily="34" charset="0"/>
              <a:buChar char="•"/>
            </a:pPr>
            <a:r>
              <a:rPr lang="en-GB" sz="2400" dirty="0"/>
              <a:t>The psychology of stalking </a:t>
            </a:r>
          </a:p>
          <a:p>
            <a:pPr marL="285750" indent="-285750">
              <a:buFont typeface="Arial" panose="020B0604020202020204" pitchFamily="34" charset="0"/>
              <a:buChar char="•"/>
            </a:pPr>
            <a:r>
              <a:rPr lang="en-GB" sz="2400" dirty="0"/>
              <a:t>The different types of stalking </a:t>
            </a:r>
            <a:r>
              <a:rPr lang="en-GB" sz="2400" dirty="0" smtClean="0"/>
              <a:t>behaviour</a:t>
            </a:r>
          </a:p>
          <a:p>
            <a:pPr marL="285750" indent="-285750">
              <a:buFont typeface="Arial" panose="020B0604020202020204" pitchFamily="34" charset="0"/>
              <a:buChar char="•"/>
            </a:pPr>
            <a:r>
              <a:rPr lang="en-GB" sz="2400" dirty="0" smtClean="0"/>
              <a:t>Motivations </a:t>
            </a:r>
            <a:r>
              <a:rPr lang="en-GB" sz="2400" dirty="0"/>
              <a:t>behind these behaviours </a:t>
            </a:r>
            <a:endParaRPr lang="en-GB" sz="2400" dirty="0" smtClean="0"/>
          </a:p>
          <a:p>
            <a:pPr marL="285750" indent="-285750">
              <a:buFont typeface="Arial" panose="020B0604020202020204" pitchFamily="34" charset="0"/>
              <a:buChar char="•"/>
            </a:pPr>
            <a:r>
              <a:rPr lang="en-GB" sz="2400" dirty="0" smtClean="0"/>
              <a:t>Associated </a:t>
            </a:r>
            <a:r>
              <a:rPr lang="en-GB" sz="2400" dirty="0"/>
              <a:t>clinical and risk </a:t>
            </a:r>
            <a:r>
              <a:rPr lang="en-GB" sz="2400" dirty="0" smtClean="0"/>
              <a:t>factors</a:t>
            </a:r>
          </a:p>
          <a:p>
            <a:pPr marL="285750" indent="-285750">
              <a:buFont typeface="Arial" panose="020B0604020202020204" pitchFamily="34" charset="0"/>
              <a:buChar char="•"/>
            </a:pPr>
            <a:r>
              <a:rPr lang="en-GB" sz="2400" dirty="0" smtClean="0"/>
              <a:t>The </a:t>
            </a:r>
            <a:r>
              <a:rPr lang="en-GB" sz="2400" dirty="0"/>
              <a:t>implications for police, probation officers and mental health teams working with each </a:t>
            </a:r>
            <a:r>
              <a:rPr lang="en-GB" sz="2400" dirty="0" smtClean="0"/>
              <a:t>typology</a:t>
            </a:r>
          </a:p>
          <a:p>
            <a:pPr marL="285750" indent="-285750">
              <a:buFont typeface="Arial" panose="020B0604020202020204" pitchFamily="34" charset="0"/>
              <a:buChar char="•"/>
            </a:pPr>
            <a:r>
              <a:rPr lang="en-GB" sz="2400" dirty="0" smtClean="0"/>
              <a:t>Case </a:t>
            </a:r>
            <a:r>
              <a:rPr lang="en-GB" sz="2400" dirty="0"/>
              <a:t>studies of each typology and a description of our work with them </a:t>
            </a:r>
            <a:endParaRPr lang="en-US" sz="2400" dirty="0"/>
          </a:p>
        </p:txBody>
      </p:sp>
      <p:sp>
        <p:nvSpPr>
          <p:cNvPr id="5" name="Text Placeholder 4">
            <a:extLst>
              <a:ext uri="{FF2B5EF4-FFF2-40B4-BE49-F238E27FC236}">
                <a16:creationId xmlns:a16="http://schemas.microsoft.com/office/drawing/2014/main" id="{8B2A3B88-1238-29C2-80D2-994C06D93E38}"/>
              </a:ext>
            </a:extLst>
          </p:cNvPr>
          <p:cNvSpPr>
            <a:spLocks noGrp="1"/>
          </p:cNvSpPr>
          <p:nvPr>
            <p:ph type="body" sz="quarter" idx="13"/>
          </p:nvPr>
        </p:nvSpPr>
        <p:spPr>
          <a:xfrm>
            <a:off x="825871" y="6408086"/>
            <a:ext cx="4114800" cy="225026"/>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42560947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Legitimacy of contact</a:t>
            </a:r>
          </a:p>
        </p:txBody>
      </p:sp>
      <p:sp>
        <p:nvSpPr>
          <p:cNvPr id="3" name="Content Placeholder 2"/>
          <p:cNvSpPr>
            <a:spLocks noGrp="1"/>
          </p:cNvSpPr>
          <p:nvPr>
            <p:ph idx="1"/>
          </p:nvPr>
        </p:nvSpPr>
        <p:spPr/>
        <p:txBody>
          <a:bodyPr>
            <a:normAutofit/>
          </a:bodyPr>
          <a:lstStyle/>
          <a:p>
            <a:r>
              <a:rPr lang="en-GB" dirty="0"/>
              <a:t>50% of adolescent stalking victims reported the perpetrator tactics included ‘showing up at places’. However, as noted by Purcell et al. (2009) the majority of stalking behaviour in their sample commenced in the school setting and were perpetrated towards school peers. </a:t>
            </a:r>
          </a:p>
          <a:p>
            <a:r>
              <a:rPr lang="en-GB" dirty="0"/>
              <a:t>Limited social mobility of adolescents should be considered when exploring the tactics used such as coming into close proximity to the victim because if the victim and perpetrator go to the same school/college then such contact could be deemed legitimate.</a:t>
            </a:r>
          </a:p>
          <a:p>
            <a:r>
              <a:rPr lang="en-GB" dirty="0"/>
              <a:t>This may explain the increased likelihood of stalking acquaintances compared to former partners (Roberts et al. 2016)</a:t>
            </a:r>
          </a:p>
        </p:txBody>
      </p:sp>
    </p:spTree>
    <p:extLst>
      <p:ext uri="{BB962C8B-B14F-4D97-AF65-F5344CB8AC3E}">
        <p14:creationId xmlns:p14="http://schemas.microsoft.com/office/powerpoint/2010/main" val="39905567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School as a place of safety?</a:t>
            </a:r>
          </a:p>
        </p:txBody>
      </p:sp>
      <p:sp>
        <p:nvSpPr>
          <p:cNvPr id="3" name="Content Placeholder 2"/>
          <p:cNvSpPr>
            <a:spLocks noGrp="1"/>
          </p:cNvSpPr>
          <p:nvPr>
            <p:ph idx="1"/>
          </p:nvPr>
        </p:nvSpPr>
        <p:spPr/>
        <p:txBody>
          <a:bodyPr>
            <a:normAutofit fontScale="92500" lnSpcReduction="10000"/>
          </a:bodyPr>
          <a:lstStyle/>
          <a:p>
            <a:r>
              <a:rPr lang="en-GB" dirty="0"/>
              <a:t>Students who reported being stalked by their peers or ex-partners who attended the same school experienced depression, suicidal ideation and were ‘sick with fear’ (Purcell et al. 2009). </a:t>
            </a:r>
          </a:p>
          <a:p>
            <a:r>
              <a:rPr lang="en-GB" dirty="0" err="1"/>
              <a:t>Cyberstalking</a:t>
            </a:r>
            <a:r>
              <a:rPr lang="en-GB" dirty="0"/>
              <a:t> literature shows only 4.7% of </a:t>
            </a:r>
            <a:r>
              <a:rPr lang="en-GB" dirty="0" err="1"/>
              <a:t>cyberstalking</a:t>
            </a:r>
            <a:r>
              <a:rPr lang="en-GB" dirty="0"/>
              <a:t> was undertaken by a former or current romantic partner in comparison to 43.6% who were friends (Pereira et al. 2016).</a:t>
            </a:r>
          </a:p>
          <a:p>
            <a:r>
              <a:rPr lang="en-GB" dirty="0"/>
              <a:t>Adolescents are more likely to engage in risk taking behaviour in the presence of their peers (Silva et al. 2016). </a:t>
            </a:r>
          </a:p>
          <a:p>
            <a:endParaRPr lang="en-GB" dirty="0"/>
          </a:p>
          <a:p>
            <a:r>
              <a:rPr lang="en-GB" dirty="0"/>
              <a:t>Stalking at school linked with:</a:t>
            </a:r>
          </a:p>
          <a:p>
            <a:endParaRPr lang="en-GB" dirty="0"/>
          </a:p>
          <a:p>
            <a:r>
              <a:rPr lang="en-GB" dirty="0"/>
              <a:t>unable to concentrate at school</a:t>
            </a:r>
          </a:p>
          <a:p>
            <a:r>
              <a:rPr lang="en-GB" dirty="0"/>
              <a:t>absenteeism </a:t>
            </a:r>
          </a:p>
          <a:p>
            <a:r>
              <a:rPr lang="en-GB" dirty="0"/>
              <a:t>being removed from the school or educated at home </a:t>
            </a:r>
          </a:p>
        </p:txBody>
      </p:sp>
    </p:spTree>
    <p:extLst>
      <p:ext uri="{BB962C8B-B14F-4D97-AF65-F5344CB8AC3E}">
        <p14:creationId xmlns:p14="http://schemas.microsoft.com/office/powerpoint/2010/main" val="25521233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BUT...who is the victim?</a:t>
            </a:r>
          </a:p>
        </p:txBody>
      </p:sp>
      <p:sp>
        <p:nvSpPr>
          <p:cNvPr id="3" name="Content Placeholder 2"/>
          <p:cNvSpPr>
            <a:spLocks noGrp="1"/>
          </p:cNvSpPr>
          <p:nvPr>
            <p:ph idx="1"/>
          </p:nvPr>
        </p:nvSpPr>
        <p:spPr/>
        <p:txBody>
          <a:bodyPr>
            <a:normAutofit fontScale="92500" lnSpcReduction="10000"/>
          </a:bodyPr>
          <a:lstStyle/>
          <a:p>
            <a:r>
              <a:rPr lang="en-GB" dirty="0"/>
              <a:t>Rothman et al. (2021) who found one third of their sample of 12-18 year olds who experienced stalking were both victims and perpetrators of stalking behaviour.</a:t>
            </a:r>
          </a:p>
          <a:p>
            <a:r>
              <a:rPr lang="en-GB" dirty="0"/>
              <a:t>Pereira et al. (2016) found that 66.1% of victims of cyber-harassment and stalking were also perpetrators </a:t>
            </a:r>
          </a:p>
          <a:p>
            <a:r>
              <a:rPr lang="en-GB" dirty="0"/>
              <a:t>Adolescent stalking may also mirror the IPV (Intimate Partner Violence) literature in that an individual may be both a perpetrator and victim of adolescent stalking and may engage in both dual perpetration and victimisation. </a:t>
            </a:r>
          </a:p>
          <a:p>
            <a:r>
              <a:rPr lang="en-GB" dirty="0"/>
              <a:t>This is referred to as the victim-perpetrator overlap model (Park and Kim 2019) whereby it is thought that victims of IPV may observe aggression and adopt this behaviour through social learning (Bandura 1971) or they mirror the aggression strategies adopted by perpetrators towards them as a means of coping.</a:t>
            </a:r>
          </a:p>
          <a:p>
            <a:r>
              <a:rPr lang="en-GB" dirty="0"/>
              <a:t>Jang (2013) observed this in victims of school violence and found that the more victimised students became the more violent they became towards others.</a:t>
            </a:r>
          </a:p>
          <a:p>
            <a:r>
              <a:rPr lang="en-GB" dirty="0"/>
              <a:t>Mirrors bullying research in adolescents</a:t>
            </a:r>
          </a:p>
          <a:p>
            <a:endParaRPr lang="en-GB" dirty="0"/>
          </a:p>
        </p:txBody>
      </p:sp>
    </p:spTree>
    <p:extLst>
      <p:ext uri="{BB962C8B-B14F-4D97-AF65-F5344CB8AC3E}">
        <p14:creationId xmlns:p14="http://schemas.microsoft.com/office/powerpoint/2010/main" val="228731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Typologies of Adolescent Stalking?</a:t>
            </a:r>
          </a:p>
        </p:txBody>
      </p:sp>
      <p:sp>
        <p:nvSpPr>
          <p:cNvPr id="3" name="Content Placeholder 2"/>
          <p:cNvSpPr>
            <a:spLocks noGrp="1"/>
          </p:cNvSpPr>
          <p:nvPr>
            <p:ph idx="1"/>
          </p:nvPr>
        </p:nvSpPr>
        <p:spPr/>
        <p:txBody>
          <a:bodyPr/>
          <a:lstStyle/>
          <a:p>
            <a:pPr marL="0" indent="0">
              <a:buNone/>
            </a:pPr>
            <a:endParaRPr lang="en-GB" dirty="0"/>
          </a:p>
          <a:p>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41" y="1988841"/>
            <a:ext cx="566737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7435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C6BB-33C3-E87C-220D-E85DC5B311FE}"/>
              </a:ext>
            </a:extLst>
          </p:cNvPr>
          <p:cNvSpPr>
            <a:spLocks noGrp="1"/>
          </p:cNvSpPr>
          <p:nvPr>
            <p:ph type="title"/>
          </p:nvPr>
        </p:nvSpPr>
        <p:spPr/>
        <p:txBody>
          <a:bodyPr>
            <a:normAutofit fontScale="90000"/>
          </a:bodyPr>
          <a:lstStyle/>
          <a:p>
            <a:r>
              <a:rPr lang="en-GB" dirty="0"/>
              <a:t>So what do we know?</a:t>
            </a:r>
            <a:br>
              <a:rPr lang="en-GB" dirty="0"/>
            </a:br>
            <a:r>
              <a:rPr lang="en-GB" dirty="0"/>
              <a:t>Adolescent Stalking = </a:t>
            </a:r>
          </a:p>
        </p:txBody>
      </p:sp>
      <p:sp>
        <p:nvSpPr>
          <p:cNvPr id="3" name="Content Placeholder 2">
            <a:extLst>
              <a:ext uri="{FF2B5EF4-FFF2-40B4-BE49-F238E27FC236}">
                <a16:creationId xmlns:a16="http://schemas.microsoft.com/office/drawing/2014/main" id="{1720F4D3-BC3C-3046-E0B6-5D7246C28189}"/>
              </a:ext>
            </a:extLst>
          </p:cNvPr>
          <p:cNvSpPr>
            <a:spLocks noGrp="1"/>
          </p:cNvSpPr>
          <p:nvPr>
            <p:ph idx="1"/>
          </p:nvPr>
        </p:nvSpPr>
        <p:spPr/>
        <p:txBody>
          <a:bodyPr/>
          <a:lstStyle/>
          <a:p>
            <a:pPr marL="0" indent="0" algn="ctr">
              <a:buNone/>
            </a:pPr>
            <a:r>
              <a:rPr lang="en-GB" dirty="0"/>
              <a:t>Five instances</a:t>
            </a:r>
          </a:p>
          <a:p>
            <a:endParaRPr lang="en-GB" dirty="0"/>
          </a:p>
          <a:p>
            <a:pPr marL="0" indent="0">
              <a:buNone/>
            </a:pPr>
            <a:endParaRPr lang="en-GB" dirty="0"/>
          </a:p>
          <a:p>
            <a:pPr marL="0" indent="0">
              <a:buNone/>
            </a:pPr>
            <a:endParaRPr lang="en-GB" dirty="0"/>
          </a:p>
          <a:p>
            <a:pPr marL="0" indent="0" algn="ctr">
              <a:buNone/>
            </a:pPr>
            <a:r>
              <a:rPr lang="en-GB" dirty="0"/>
              <a:t>Two (weeks)</a:t>
            </a:r>
          </a:p>
          <a:p>
            <a:pPr marL="0" indent="0">
              <a:buNone/>
            </a:pPr>
            <a:endParaRPr lang="en-GB" dirty="0"/>
          </a:p>
          <a:p>
            <a:pPr marL="0" indent="0">
              <a:buNone/>
            </a:pPr>
            <a:endParaRPr lang="en-GB" dirty="0"/>
          </a:p>
          <a:p>
            <a:pPr marL="0" indent="0" algn="ctr">
              <a:buNone/>
            </a:pPr>
            <a:endParaRPr lang="en-GB" dirty="0"/>
          </a:p>
          <a:p>
            <a:pPr marL="0" indent="0" algn="ctr">
              <a:buNone/>
            </a:pPr>
            <a:r>
              <a:rPr lang="en-GB" dirty="0"/>
              <a:t>Fear</a:t>
            </a:r>
          </a:p>
        </p:txBody>
      </p:sp>
      <p:sp>
        <p:nvSpPr>
          <p:cNvPr id="4" name="Cross 3">
            <a:extLst>
              <a:ext uri="{FF2B5EF4-FFF2-40B4-BE49-F238E27FC236}">
                <a16:creationId xmlns:a16="http://schemas.microsoft.com/office/drawing/2014/main" id="{FCAE1C7F-25E2-B26C-CA2C-CECE22496CB1}"/>
              </a:ext>
            </a:extLst>
          </p:cNvPr>
          <p:cNvSpPr/>
          <p:nvPr/>
        </p:nvSpPr>
        <p:spPr>
          <a:xfrm>
            <a:off x="5735960" y="2420888"/>
            <a:ext cx="720080" cy="720080"/>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
        <p:nvSpPr>
          <p:cNvPr id="5" name="Cross 4">
            <a:extLst>
              <a:ext uri="{FF2B5EF4-FFF2-40B4-BE49-F238E27FC236}">
                <a16:creationId xmlns:a16="http://schemas.microsoft.com/office/drawing/2014/main" id="{C0FF3B13-0C9D-482B-871B-840C53803A70}"/>
              </a:ext>
            </a:extLst>
          </p:cNvPr>
          <p:cNvSpPr/>
          <p:nvPr/>
        </p:nvSpPr>
        <p:spPr>
          <a:xfrm>
            <a:off x="5766265" y="4088904"/>
            <a:ext cx="720080" cy="720080"/>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Arial"/>
            </a:endParaRPr>
          </a:p>
        </p:txBody>
      </p:sp>
    </p:spTree>
    <p:extLst>
      <p:ext uri="{BB962C8B-B14F-4D97-AF65-F5344CB8AC3E}">
        <p14:creationId xmlns:p14="http://schemas.microsoft.com/office/powerpoint/2010/main" val="6907447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371601"/>
            <a:ext cx="7848600" cy="1927225"/>
          </a:xfrm>
        </p:spPr>
        <p:txBody>
          <a:bodyPr anchor="b">
            <a:normAutofit/>
          </a:bodyPr>
          <a:lstStyle/>
          <a:p>
            <a:r>
              <a:rPr lang="en-GB" dirty="0"/>
              <a:t>Problems with the data</a:t>
            </a:r>
          </a:p>
        </p:txBody>
      </p:sp>
      <p:sp>
        <p:nvSpPr>
          <p:cNvPr id="3" name="Content Placeholder 2"/>
          <p:cNvSpPr>
            <a:spLocks noGrp="1"/>
          </p:cNvSpPr>
          <p:nvPr>
            <p:ph type="subTitle" idx="1"/>
          </p:nvPr>
        </p:nvSpPr>
        <p:spPr>
          <a:xfrm>
            <a:off x="2209800" y="3505200"/>
            <a:ext cx="7630616" cy="1752600"/>
          </a:xfrm>
        </p:spPr>
        <p:txBody>
          <a:bodyPr>
            <a:normAutofit lnSpcReduction="10000"/>
          </a:bodyPr>
          <a:lstStyle/>
          <a:p>
            <a:pPr marL="457200" indent="-457200">
              <a:lnSpc>
                <a:spcPct val="90000"/>
              </a:lnSpc>
              <a:buFont typeface="+mj-lt"/>
              <a:buAutoNum type="arabicPeriod"/>
            </a:pPr>
            <a:r>
              <a:rPr lang="en-GB" sz="2000" dirty="0"/>
              <a:t>Measures of stalking used do not meet 5 plus 2 plus fear</a:t>
            </a:r>
          </a:p>
          <a:p>
            <a:pPr marL="457200" indent="-457200">
              <a:lnSpc>
                <a:spcPct val="90000"/>
              </a:lnSpc>
              <a:buFont typeface="+mj-lt"/>
              <a:buAutoNum type="arabicPeriod"/>
            </a:pPr>
            <a:r>
              <a:rPr lang="en-GB" sz="2000" dirty="0"/>
              <a:t>5 plus 2 plus fear may not even apply to adolescents</a:t>
            </a:r>
          </a:p>
          <a:p>
            <a:pPr marL="457200" indent="-457200">
              <a:lnSpc>
                <a:spcPct val="90000"/>
              </a:lnSpc>
              <a:buFont typeface="+mj-lt"/>
              <a:buAutoNum type="arabicPeriod"/>
            </a:pPr>
            <a:r>
              <a:rPr lang="en-GB" sz="2000" dirty="0"/>
              <a:t>Research conducted in predominantly individualist cultures may not be generalisable in collectivist countries due to different attitudes towards courtship behaviour (Chan and Sheridan 2017). </a:t>
            </a:r>
          </a:p>
        </p:txBody>
      </p:sp>
    </p:spTree>
    <p:extLst>
      <p:ext uri="{BB962C8B-B14F-4D97-AF65-F5344CB8AC3E}">
        <p14:creationId xmlns:p14="http://schemas.microsoft.com/office/powerpoint/2010/main" val="32565920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B2F6-7E14-DFDA-E261-5F75A23E2855}"/>
              </a:ext>
            </a:extLst>
          </p:cNvPr>
          <p:cNvSpPr>
            <a:spLocks noGrp="1"/>
          </p:cNvSpPr>
          <p:nvPr>
            <p:ph type="title"/>
          </p:nvPr>
        </p:nvSpPr>
        <p:spPr>
          <a:xfrm>
            <a:off x="2246313" y="2362201"/>
            <a:ext cx="7772400" cy="2200275"/>
          </a:xfrm>
        </p:spPr>
        <p:txBody>
          <a:bodyPr anchor="b">
            <a:normAutofit/>
          </a:bodyPr>
          <a:lstStyle/>
          <a:p>
            <a:r>
              <a:rPr lang="en-GB" dirty="0"/>
              <a:t>What do we do from here?</a:t>
            </a:r>
          </a:p>
        </p:txBody>
      </p:sp>
    </p:spTree>
    <p:extLst>
      <p:ext uri="{BB962C8B-B14F-4D97-AF65-F5344CB8AC3E}">
        <p14:creationId xmlns:p14="http://schemas.microsoft.com/office/powerpoint/2010/main" val="420952056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B625F-535C-2F0C-1347-FDFE7F285F0A}"/>
              </a:ext>
            </a:extLst>
          </p:cNvPr>
          <p:cNvSpPr>
            <a:spLocks noGrp="1"/>
          </p:cNvSpPr>
          <p:nvPr>
            <p:ph type="title"/>
          </p:nvPr>
        </p:nvSpPr>
        <p:spPr>
          <a:xfrm>
            <a:off x="4946819" y="100945"/>
            <a:ext cx="4413754" cy="488372"/>
          </a:xfrm>
        </p:spPr>
        <p:txBody>
          <a:bodyPr>
            <a:normAutofit fontScale="90000"/>
          </a:bodyPr>
          <a:lstStyle/>
          <a:p>
            <a:r>
              <a:rPr lang="en-GB" sz="3600" dirty="0"/>
              <a:t>Research at </a:t>
            </a:r>
            <a:r>
              <a:rPr lang="en-GB" sz="3600" dirty="0" err="1"/>
              <a:t>ManMet</a:t>
            </a:r>
            <a:endParaRPr lang="en-GB" sz="3600" dirty="0"/>
          </a:p>
        </p:txBody>
      </p:sp>
      <p:pic>
        <p:nvPicPr>
          <p:cNvPr id="8" name="Picture 4" descr="Lock with a love heart">
            <a:extLst>
              <a:ext uri="{FF2B5EF4-FFF2-40B4-BE49-F238E27FC236}">
                <a16:creationId xmlns:a16="http://schemas.microsoft.com/office/drawing/2014/main" id="{0DA053FF-E2B3-34B2-3C01-DFEF2088F794}"/>
              </a:ext>
            </a:extLst>
          </p:cNvPr>
          <p:cNvPicPr>
            <a:picLocks noChangeAspect="1"/>
          </p:cNvPicPr>
          <p:nvPr/>
        </p:nvPicPr>
        <p:blipFill rotWithShape="1">
          <a:blip r:embed="rId2"/>
          <a:srcRect l="24131" r="23581"/>
          <a:stretch/>
        </p:blipFill>
        <p:spPr>
          <a:xfrm>
            <a:off x="1524000" y="116632"/>
            <a:ext cx="3259900" cy="5143502"/>
          </a:xfrm>
          <a:prstGeom prst="rect">
            <a:avLst/>
          </a:prstGeom>
        </p:spPr>
      </p:pic>
      <p:sp>
        <p:nvSpPr>
          <p:cNvPr id="3" name="Content Placeholder 2">
            <a:extLst>
              <a:ext uri="{FF2B5EF4-FFF2-40B4-BE49-F238E27FC236}">
                <a16:creationId xmlns:a16="http://schemas.microsoft.com/office/drawing/2014/main" id="{354B1BBE-76B0-F2CC-A86F-E7CE14E532AE}"/>
              </a:ext>
            </a:extLst>
          </p:cNvPr>
          <p:cNvSpPr>
            <a:spLocks noGrp="1"/>
          </p:cNvSpPr>
          <p:nvPr>
            <p:ph idx="1"/>
          </p:nvPr>
        </p:nvSpPr>
        <p:spPr>
          <a:xfrm>
            <a:off x="4946820" y="1272187"/>
            <a:ext cx="5454085" cy="4778732"/>
          </a:xfrm>
        </p:spPr>
        <p:txBody>
          <a:bodyPr anchor="ctr">
            <a:noAutofit/>
          </a:bodyPr>
          <a:lstStyle/>
          <a:p>
            <a:pPr marL="257175" indent="-257175">
              <a:spcBef>
                <a:spcPts val="0"/>
              </a:spcBef>
            </a:pPr>
            <a:r>
              <a:rPr lang="en-GB" sz="1600" dirty="0">
                <a:latin typeface="Abadi" panose="020B0604020104020204" pitchFamily="34" charset="0"/>
              </a:rPr>
              <a:t>Adolescents aged 16+ can equally recognise stalking behaviour in others compared to adults</a:t>
            </a:r>
          </a:p>
          <a:p>
            <a:pPr marL="257175" indent="-257175">
              <a:spcBef>
                <a:spcPts val="0"/>
              </a:spcBef>
            </a:pPr>
            <a:r>
              <a:rPr lang="en-GB" sz="1600" dirty="0">
                <a:latin typeface="Abadi" panose="020B0604020104020204" pitchFamily="34" charset="0"/>
              </a:rPr>
              <a:t>But they often do not know where to get help</a:t>
            </a:r>
          </a:p>
          <a:p>
            <a:pPr marL="257175" indent="-257175">
              <a:spcBef>
                <a:spcPts val="0"/>
              </a:spcBef>
            </a:pPr>
            <a:r>
              <a:rPr lang="en-GB" sz="1600" dirty="0">
                <a:latin typeface="Abadi" panose="020B0604020104020204" pitchFamily="34" charset="0"/>
              </a:rPr>
              <a:t>Adolescents are less fearful and may feel more invincible which reduce reporting behaviour</a:t>
            </a:r>
          </a:p>
          <a:p>
            <a:pPr marL="257175" indent="-257175">
              <a:spcBef>
                <a:spcPts val="0"/>
              </a:spcBef>
            </a:pPr>
            <a:r>
              <a:rPr lang="en-GB" sz="1600" dirty="0">
                <a:latin typeface="Abadi" panose="020B0604020104020204" pitchFamily="34" charset="0"/>
              </a:rPr>
              <a:t>Their peers may also tell them to ‘ignore it’ even when the behaviour described constituted legal criteria for stalking.</a:t>
            </a:r>
          </a:p>
          <a:p>
            <a:pPr marL="257175" indent="-257175">
              <a:spcBef>
                <a:spcPts val="0"/>
              </a:spcBef>
            </a:pPr>
            <a:r>
              <a:rPr lang="en-GB" sz="1600" dirty="0">
                <a:latin typeface="Abadi" panose="020B0604020104020204" pitchFamily="34" charset="0"/>
              </a:rPr>
              <a:t>People with a nonsense style of humour are not as good at recognising stalking</a:t>
            </a:r>
          </a:p>
          <a:p>
            <a:pPr marL="257175" indent="-257175">
              <a:spcBef>
                <a:spcPts val="0"/>
              </a:spcBef>
            </a:pPr>
            <a:r>
              <a:rPr lang="en-GB" sz="1600" dirty="0">
                <a:latin typeface="Abadi" panose="020B0604020104020204" pitchFamily="34" charset="0"/>
              </a:rPr>
              <a:t>Young people also use the term ‘stalking’ loosely to describe someone who is attracted to them when it is not reciprocated </a:t>
            </a:r>
          </a:p>
          <a:p>
            <a:pPr marL="257175" indent="-257175">
              <a:spcBef>
                <a:spcPts val="0"/>
              </a:spcBef>
            </a:pPr>
            <a:r>
              <a:rPr lang="en-GB" sz="1600" dirty="0">
                <a:latin typeface="Abadi" panose="020B0604020104020204" pitchFamily="34" charset="0"/>
              </a:rPr>
              <a:t>“Stalking” happens at school and online</a:t>
            </a:r>
          </a:p>
          <a:p>
            <a:pPr marL="257175" indent="-257175">
              <a:spcBef>
                <a:spcPts val="0"/>
              </a:spcBef>
            </a:pPr>
            <a:r>
              <a:rPr lang="en-GB" sz="1600" dirty="0">
                <a:latin typeface="Abadi" panose="020B0604020104020204" pitchFamily="34" charset="0"/>
              </a:rPr>
              <a:t>Female perpetrators are seen as less threatening</a:t>
            </a:r>
          </a:p>
          <a:p>
            <a:pPr marL="257175" indent="-257175">
              <a:spcBef>
                <a:spcPts val="0"/>
              </a:spcBef>
            </a:pPr>
            <a:r>
              <a:rPr lang="en-GB" sz="1600" dirty="0">
                <a:latin typeface="Abadi" panose="020B0604020104020204" pitchFamily="34" charset="0"/>
              </a:rPr>
              <a:t>ADHD and Autism traits were not associated with stalking</a:t>
            </a:r>
          </a:p>
          <a:p>
            <a:pPr marL="257175" indent="-257175">
              <a:spcBef>
                <a:spcPts val="0"/>
              </a:spcBef>
            </a:pPr>
            <a:r>
              <a:rPr lang="en-GB" sz="1600" dirty="0">
                <a:latin typeface="Abadi" panose="020B0604020104020204" pitchFamily="34" charset="0"/>
              </a:rPr>
              <a:t>People who engage in cyberstalking may have engaged in cyberbullying BUT cyberbullying does NOT lead to cyberstalking OR in person stalking</a:t>
            </a:r>
          </a:p>
          <a:p>
            <a:pPr marL="257175" indent="-257175">
              <a:spcBef>
                <a:spcPts val="0"/>
              </a:spcBef>
            </a:pPr>
            <a:r>
              <a:rPr lang="en-GB" sz="1600" dirty="0">
                <a:latin typeface="Abadi" panose="020B0604020104020204" pitchFamily="34" charset="0"/>
              </a:rPr>
              <a:t>Parental Stalking can be an extension of other abuse and victims need support</a:t>
            </a:r>
          </a:p>
          <a:p>
            <a:pPr marL="257175" indent="-257175">
              <a:spcBef>
                <a:spcPts val="0"/>
              </a:spcBef>
            </a:pPr>
            <a:r>
              <a:rPr lang="en-GB" sz="1600" dirty="0">
                <a:latin typeface="Abadi" panose="020B0604020104020204" pitchFamily="34" charset="0"/>
              </a:rPr>
              <a:t>Teacher-Pupil Stalking means schools may not be a place of safety</a:t>
            </a:r>
          </a:p>
        </p:txBody>
      </p:sp>
      <p:pic>
        <p:nvPicPr>
          <p:cNvPr id="4" name="Picture 4" descr="Manchester Met Intranet logo">
            <a:extLst>
              <a:ext uri="{FF2B5EF4-FFF2-40B4-BE49-F238E27FC236}">
                <a16:creationId xmlns:a16="http://schemas.microsoft.com/office/drawing/2014/main" id="{5EBE1ED1-8C1E-F4E8-7765-C35FF1D1B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868" y="1058300"/>
            <a:ext cx="1409710" cy="5638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13DF856-C485-3A10-4C97-6156899686B6}"/>
              </a:ext>
            </a:extLst>
          </p:cNvPr>
          <p:cNvSpPr txBox="1"/>
          <p:nvPr/>
        </p:nvSpPr>
        <p:spPr>
          <a:xfrm>
            <a:off x="1529206" y="5534562"/>
            <a:ext cx="4068262" cy="1323439"/>
          </a:xfrm>
          <a:prstGeom prst="rect">
            <a:avLst/>
          </a:prstGeom>
          <a:noFill/>
        </p:spPr>
        <p:txBody>
          <a:bodyPr wrap="square">
            <a:spAutoFit/>
          </a:bodyPr>
          <a:lstStyle/>
          <a:p>
            <a:r>
              <a:rPr lang="en-US" sz="800" dirty="0">
                <a:solidFill>
                  <a:prstClr val="black"/>
                </a:solidFill>
                <a:latin typeface="Arial"/>
              </a:rPr>
              <a:t>Thank you  to the following </a:t>
            </a:r>
            <a:r>
              <a:rPr lang="en-US" sz="800" dirty="0" err="1">
                <a:solidFill>
                  <a:prstClr val="black"/>
                </a:solidFill>
                <a:latin typeface="Arial"/>
              </a:rPr>
              <a:t>ManMet</a:t>
            </a:r>
            <a:r>
              <a:rPr lang="en-US" sz="800" dirty="0">
                <a:solidFill>
                  <a:prstClr val="black"/>
                </a:solidFill>
                <a:latin typeface="Arial"/>
              </a:rPr>
              <a:t> students for their research contributions:</a:t>
            </a:r>
          </a:p>
          <a:p>
            <a:endParaRPr lang="en-US" sz="800" dirty="0">
              <a:solidFill>
                <a:prstClr val="black"/>
              </a:solidFill>
              <a:latin typeface="Arial"/>
            </a:endParaRPr>
          </a:p>
          <a:p>
            <a:r>
              <a:rPr lang="en-GB" sz="800" dirty="0">
                <a:solidFill>
                  <a:prstClr val="black"/>
                </a:solidFill>
                <a:latin typeface="Arial"/>
                <a:ea typeface="Times New Roman" panose="02020603050405020304" pitchFamily="18" charset="0"/>
              </a:rPr>
              <a:t>Stephanie Stajniak </a:t>
            </a:r>
          </a:p>
          <a:p>
            <a:r>
              <a:rPr lang="en-GB" sz="800" dirty="0">
                <a:solidFill>
                  <a:prstClr val="black"/>
                </a:solidFill>
                <a:latin typeface="Arial"/>
              </a:rPr>
              <a:t>Charlotte Wills</a:t>
            </a:r>
          </a:p>
          <a:p>
            <a:r>
              <a:rPr lang="en-GB" sz="800" dirty="0">
                <a:solidFill>
                  <a:prstClr val="black"/>
                </a:solidFill>
                <a:latin typeface="Arial"/>
              </a:rPr>
              <a:t>Georgia Pye</a:t>
            </a:r>
          </a:p>
          <a:p>
            <a:r>
              <a:rPr lang="en-GB" sz="800" dirty="0">
                <a:solidFill>
                  <a:prstClr val="black"/>
                </a:solidFill>
                <a:latin typeface="Arial"/>
              </a:rPr>
              <a:t>Tegan Wellock </a:t>
            </a:r>
          </a:p>
          <a:p>
            <a:r>
              <a:rPr lang="en-GB" sz="800" dirty="0">
                <a:solidFill>
                  <a:prstClr val="black"/>
                </a:solidFill>
                <a:latin typeface="Arial"/>
              </a:rPr>
              <a:t>Bethany O’Hagan </a:t>
            </a:r>
          </a:p>
          <a:p>
            <a:r>
              <a:rPr lang="en-GB" sz="800" dirty="0">
                <a:solidFill>
                  <a:prstClr val="black"/>
                </a:solidFill>
                <a:latin typeface="Arial"/>
              </a:rPr>
              <a:t>Amy Wilkinson</a:t>
            </a:r>
          </a:p>
          <a:p>
            <a:r>
              <a:rPr lang="en-GB" sz="800" dirty="0">
                <a:solidFill>
                  <a:prstClr val="black"/>
                </a:solidFill>
                <a:latin typeface="Arial"/>
              </a:rPr>
              <a:t>Emma Tunnicliffe</a:t>
            </a:r>
          </a:p>
          <a:p>
            <a:r>
              <a:rPr lang="en-GB" sz="800" dirty="0">
                <a:solidFill>
                  <a:prstClr val="black"/>
                </a:solidFill>
                <a:latin typeface="Arial"/>
              </a:rPr>
              <a:t>Andrei Baciu</a:t>
            </a:r>
          </a:p>
        </p:txBody>
      </p:sp>
    </p:spTree>
    <p:extLst>
      <p:ext uri="{BB962C8B-B14F-4D97-AF65-F5344CB8AC3E}">
        <p14:creationId xmlns:p14="http://schemas.microsoft.com/office/powerpoint/2010/main" val="30591928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Implications for practice</a:t>
            </a:r>
          </a:p>
        </p:txBody>
      </p:sp>
      <p:sp>
        <p:nvSpPr>
          <p:cNvPr id="3" name="Content Placeholder 2"/>
          <p:cNvSpPr>
            <a:spLocks noGrp="1"/>
          </p:cNvSpPr>
          <p:nvPr>
            <p:ph idx="1"/>
          </p:nvPr>
        </p:nvSpPr>
        <p:spPr/>
        <p:txBody>
          <a:bodyPr>
            <a:normAutofit/>
          </a:bodyPr>
          <a:lstStyle/>
          <a:p>
            <a:r>
              <a:rPr lang="en-GB" dirty="0"/>
              <a:t>Labelling adolescents as engaging in ‘stalking’ behaviour could pose serious implications in terms of the development of their self-concept and developmental pathway</a:t>
            </a:r>
          </a:p>
          <a:p>
            <a:r>
              <a:rPr lang="en-GB" dirty="0"/>
              <a:t>Adult research and concepts in relation to stalking do not appear to easily generalise onto adolescents both in terms of the demographics of who engages in this behaviour, the prevalence and function.</a:t>
            </a:r>
          </a:p>
          <a:p>
            <a:r>
              <a:rPr lang="en-GB" dirty="0"/>
              <a:t>Given the links between bullying and stalking in adolescents, it is possible that bullying interventions could have some utility in interventions for adolescent stalking.</a:t>
            </a:r>
          </a:p>
          <a:p>
            <a:r>
              <a:rPr lang="en-GB" dirty="0"/>
              <a:t>Clinicians working with adolescents should also be mindful of the potential for adolescents to be both victims and perpetrators of stalking</a:t>
            </a:r>
          </a:p>
          <a:p>
            <a:r>
              <a:rPr lang="en-GB" dirty="0"/>
              <a:t>individuals in a victim-perpetrator dyad may have limited geographical mobility</a:t>
            </a:r>
          </a:p>
        </p:txBody>
      </p:sp>
    </p:spTree>
    <p:extLst>
      <p:ext uri="{BB962C8B-B14F-4D97-AF65-F5344CB8AC3E}">
        <p14:creationId xmlns:p14="http://schemas.microsoft.com/office/powerpoint/2010/main" val="37851879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Implications for assessment</a:t>
            </a:r>
          </a:p>
        </p:txBody>
      </p:sp>
      <p:sp>
        <p:nvSpPr>
          <p:cNvPr id="3" name="Content Placeholder 2"/>
          <p:cNvSpPr>
            <a:spLocks noGrp="1"/>
          </p:cNvSpPr>
          <p:nvPr>
            <p:ph idx="1"/>
          </p:nvPr>
        </p:nvSpPr>
        <p:spPr/>
        <p:txBody>
          <a:bodyPr>
            <a:normAutofit lnSpcReduction="10000"/>
          </a:bodyPr>
          <a:lstStyle/>
          <a:p>
            <a:r>
              <a:rPr lang="en-GB" dirty="0"/>
              <a:t>Practitioners working with adolescents should be mindful of the age of their client when reviewing the literature in terms of its applicability to their individual biological and social development</a:t>
            </a:r>
          </a:p>
          <a:p>
            <a:r>
              <a:rPr lang="en-GB" dirty="0"/>
              <a:t>Standardised risk assessment tools for adults may not be valid on adolescents.</a:t>
            </a:r>
          </a:p>
          <a:p>
            <a:pPr lvl="0"/>
            <a:r>
              <a:rPr lang="en-GB" dirty="0"/>
              <a:t>Formulations and interventions designed to reduce adolescent stalking vulnerability and risk should take into account the complex multi-systemic factors surrounding stalking behaviour.</a:t>
            </a:r>
          </a:p>
          <a:p>
            <a:pPr lvl="0"/>
            <a:r>
              <a:rPr lang="en-GB" dirty="0"/>
              <a:t>Interventions to reduce stalking vulnerability need to be developed based on the literature. These could consider some of the literature in relation to bullying as well as educating students about stalking and the disregard of boundaries in partnerships and the criminal consequences of stalking should be explained (</a:t>
            </a:r>
            <a:r>
              <a:rPr lang="en-GB" dirty="0" err="1"/>
              <a:t>Kliem</a:t>
            </a:r>
            <a:r>
              <a:rPr lang="en-GB" dirty="0"/>
              <a:t> et al. 2021).</a:t>
            </a:r>
          </a:p>
          <a:p>
            <a:endParaRPr lang="en-GB" dirty="0"/>
          </a:p>
        </p:txBody>
      </p:sp>
    </p:spTree>
    <p:extLst>
      <p:ext uri="{BB962C8B-B14F-4D97-AF65-F5344CB8AC3E}">
        <p14:creationId xmlns:p14="http://schemas.microsoft.com/office/powerpoint/2010/main" val="616601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DEEC8D-72E4-E85A-8CCA-A3A3CD3429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srgbClr val="005EB8"/>
              </a:solidFill>
              <a:effectLst/>
              <a:uLnTx/>
              <a:uFillTx/>
              <a:latin typeface="Arial"/>
              <a:ea typeface="+mn-ea"/>
              <a:cs typeface="+mn-cs"/>
            </a:endParaRPr>
          </a:p>
        </p:txBody>
      </p:sp>
      <p:sp>
        <p:nvSpPr>
          <p:cNvPr id="3" name="Title 2">
            <a:extLst>
              <a:ext uri="{FF2B5EF4-FFF2-40B4-BE49-F238E27FC236}">
                <a16:creationId xmlns:a16="http://schemas.microsoft.com/office/drawing/2014/main" id="{5754F132-EBB5-C98C-EA28-E18FD28375EB}"/>
              </a:ext>
            </a:extLst>
          </p:cNvPr>
          <p:cNvSpPr>
            <a:spLocks noGrp="1"/>
          </p:cNvSpPr>
          <p:nvPr>
            <p:ph type="title"/>
          </p:nvPr>
        </p:nvSpPr>
        <p:spPr/>
        <p:txBody>
          <a:bodyPr/>
          <a:lstStyle/>
          <a:p>
            <a:r>
              <a:rPr lang="en-GB" dirty="0"/>
              <a:t>Be kind to yourself ….</a:t>
            </a:r>
          </a:p>
        </p:txBody>
      </p:sp>
      <p:sp>
        <p:nvSpPr>
          <p:cNvPr id="4" name="Content Placeholder 3">
            <a:extLst>
              <a:ext uri="{FF2B5EF4-FFF2-40B4-BE49-F238E27FC236}">
                <a16:creationId xmlns:a16="http://schemas.microsoft.com/office/drawing/2014/main" id="{438D0E5B-15A9-D0A4-BFF7-04E4C535F3A5}"/>
              </a:ext>
            </a:extLst>
          </p:cNvPr>
          <p:cNvSpPr>
            <a:spLocks noGrp="1"/>
          </p:cNvSpPr>
          <p:nvPr>
            <p:ph idx="1"/>
          </p:nvPr>
        </p:nvSpPr>
        <p:spPr>
          <a:xfrm>
            <a:off x="825871" y="1852523"/>
            <a:ext cx="7358009" cy="3553666"/>
          </a:xfrm>
        </p:spPr>
        <p:txBody>
          <a:bodyPr>
            <a:normAutofit lnSpcReduction="10000"/>
          </a:bodyPr>
          <a:lstStyle/>
          <a:p>
            <a:pPr marL="285750" indent="-285750">
              <a:buFont typeface="Arial" panose="020B0604020202020204" pitchFamily="34" charset="0"/>
              <a:buChar char="•"/>
            </a:pPr>
            <a:r>
              <a:rPr lang="en-GB" sz="2000" dirty="0">
                <a:ea typeface="Calibri Light" panose="020F0302020204030204" pitchFamily="34" charset="0"/>
              </a:rPr>
              <a:t>1 in 5 females &amp; 1 in 10 men will be stalked in their lifetime </a:t>
            </a:r>
          </a:p>
          <a:p>
            <a:r>
              <a:rPr lang="en-GB" sz="2000" dirty="0">
                <a:ea typeface="Calibri Light" panose="020F0302020204030204" pitchFamily="34" charset="0"/>
              </a:rPr>
              <a:t>     (Home Office, 2023)</a:t>
            </a:r>
          </a:p>
          <a:p>
            <a:pPr marL="285750" indent="-285750">
              <a:buFont typeface="Arial" panose="020B0604020202020204" pitchFamily="34" charset="0"/>
              <a:buChar char="•"/>
            </a:pPr>
            <a:r>
              <a:rPr lang="en-GB" sz="2000" dirty="0">
                <a:ea typeface="Calibri Light" panose="020F0302020204030204" pitchFamily="34" charset="0"/>
              </a:rPr>
              <a:t>People who work in healthcare, social work and the criminal justice system are at increased risk of stalking, especially from people who may hold a grudge due to our work</a:t>
            </a:r>
          </a:p>
          <a:p>
            <a:pPr marL="285750" indent="-285750">
              <a:buFont typeface="Arial" panose="020B0604020202020204" pitchFamily="34" charset="0"/>
              <a:buChar char="•"/>
            </a:pPr>
            <a:r>
              <a:rPr lang="en-GB" sz="2000" dirty="0">
                <a:ea typeface="Calibri Light" panose="020F0302020204030204" pitchFamily="34" charset="0"/>
              </a:rPr>
              <a:t>So, if this presentation or anything during the day triggers difficult memories or feelings; listen to yourself, take a break, take some space</a:t>
            </a:r>
          </a:p>
          <a:p>
            <a:pPr marL="285750" indent="-285750">
              <a:buFont typeface="Arial" panose="020B0604020202020204" pitchFamily="34" charset="0"/>
              <a:buChar char="•"/>
            </a:pPr>
            <a:r>
              <a:rPr lang="en-GB" sz="2000" dirty="0">
                <a:ea typeface="Calibri Light" panose="020F0302020204030204" pitchFamily="34" charset="0"/>
              </a:rPr>
              <a:t>Talk to me, the health team or the victim advocates if needed</a:t>
            </a:r>
          </a:p>
          <a:p>
            <a:pPr marL="285750" indent="-285750">
              <a:buFont typeface="Arial" panose="020B0604020202020204" pitchFamily="34" charset="0"/>
              <a:buChar char="•"/>
            </a:pPr>
            <a:r>
              <a:rPr lang="en-GB" sz="2000" dirty="0">
                <a:ea typeface="Calibri Light" panose="020F0302020204030204" pitchFamily="34" charset="0"/>
              </a:rPr>
              <a:t>Contact stop domestic abuse (0330 0533 630), or National Stalking Helpline (0808 802 0300) for further support</a:t>
            </a:r>
          </a:p>
          <a:p>
            <a:endParaRPr lang="en-GB" dirty="0">
              <a:latin typeface="+mn-lt"/>
            </a:endParaRPr>
          </a:p>
          <a:p>
            <a:endParaRPr lang="en-GB" dirty="0"/>
          </a:p>
        </p:txBody>
      </p:sp>
      <p:pic>
        <p:nvPicPr>
          <p:cNvPr id="9" name="Picture 8" descr="Woman at table looking out window">
            <a:extLst>
              <a:ext uri="{FF2B5EF4-FFF2-40B4-BE49-F238E27FC236}">
                <a16:creationId xmlns:a16="http://schemas.microsoft.com/office/drawing/2014/main" id="{40F12CCB-397E-7210-5AA9-CDB1426DE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7023" y="1839833"/>
            <a:ext cx="3897817" cy="3360817"/>
          </a:xfrm>
          <a:prstGeom prst="rect">
            <a:avLst/>
          </a:prstGeom>
        </p:spPr>
      </p:pic>
      <p:sp>
        <p:nvSpPr>
          <p:cNvPr id="6" name="Text Placeholder 4">
            <a:extLst>
              <a:ext uri="{FF2B5EF4-FFF2-40B4-BE49-F238E27FC236}">
                <a16:creationId xmlns:a16="http://schemas.microsoft.com/office/drawing/2014/main" id="{2BC50244-F4E8-CE12-455D-27F3DC20F9CB}"/>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344750103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Treatment </a:t>
            </a:r>
          </a:p>
        </p:txBody>
      </p:sp>
      <p:sp>
        <p:nvSpPr>
          <p:cNvPr id="3" name="Content Placeholder 2"/>
          <p:cNvSpPr>
            <a:spLocks noGrp="1"/>
          </p:cNvSpPr>
          <p:nvPr>
            <p:ph idx="1"/>
          </p:nvPr>
        </p:nvSpPr>
        <p:spPr/>
        <p:txBody>
          <a:bodyPr/>
          <a:lstStyle/>
          <a:p>
            <a:r>
              <a:rPr lang="en-GB" dirty="0"/>
              <a:t>‘Dating Matters’ teaches 11-14 year olds healthy relationship skills before they start dating and reducing behaviours that increase the risk for dating violence. </a:t>
            </a:r>
          </a:p>
          <a:p>
            <a:pPr marL="0" indent="0">
              <a:buNone/>
            </a:pPr>
            <a:endParaRPr lang="en-GB" dirty="0"/>
          </a:p>
          <a:p>
            <a:pPr marL="0" indent="0">
              <a:buNone/>
            </a:pPr>
            <a:r>
              <a:rPr lang="en-GB" dirty="0"/>
              <a:t>BUT it is unclear how such interventions would target adolescent stalking outside of the context of intimate relationships.</a:t>
            </a:r>
          </a:p>
          <a:p>
            <a:pPr marL="0" indent="0">
              <a:buNone/>
            </a:pPr>
            <a:endParaRPr lang="en-GB" dirty="0"/>
          </a:p>
          <a:p>
            <a:r>
              <a:rPr lang="en-GB" dirty="0"/>
              <a:t>Byers et al. (2019) identified clinical guidelines for working with bullying and </a:t>
            </a:r>
            <a:r>
              <a:rPr lang="en-GB" dirty="0" err="1"/>
              <a:t>cyberbullying</a:t>
            </a:r>
            <a:r>
              <a:rPr lang="en-GB" dirty="0"/>
              <a:t> which could be applied to adolescent stalking</a:t>
            </a:r>
          </a:p>
        </p:txBody>
      </p:sp>
    </p:spTree>
    <p:extLst>
      <p:ext uri="{BB962C8B-B14F-4D97-AF65-F5344CB8AC3E}">
        <p14:creationId xmlns:p14="http://schemas.microsoft.com/office/powerpoint/2010/main" val="266244010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Implications for research..</a:t>
            </a:r>
          </a:p>
        </p:txBody>
      </p:sp>
      <p:sp>
        <p:nvSpPr>
          <p:cNvPr id="3" name="Content Placeholder 2"/>
          <p:cNvSpPr>
            <a:spLocks noGrp="1"/>
          </p:cNvSpPr>
          <p:nvPr>
            <p:ph idx="1"/>
          </p:nvPr>
        </p:nvSpPr>
        <p:spPr/>
        <p:txBody>
          <a:bodyPr/>
          <a:lstStyle/>
          <a:p>
            <a:pPr marL="0" indent="0">
              <a:buNone/>
            </a:pPr>
            <a:endParaRPr lang="en-GB" dirty="0"/>
          </a:p>
          <a:p>
            <a:pPr>
              <a:buFontTx/>
              <a:buChar char="-"/>
            </a:pPr>
            <a:r>
              <a:rPr lang="en-GB" dirty="0"/>
              <a:t>Social Media</a:t>
            </a:r>
          </a:p>
          <a:p>
            <a:pPr>
              <a:buFontTx/>
              <a:buChar char="-"/>
            </a:pPr>
            <a:r>
              <a:rPr lang="en-GB" dirty="0"/>
              <a:t>Victim-Perpetrator Duality</a:t>
            </a:r>
          </a:p>
          <a:p>
            <a:pPr>
              <a:buFontTx/>
              <a:buChar char="-"/>
            </a:pPr>
            <a:r>
              <a:rPr lang="en-GB" dirty="0"/>
              <a:t>IPV to stalking pathway</a:t>
            </a:r>
          </a:p>
          <a:p>
            <a:pPr>
              <a:buFontTx/>
              <a:buChar char="-"/>
            </a:pPr>
            <a:r>
              <a:rPr lang="en-GB" dirty="0"/>
              <a:t>Narratives adolescents use to describe stalking</a:t>
            </a:r>
          </a:p>
          <a:p>
            <a:pPr>
              <a:buFontTx/>
              <a:buChar char="-"/>
            </a:pPr>
            <a:r>
              <a:rPr lang="en-GB" dirty="0"/>
              <a:t>Validated risk assessment tools</a:t>
            </a:r>
          </a:p>
          <a:p>
            <a:pPr>
              <a:buFontTx/>
              <a:buChar char="-"/>
            </a:pPr>
            <a:r>
              <a:rPr lang="en-GB" dirty="0"/>
              <a:t>Adolescent stalking for clients who identify as LGBTQ+ and/or transgender</a:t>
            </a:r>
          </a:p>
          <a:p>
            <a:pPr>
              <a:buFontTx/>
              <a:buChar char="-"/>
            </a:pPr>
            <a:r>
              <a:rPr lang="en-GB" dirty="0"/>
              <a:t>Supportive interventions developmentally sensitive</a:t>
            </a:r>
          </a:p>
        </p:txBody>
      </p:sp>
    </p:spTree>
    <p:extLst>
      <p:ext uri="{BB962C8B-B14F-4D97-AF65-F5344CB8AC3E}">
        <p14:creationId xmlns:p14="http://schemas.microsoft.com/office/powerpoint/2010/main" val="35469909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440C2-4FCE-D16E-E4AE-6009FF7850E1}"/>
              </a:ext>
            </a:extLst>
          </p:cNvPr>
          <p:cNvSpPr>
            <a:spLocks noGrp="1"/>
          </p:cNvSpPr>
          <p:nvPr>
            <p:ph type="title"/>
          </p:nvPr>
        </p:nvSpPr>
        <p:spPr>
          <a:xfrm>
            <a:off x="1775520" y="730949"/>
            <a:ext cx="7772400" cy="1066800"/>
          </a:xfrm>
        </p:spPr>
        <p:txBody>
          <a:bodyPr anchor="b">
            <a:normAutofit/>
          </a:bodyPr>
          <a:lstStyle/>
          <a:p>
            <a:r>
              <a:rPr lang="en-GB" dirty="0"/>
              <a:t>Any questions</a:t>
            </a:r>
          </a:p>
        </p:txBody>
      </p:sp>
      <p:sp>
        <p:nvSpPr>
          <p:cNvPr id="7" name="Text Placeholder 2">
            <a:extLst>
              <a:ext uri="{FF2B5EF4-FFF2-40B4-BE49-F238E27FC236}">
                <a16:creationId xmlns:a16="http://schemas.microsoft.com/office/drawing/2014/main" id="{BE2DA3C1-EF70-4319-5C2A-38BBCB91D626}"/>
              </a:ext>
            </a:extLst>
          </p:cNvPr>
          <p:cNvSpPr>
            <a:spLocks noGrp="1"/>
          </p:cNvSpPr>
          <p:nvPr>
            <p:ph type="body" idx="1"/>
          </p:nvPr>
        </p:nvSpPr>
        <p:spPr>
          <a:xfrm>
            <a:off x="2246313" y="3284985"/>
            <a:ext cx="7772400" cy="2842067"/>
          </a:xfrm>
        </p:spPr>
        <p:txBody>
          <a:bodyPr>
            <a:normAutofit/>
          </a:bodyPr>
          <a:lstStyle/>
          <a:p>
            <a:r>
              <a:rPr lang="en-US" sz="3800" dirty="0">
                <a:hlinkClick r:id="rId2"/>
              </a:rPr>
              <a:t>r.worthington@mmu.ac.uk</a:t>
            </a:r>
            <a:endParaRPr lang="en-US" sz="3800" dirty="0"/>
          </a:p>
          <a:p>
            <a:endParaRPr lang="en-US" dirty="0"/>
          </a:p>
          <a:p>
            <a:endParaRPr lang="en-US" dirty="0"/>
          </a:p>
          <a:p>
            <a:endParaRPr lang="en-US" dirty="0"/>
          </a:p>
          <a:p>
            <a:endParaRPr lang="en-US" dirty="0"/>
          </a:p>
        </p:txBody>
      </p:sp>
      <p:pic>
        <p:nvPicPr>
          <p:cNvPr id="5" name="Picture 4" descr="Wooden blocks with question marks">
            <a:extLst>
              <a:ext uri="{FF2B5EF4-FFF2-40B4-BE49-F238E27FC236}">
                <a16:creationId xmlns:a16="http://schemas.microsoft.com/office/drawing/2014/main" id="{6C5F84DC-5167-9F06-880C-43CF8111E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080" y="836712"/>
            <a:ext cx="3300414" cy="2200276"/>
          </a:xfrm>
          <a:prstGeom prst="rect">
            <a:avLst/>
          </a:prstGeom>
        </p:spPr>
      </p:pic>
    </p:spTree>
    <p:extLst>
      <p:ext uri="{BB962C8B-B14F-4D97-AF65-F5344CB8AC3E}">
        <p14:creationId xmlns:p14="http://schemas.microsoft.com/office/powerpoint/2010/main" val="34222896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880" y="1896904"/>
            <a:ext cx="11430000" cy="2049939"/>
          </a:xfrm>
        </p:spPr>
        <p:txBody>
          <a:bodyPr>
            <a:noAutofit/>
          </a:bodyPr>
          <a:lstStyle/>
          <a:p>
            <a:pPr algn="ctr"/>
            <a:r>
              <a:rPr lang="en-GB" sz="6600" dirty="0" smtClean="0">
                <a:solidFill>
                  <a:schemeClr val="tx1"/>
                </a:solidFill>
              </a:rPr>
              <a:t>Panel Discussion Q&amp;A</a:t>
            </a:r>
            <a:endParaRPr lang="en-GB" sz="6600" dirty="0">
              <a:solidFill>
                <a:schemeClr val="tx1"/>
              </a:solidFill>
            </a:endParaRPr>
          </a:p>
        </p:txBody>
      </p:sp>
    </p:spTree>
    <p:extLst>
      <p:ext uri="{BB962C8B-B14F-4D97-AF65-F5344CB8AC3E}">
        <p14:creationId xmlns:p14="http://schemas.microsoft.com/office/powerpoint/2010/main" val="403030909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Speaker &amp; Role"/>
          <p:cNvSpPr txBox="1">
            <a:spLocks/>
          </p:cNvSpPr>
          <p:nvPr/>
        </p:nvSpPr>
        <p:spPr>
          <a:xfrm>
            <a:off x="838200" y="39163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rgbClr val="2A3A47"/>
                </a:solidFill>
                <a:effectLst/>
                <a:latin typeface="Arial Black" panose="020B0A04020102020204" pitchFamily="34" charset="0"/>
                <a:ea typeface="+mj-ea"/>
                <a:cs typeface="+mj-cs"/>
              </a:defRPr>
            </a:lvl1pPr>
          </a:lstStyle>
          <a:p>
            <a:pPr algn="ctr"/>
            <a:r>
              <a:rPr lang="en-GB" sz="2800" b="1" smtClean="0">
                <a:solidFill>
                  <a:schemeClr val="tx1"/>
                </a:solidFill>
                <a:latin typeface="Arial" panose="020B0604020202020204" pitchFamily="34" charset="0"/>
                <a:cs typeface="Arial" panose="020B0604020202020204" pitchFamily="34" charset="0"/>
              </a:rPr>
              <a:t>Donna Jones</a:t>
            </a:r>
          </a:p>
          <a:p>
            <a:pPr algn="ctr"/>
            <a:r>
              <a:rPr lang="en-GB" sz="2800" smtClean="0">
                <a:solidFill>
                  <a:schemeClr val="tx1"/>
                </a:solidFill>
                <a:latin typeface="Arial" panose="020B0604020202020204" pitchFamily="34" charset="0"/>
                <a:cs typeface="Arial" panose="020B0604020202020204" pitchFamily="34" charset="0"/>
              </a:rPr>
              <a:t>Police &amp; Crime Commissioner for Hampshire &amp; Isle of Wight</a:t>
            </a:r>
            <a:endParaRPr lang="en-GB" sz="2800" dirty="0">
              <a:solidFill>
                <a:schemeClr val="tx1"/>
              </a:solidFill>
              <a:latin typeface="Arial" panose="020B0604020202020204" pitchFamily="34" charset="0"/>
              <a:cs typeface="Arial" panose="020B0604020202020204" pitchFamily="34" charset="0"/>
            </a:endParaRPr>
          </a:p>
        </p:txBody>
      </p:sp>
      <p:sp>
        <p:nvSpPr>
          <p:cNvPr id="5" name="Slide Title"/>
          <p:cNvSpPr>
            <a:spLocks noGrp="1"/>
          </p:cNvSpPr>
          <p:nvPr>
            <p:ph type="title"/>
          </p:nvPr>
        </p:nvSpPr>
        <p:spPr>
          <a:xfrm>
            <a:off x="838200" y="1866424"/>
            <a:ext cx="10515600" cy="2049939"/>
          </a:xfrm>
        </p:spPr>
        <p:txBody>
          <a:bodyPr>
            <a:noAutofit/>
          </a:bodyPr>
          <a:lstStyle/>
          <a:p>
            <a:pPr algn="ctr"/>
            <a:r>
              <a:rPr lang="en-GB" sz="6600" dirty="0" smtClean="0">
                <a:solidFill>
                  <a:schemeClr val="tx1"/>
                </a:solidFill>
              </a:rPr>
              <a:t>Closing Remarks</a:t>
            </a:r>
            <a:endParaRPr lang="en-GB" sz="6600" dirty="0">
              <a:solidFill>
                <a:schemeClr val="tx1"/>
              </a:solidFill>
            </a:endParaRPr>
          </a:p>
        </p:txBody>
      </p:sp>
    </p:spTree>
    <p:extLst>
      <p:ext uri="{BB962C8B-B14F-4D97-AF65-F5344CB8AC3E}">
        <p14:creationId xmlns:p14="http://schemas.microsoft.com/office/powerpoint/2010/main" val="71964960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his image shows the multi-agency stalking partnership logo for Hampshire &amp; Isle of Wight." title="Multi-agency stalking partnership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263" y="1142929"/>
            <a:ext cx="9455073" cy="350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300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0298" y="1394847"/>
            <a:ext cx="4050224" cy="3719593"/>
          </a:xfrm>
        </p:spPr>
        <p:txBody>
          <a:bodyPr>
            <a:normAutofit/>
          </a:bodyPr>
          <a:lstStyle/>
          <a:p>
            <a:r>
              <a:rPr lang="en-GB" dirty="0">
                <a:latin typeface="+mn-lt"/>
              </a:rPr>
              <a:t>Stalking behaviour is a symptom of underlying issues</a:t>
            </a:r>
            <a:br>
              <a:rPr lang="en-GB" dirty="0">
                <a:latin typeface="+mn-lt"/>
              </a:rPr>
            </a:br>
            <a:r>
              <a:rPr lang="en-GB" dirty="0">
                <a:latin typeface="+mn-lt"/>
              </a:rPr>
              <a:t/>
            </a:r>
            <a:br>
              <a:rPr lang="en-GB" dirty="0">
                <a:latin typeface="+mn-lt"/>
              </a:rPr>
            </a:br>
            <a:endParaRPr lang="en-GB" sz="1800" dirty="0">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7780149" cy="6858000"/>
          </a:xfrm>
        </p:spPr>
      </p:pic>
      <p:sp>
        <p:nvSpPr>
          <p:cNvPr id="3" name="TextBox 2">
            <a:extLst>
              <a:ext uri="{FF2B5EF4-FFF2-40B4-BE49-F238E27FC236}">
                <a16:creationId xmlns:a16="http://schemas.microsoft.com/office/drawing/2014/main" id="{273F75D6-50EC-EFAA-B94F-6F0F97788313}"/>
              </a:ext>
            </a:extLst>
          </p:cNvPr>
          <p:cNvSpPr txBox="1"/>
          <p:nvPr/>
        </p:nvSpPr>
        <p:spPr>
          <a:xfrm>
            <a:off x="6980663" y="156115"/>
            <a:ext cx="53443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The psychology of stalking</a:t>
            </a:r>
          </a:p>
        </p:txBody>
      </p:sp>
    </p:spTree>
    <p:extLst>
      <p:ext uri="{BB962C8B-B14F-4D97-AF65-F5344CB8AC3E}">
        <p14:creationId xmlns:p14="http://schemas.microsoft.com/office/powerpoint/2010/main" val="239435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66002-02EB-3ABD-135E-D47C962B8364}"/>
              </a:ext>
            </a:extLst>
          </p:cNvPr>
          <p:cNvSpPr>
            <a:spLocks noGrp="1"/>
          </p:cNvSpPr>
          <p:nvPr>
            <p:ph type="title"/>
          </p:nvPr>
        </p:nvSpPr>
        <p:spPr>
          <a:xfrm>
            <a:off x="1729331" y="842029"/>
            <a:ext cx="7729728" cy="1188720"/>
          </a:xfrm>
        </p:spPr>
        <p:txBody>
          <a:bodyPr>
            <a:normAutofit/>
          </a:bodyPr>
          <a:lstStyle/>
          <a:p>
            <a:r>
              <a:rPr lang="en-GB" sz="4000" dirty="0"/>
              <a:t>Contextual issues</a:t>
            </a:r>
          </a:p>
        </p:txBody>
      </p:sp>
      <p:graphicFrame>
        <p:nvGraphicFramePr>
          <p:cNvPr id="5" name="Content Placeholder 2">
            <a:extLst>
              <a:ext uri="{FF2B5EF4-FFF2-40B4-BE49-F238E27FC236}">
                <a16:creationId xmlns:a16="http://schemas.microsoft.com/office/drawing/2014/main" id="{6AF84818-1AC1-8AE4-09B3-CF21EB0A8177}"/>
              </a:ext>
            </a:extLst>
          </p:cNvPr>
          <p:cNvGraphicFramePr>
            <a:graphicFrameLocks noGrp="1"/>
          </p:cNvGraphicFramePr>
          <p:nvPr>
            <p:ph idx="1"/>
            <p:extLst/>
          </p:nvPr>
        </p:nvGraphicFramePr>
        <p:xfrm>
          <a:off x="965200" y="1875126"/>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3844022-38CF-6071-AC55-6F0329C6833C}"/>
              </a:ext>
            </a:extLst>
          </p:cNvPr>
          <p:cNvSpPr txBox="1"/>
          <p:nvPr/>
        </p:nvSpPr>
        <p:spPr>
          <a:xfrm>
            <a:off x="1323278" y="4947699"/>
            <a:ext cx="9545444" cy="646331"/>
          </a:xfrm>
          <a:prstGeom prst="rect">
            <a:avLst/>
          </a:prstGeom>
          <a:solidFill>
            <a:srgbClr val="425563"/>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Stalking is the product of an interaction between context and individual factors such as psychopathology (</a:t>
            </a:r>
            <a:r>
              <a:rPr kumimoji="0" lang="en-GB" sz="1800" b="0" i="0" u="none" strike="noStrike" kern="1200" cap="none" spc="0" normalizeH="0" baseline="0" noProof="0" dirty="0" err="1">
                <a:ln>
                  <a:noFill/>
                </a:ln>
                <a:solidFill>
                  <a:srgbClr val="FFFFFF"/>
                </a:solidFill>
                <a:effectLst/>
                <a:uLnTx/>
                <a:uFillTx/>
                <a:latin typeface="Arial"/>
                <a:ea typeface="+mn-ea"/>
                <a:cs typeface="+mn-cs"/>
              </a:rPr>
              <a:t>McKewan</a:t>
            </a:r>
            <a:r>
              <a:rPr kumimoji="0" lang="en-GB" sz="1800" b="0" i="0" u="none" strike="noStrike" kern="1200" cap="none" spc="0" normalizeH="0" baseline="0" noProof="0" dirty="0">
                <a:ln>
                  <a:noFill/>
                </a:ln>
                <a:solidFill>
                  <a:srgbClr val="FFFFFF"/>
                </a:solidFill>
                <a:effectLst/>
                <a:uLnTx/>
                <a:uFillTx/>
                <a:latin typeface="Arial"/>
                <a:ea typeface="+mn-ea"/>
                <a:cs typeface="+mn-cs"/>
              </a:rPr>
              <a:t> et al, 2013)</a:t>
            </a:r>
          </a:p>
        </p:txBody>
      </p:sp>
    </p:spTree>
    <p:extLst>
      <p:ext uri="{BB962C8B-B14F-4D97-AF65-F5344CB8AC3E}">
        <p14:creationId xmlns:p14="http://schemas.microsoft.com/office/powerpoint/2010/main" val="384772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0773-5D9A-423D-D02C-6BA90D40B998}"/>
              </a:ext>
            </a:extLst>
          </p:cNvPr>
          <p:cNvSpPr>
            <a:spLocks noGrp="1"/>
          </p:cNvSpPr>
          <p:nvPr>
            <p:ph type="title"/>
          </p:nvPr>
        </p:nvSpPr>
        <p:spPr>
          <a:xfrm>
            <a:off x="4327354" y="229637"/>
            <a:ext cx="6370102" cy="1188720"/>
          </a:xfrm>
        </p:spPr>
        <p:txBody>
          <a:bodyPr>
            <a:normAutofit/>
          </a:bodyPr>
          <a:lstStyle/>
          <a:p>
            <a:r>
              <a:rPr lang="en-GB" sz="3200" dirty="0"/>
              <a:t>Mental health and personality issues</a:t>
            </a:r>
          </a:p>
        </p:txBody>
      </p:sp>
      <p:pic>
        <p:nvPicPr>
          <p:cNvPr id="5" name="Graphic 4" descr="Crying face outline outline">
            <a:extLst>
              <a:ext uri="{FF2B5EF4-FFF2-40B4-BE49-F238E27FC236}">
                <a16:creationId xmlns:a16="http://schemas.microsoft.com/office/drawing/2014/main" id="{4B3963BB-60B1-DF5A-1CB2-39BA0F0CF0F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27499" y="1768763"/>
            <a:ext cx="3328416" cy="3328416"/>
          </a:xfrm>
          <a:prstGeom prst="rect">
            <a:avLst/>
          </a:prstGeom>
        </p:spPr>
      </p:pic>
      <p:sp>
        <p:nvSpPr>
          <p:cNvPr id="6" name="Content Placeholder 5">
            <a:extLst>
              <a:ext uri="{FF2B5EF4-FFF2-40B4-BE49-F238E27FC236}">
                <a16:creationId xmlns:a16="http://schemas.microsoft.com/office/drawing/2014/main" id="{3A16C386-F25D-9EA8-3FA4-F914987F20D5}"/>
              </a:ext>
            </a:extLst>
          </p:cNvPr>
          <p:cNvSpPr>
            <a:spLocks noGrp="1"/>
          </p:cNvSpPr>
          <p:nvPr>
            <p:ph idx="1"/>
          </p:nvPr>
        </p:nvSpPr>
        <p:spPr>
          <a:xfrm>
            <a:off x="4327354" y="1271238"/>
            <a:ext cx="7759103" cy="4889531"/>
          </a:xfrm>
        </p:spPr>
        <p:txBody>
          <a:bodyPr>
            <a:noAutofit/>
          </a:bodyPr>
          <a:lstStyle/>
          <a:p>
            <a:pPr marL="285750" lvl="0" indent="-285750">
              <a:buFont typeface="Arial" panose="020B0604020202020204" pitchFamily="34" charset="0"/>
              <a:buChar char="•"/>
            </a:pPr>
            <a:r>
              <a:rPr lang="en-GB" sz="2000" dirty="0"/>
              <a:t>Increased rates of mental illness &amp; personality difficulties amongst people who engage in stalking (McEwan &amp; Strand, 2013; </a:t>
            </a:r>
            <a:r>
              <a:rPr lang="en-GB" sz="2000" dirty="0" err="1"/>
              <a:t>Mohandie</a:t>
            </a:r>
            <a:r>
              <a:rPr lang="en-GB" sz="2000" dirty="0"/>
              <a:t> et al., 2006). </a:t>
            </a:r>
          </a:p>
          <a:p>
            <a:pPr marL="285750" lvl="0" indent="-285750">
              <a:buFont typeface="Arial" panose="020B0604020202020204" pitchFamily="34" charset="0"/>
              <a:buChar char="•"/>
            </a:pPr>
            <a:r>
              <a:rPr lang="en-GB" sz="2000" dirty="0"/>
              <a:t>MASP sample (616 referrals 2018-2022) </a:t>
            </a:r>
          </a:p>
          <a:p>
            <a:pPr lvl="2"/>
            <a:r>
              <a:rPr lang="en-GB" sz="2000" dirty="0"/>
              <a:t>48%  had a mental health diagnosis</a:t>
            </a:r>
          </a:p>
          <a:p>
            <a:pPr lvl="2"/>
            <a:r>
              <a:rPr lang="en-GB" sz="2000" dirty="0"/>
              <a:t>16% had two diagnoses</a:t>
            </a:r>
          </a:p>
          <a:p>
            <a:pPr lvl="2"/>
            <a:r>
              <a:rPr lang="en-GB" sz="2000" dirty="0"/>
              <a:t>Most prevalent: personality disorders, then anxiety, depression &amp; psychosis</a:t>
            </a:r>
          </a:p>
          <a:p>
            <a:pPr marL="285750" lvl="0" indent="-285750">
              <a:buFont typeface="Arial" panose="020B0604020202020204" pitchFamily="34" charset="0"/>
              <a:buChar char="•"/>
            </a:pPr>
            <a:r>
              <a:rPr lang="en-GB" sz="2000" dirty="0"/>
              <a:t>The longer a stalking episode persists &amp; the more intrusive it is, the more likely it is that the individual has mental health difficulties – and these may need attending to upon arrest/within management. </a:t>
            </a:r>
          </a:p>
          <a:p>
            <a:pPr marL="285750" lvl="0" indent="-285750">
              <a:buFont typeface="Arial" panose="020B0604020202020204" pitchFamily="34" charset="0"/>
              <a:buChar char="•"/>
            </a:pPr>
            <a:r>
              <a:rPr lang="en-GB" sz="2000" dirty="0"/>
              <a:t>Prominent diagnoses differs according to typology (explained later) (Mullen et al, 2009; </a:t>
            </a:r>
            <a:r>
              <a:rPr lang="en-GB" sz="2000" dirty="0" err="1"/>
              <a:t>McKewan</a:t>
            </a:r>
            <a:r>
              <a:rPr lang="en-GB" sz="2000" dirty="0"/>
              <a:t> et al, 2013)</a:t>
            </a:r>
          </a:p>
          <a:p>
            <a:pPr marL="285750" lvl="0" indent="-285750">
              <a:buFont typeface="Arial" panose="020B0604020202020204" pitchFamily="34" charset="0"/>
              <a:buChar char="•"/>
            </a:pPr>
            <a:r>
              <a:rPr lang="en-GB" sz="2000" dirty="0"/>
              <a:t>However, most people who engage in short term stalking don’t have a mental illness.</a:t>
            </a:r>
          </a:p>
        </p:txBody>
      </p:sp>
    </p:spTree>
    <p:extLst>
      <p:ext uri="{BB962C8B-B14F-4D97-AF65-F5344CB8AC3E}">
        <p14:creationId xmlns:p14="http://schemas.microsoft.com/office/powerpoint/2010/main" val="233736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Speaker &amp; Role"/>
          <p:cNvSpPr txBox="1">
            <a:spLocks/>
          </p:cNvSpPr>
          <p:nvPr/>
        </p:nvSpPr>
        <p:spPr>
          <a:xfrm>
            <a:off x="838200" y="3611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rgbClr val="2A3A47"/>
                </a:solidFill>
                <a:effectLst/>
                <a:latin typeface="Arial Black" panose="020B0A04020102020204" pitchFamily="34" charset="0"/>
                <a:ea typeface="+mj-ea"/>
                <a:cs typeface="+mj-cs"/>
              </a:defRPr>
            </a:lvl1pPr>
          </a:lstStyle>
          <a:p>
            <a:pPr algn="ctr"/>
            <a:r>
              <a:rPr lang="en-GB" sz="2800" b="1" dirty="0" smtClean="0">
                <a:solidFill>
                  <a:schemeClr val="tx1"/>
                </a:solidFill>
                <a:latin typeface="Arial" panose="020B0604020202020204" pitchFamily="34" charset="0"/>
                <a:cs typeface="Arial" panose="020B0604020202020204" pitchFamily="34" charset="0"/>
              </a:rPr>
              <a:t>Lisa Allam</a:t>
            </a:r>
          </a:p>
          <a:p>
            <a:pPr algn="ctr"/>
            <a:r>
              <a:rPr lang="en-GB" sz="2800" dirty="0" smtClean="0">
                <a:solidFill>
                  <a:schemeClr val="tx1"/>
                </a:solidFill>
                <a:latin typeface="Arial" panose="020B0604020202020204" pitchFamily="34" charset="0"/>
                <a:cs typeface="Arial" panose="020B0604020202020204" pitchFamily="34" charset="0"/>
              </a:rPr>
              <a:t>Head of Commissioning (OPCC)</a:t>
            </a:r>
            <a:endParaRPr lang="en-GB" sz="2800" dirty="0">
              <a:solidFill>
                <a:schemeClr val="tx1"/>
              </a:solidFill>
              <a:latin typeface="Arial" panose="020B0604020202020204" pitchFamily="34" charset="0"/>
              <a:cs typeface="Arial" panose="020B0604020202020204" pitchFamily="34" charset="0"/>
            </a:endParaRPr>
          </a:p>
        </p:txBody>
      </p:sp>
      <p:sp>
        <p:nvSpPr>
          <p:cNvPr id="5" name="Slide Title"/>
          <p:cNvSpPr>
            <a:spLocks noGrp="1"/>
          </p:cNvSpPr>
          <p:nvPr>
            <p:ph type="title"/>
          </p:nvPr>
        </p:nvSpPr>
        <p:spPr>
          <a:xfrm>
            <a:off x="838200" y="1561624"/>
            <a:ext cx="10515600" cy="2049939"/>
          </a:xfrm>
        </p:spPr>
        <p:txBody>
          <a:bodyPr>
            <a:noAutofit/>
          </a:bodyPr>
          <a:lstStyle/>
          <a:p>
            <a:pPr algn="ctr"/>
            <a:r>
              <a:rPr lang="en-GB" sz="4800" dirty="0" smtClean="0">
                <a:solidFill>
                  <a:schemeClr val="tx1"/>
                </a:solidFill>
              </a:rPr>
              <a:t>Welcome &amp; Housekeeping</a:t>
            </a:r>
            <a:endParaRPr lang="en-GB" sz="4800" dirty="0">
              <a:solidFill>
                <a:schemeClr val="tx1"/>
              </a:solidFill>
            </a:endParaRPr>
          </a:p>
        </p:txBody>
      </p:sp>
    </p:spTree>
    <p:extLst>
      <p:ext uri="{BB962C8B-B14F-4D97-AF65-F5344CB8AC3E}">
        <p14:creationId xmlns:p14="http://schemas.microsoft.com/office/powerpoint/2010/main" val="1006959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4965" y="611007"/>
            <a:ext cx="7729728" cy="1188720"/>
          </a:xfrm>
        </p:spPr>
        <p:txBody>
          <a:bodyPr>
            <a:normAutofit/>
          </a:bodyPr>
          <a:lstStyle/>
          <a:p>
            <a:r>
              <a:rPr lang="en-GB" sz="3200" b="1" dirty="0">
                <a:latin typeface="+mn-lt"/>
              </a:rPr>
              <a:t>Underlying psychological issues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l="18290" r="1473" b="-1"/>
          <a:stretch/>
        </p:blipFill>
        <p:spPr>
          <a:xfrm>
            <a:off x="8082642" y="2217110"/>
            <a:ext cx="3536929" cy="3676198"/>
          </a:xfrm>
          <a:prstGeom prst="rect">
            <a:avLst/>
          </a:prstGeom>
          <a:ln w="31750" cap="sq">
            <a:solidFill>
              <a:srgbClr val="FFFFFF"/>
            </a:solidFill>
            <a:miter lim="800000"/>
          </a:ln>
        </p:spPr>
      </p:pic>
      <p:graphicFrame>
        <p:nvGraphicFramePr>
          <p:cNvPr id="22" name="Content Placeholder 2">
            <a:extLst>
              <a:ext uri="{FF2B5EF4-FFF2-40B4-BE49-F238E27FC236}">
                <a16:creationId xmlns:a16="http://schemas.microsoft.com/office/drawing/2014/main" id="{261946FD-2DFC-43FF-8278-C8513CEB8C20}"/>
              </a:ext>
            </a:extLst>
          </p:cNvPr>
          <p:cNvGraphicFramePr>
            <a:graphicFrameLocks noGrp="1"/>
          </p:cNvGraphicFramePr>
          <p:nvPr>
            <p:ph idx="1"/>
            <p:extLst/>
          </p:nvPr>
        </p:nvGraphicFramePr>
        <p:xfrm>
          <a:off x="1424965" y="2153412"/>
          <a:ext cx="6351816" cy="40658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06302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2D317C-30AE-4F13-9223-AE5C558CF6E0}"/>
              </a:ext>
            </a:extLst>
          </p:cNvPr>
          <p:cNvSpPr>
            <a:spLocks noGrp="1"/>
          </p:cNvSpPr>
          <p:nvPr>
            <p:ph type="title"/>
          </p:nvPr>
        </p:nvSpPr>
        <p:spPr>
          <a:xfrm>
            <a:off x="806605" y="816971"/>
            <a:ext cx="8208264" cy="1188720"/>
          </a:xfrm>
        </p:spPr>
        <p:txBody>
          <a:bodyPr wrap="square" anchor="ctr">
            <a:normAutofit/>
          </a:bodyPr>
          <a:lstStyle/>
          <a:p>
            <a:r>
              <a:rPr lang="en-GB" sz="3200" dirty="0"/>
              <a:t>A</a:t>
            </a:r>
            <a:r>
              <a:rPr lang="en-GB" sz="3200" b="1" dirty="0"/>
              <a:t>dverse childhood experiences</a:t>
            </a:r>
          </a:p>
        </p:txBody>
      </p:sp>
      <p:sp>
        <p:nvSpPr>
          <p:cNvPr id="7" name="Content Placeholder 6">
            <a:extLst>
              <a:ext uri="{FF2B5EF4-FFF2-40B4-BE49-F238E27FC236}">
                <a16:creationId xmlns:a16="http://schemas.microsoft.com/office/drawing/2014/main" id="{F665BB62-B5EE-4A0E-8582-8FDC9E7CCFE8}"/>
              </a:ext>
            </a:extLst>
          </p:cNvPr>
          <p:cNvSpPr>
            <a:spLocks noGrp="1"/>
          </p:cNvSpPr>
          <p:nvPr>
            <p:ph sz="half" idx="1"/>
          </p:nvPr>
        </p:nvSpPr>
        <p:spPr>
          <a:xfrm>
            <a:off x="806605" y="2005691"/>
            <a:ext cx="6000595" cy="3871001"/>
          </a:xfrm>
        </p:spPr>
        <p:txBody>
          <a:bodyPr wrap="square" anchor="t">
            <a:noAutofit/>
          </a:bodyPr>
          <a:lstStyle/>
          <a:p>
            <a:pPr>
              <a:lnSpc>
                <a:spcPct val="90000"/>
              </a:lnSpc>
            </a:pPr>
            <a:r>
              <a:rPr lang="en-GB" sz="2000" dirty="0"/>
              <a:t>Are a key contributory factor to poor mental health and psychological issues; these affect:</a:t>
            </a:r>
          </a:p>
          <a:p>
            <a:pPr>
              <a:lnSpc>
                <a:spcPct val="90000"/>
              </a:lnSpc>
            </a:pPr>
            <a:endParaRPr lang="en-GB" sz="2000" dirty="0"/>
          </a:p>
          <a:p>
            <a:pPr marL="571500" lvl="1" indent="-342900">
              <a:lnSpc>
                <a:spcPct val="90000"/>
              </a:lnSpc>
            </a:pPr>
            <a:r>
              <a:rPr lang="en-GB" sz="1700" dirty="0"/>
              <a:t>our beliefs about ourselves, the world and others</a:t>
            </a:r>
          </a:p>
          <a:p>
            <a:pPr marL="571500" lvl="1" indent="-342900">
              <a:lnSpc>
                <a:spcPct val="90000"/>
              </a:lnSpc>
            </a:pPr>
            <a:r>
              <a:rPr lang="en-GB" sz="1700" dirty="0"/>
              <a:t>how we learn to relate to others</a:t>
            </a:r>
          </a:p>
          <a:p>
            <a:pPr marL="571500" lvl="1" indent="-342900">
              <a:lnSpc>
                <a:spcPct val="90000"/>
              </a:lnSpc>
            </a:pPr>
            <a:r>
              <a:rPr lang="en-GB" sz="1700" dirty="0"/>
              <a:t>how we manage emotions</a:t>
            </a:r>
          </a:p>
          <a:p>
            <a:pPr marL="571500" lvl="1" indent="-342900">
              <a:lnSpc>
                <a:spcPct val="90000"/>
              </a:lnSpc>
            </a:pPr>
            <a:r>
              <a:rPr lang="en-GB" sz="1700" dirty="0"/>
              <a:t>our response to the end of relationships</a:t>
            </a:r>
          </a:p>
          <a:p>
            <a:pPr lvl="1" indent="0">
              <a:lnSpc>
                <a:spcPct val="90000"/>
              </a:lnSpc>
              <a:buNone/>
            </a:pPr>
            <a:endParaRPr lang="en-GB" sz="1700" dirty="0"/>
          </a:p>
          <a:p>
            <a:pPr>
              <a:lnSpc>
                <a:spcPct val="90000"/>
              </a:lnSpc>
            </a:pPr>
            <a:r>
              <a:rPr lang="en-GB" sz="2000" dirty="0"/>
              <a:t>Our experience suggests there are increased adverse childhood experiences amongst people who have engaged in stalking, especially relating to attachment issues (which may explain the higher rate of personality issues).</a:t>
            </a:r>
          </a:p>
        </p:txBody>
      </p:sp>
      <p:pic>
        <p:nvPicPr>
          <p:cNvPr id="4" name="Picture Placeholder 3" descr="A picture containing person&#10;&#10;Description automatically generated">
            <a:extLst>
              <a:ext uri="{FF2B5EF4-FFF2-40B4-BE49-F238E27FC236}">
                <a16:creationId xmlns:a16="http://schemas.microsoft.com/office/drawing/2014/main" id="{A83E3D44-A479-4623-AEC4-5F765D1E424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7199351" y="2005692"/>
            <a:ext cx="4186044" cy="3603372"/>
          </a:xfrm>
          <a:noFill/>
        </p:spPr>
      </p:pic>
    </p:spTree>
    <p:extLst>
      <p:ext uri="{BB962C8B-B14F-4D97-AF65-F5344CB8AC3E}">
        <p14:creationId xmlns:p14="http://schemas.microsoft.com/office/powerpoint/2010/main" val="354012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5AF4AC-1389-A0FD-08FC-ABD051E0CD24}"/>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BC7AC061-740D-714F-653B-6E2DCA4BB526}"/>
              </a:ext>
            </a:extLst>
          </p:cNvPr>
          <p:cNvSpPr txBox="1"/>
          <p:nvPr/>
        </p:nvSpPr>
        <p:spPr>
          <a:xfrm>
            <a:off x="1706137" y="1592808"/>
            <a:ext cx="7742663" cy="3139321"/>
          </a:xfrm>
          <a:prstGeom prst="rect">
            <a:avLst/>
          </a:prstGeom>
          <a:solidFill>
            <a:srgbClr val="425563"/>
          </a:solid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a:ea typeface="+mn-ea"/>
                <a:cs typeface="+mn-cs"/>
              </a:rPr>
              <a:t>Not all stalking behaviour is the same</a:t>
            </a:r>
          </a:p>
        </p:txBody>
      </p:sp>
    </p:spTree>
    <p:extLst>
      <p:ext uri="{BB962C8B-B14F-4D97-AF65-F5344CB8AC3E}">
        <p14:creationId xmlns:p14="http://schemas.microsoft.com/office/powerpoint/2010/main" val="297442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EDBF33-7380-614C-6246-3B476193C7F2}"/>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pic>
        <p:nvPicPr>
          <p:cNvPr id="3" name="Picture 2">
            <a:extLst>
              <a:ext uri="{FF2B5EF4-FFF2-40B4-BE49-F238E27FC236}">
                <a16:creationId xmlns:a16="http://schemas.microsoft.com/office/drawing/2014/main" id="{C2276EDC-C67C-B3C7-5867-AB2A46F6B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
            <a:ext cx="12192000" cy="6880860"/>
          </a:xfrm>
          <a:prstGeom prst="rect">
            <a:avLst/>
          </a:prstGeom>
        </p:spPr>
      </p:pic>
      <p:graphicFrame>
        <p:nvGraphicFramePr>
          <p:cNvPr id="4" name="Content Placeholder 2">
            <a:extLst>
              <a:ext uri="{FF2B5EF4-FFF2-40B4-BE49-F238E27FC236}">
                <a16:creationId xmlns:a16="http://schemas.microsoft.com/office/drawing/2014/main" id="{C5F6CCE3-2A3C-D0C1-786D-4CF0C6242BEA}"/>
              </a:ext>
            </a:extLst>
          </p:cNvPr>
          <p:cNvGraphicFramePr>
            <a:graphicFrameLocks/>
          </p:cNvGraphicFramePr>
          <p:nvPr>
            <p:extLst/>
          </p:nvPr>
        </p:nvGraphicFramePr>
        <p:xfrm>
          <a:off x="741680" y="1029480"/>
          <a:ext cx="6588479" cy="54477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F9B03007-4B5E-CF69-C0EE-02751553EFC6}"/>
              </a:ext>
            </a:extLst>
          </p:cNvPr>
          <p:cNvSpPr txBox="1"/>
          <p:nvPr/>
        </p:nvSpPr>
        <p:spPr>
          <a:xfrm>
            <a:off x="7170235" y="2179066"/>
            <a:ext cx="5021766" cy="4154984"/>
          </a:xfrm>
          <a:prstGeom prst="rect">
            <a:avLst/>
          </a:prstGeom>
          <a:solidFill>
            <a:schemeClr val="tx2">
              <a:lumMod val="75000"/>
            </a:schemeClr>
          </a:solid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Not all stalking behaviour is motivated by the same issues or should be treated in the same way.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Stalking types differ according to motivation, mental state of the individual &amp; relationship with the victim.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Differences between the stalking types have implications for how you work with them</a:t>
            </a:r>
            <a:r>
              <a:rPr kumimoji="0" lang="en-GB" sz="2000" b="1" i="0" u="none" strike="noStrike" kern="1200" cap="none" spc="0" normalizeH="0" baseline="0" noProof="0" dirty="0">
                <a:ln>
                  <a:noFill/>
                </a:ln>
                <a:solidFill>
                  <a:srgbClr val="FFFFFF"/>
                </a:solidFill>
                <a:effectLst/>
                <a:uLnTx/>
                <a:uFillTx/>
                <a:latin typeface="Arial"/>
                <a:ea typeface="+mn-ea"/>
                <a:cs typeface="+mn-cs"/>
              </a:rPr>
              <a:t>.</a:t>
            </a:r>
          </a:p>
        </p:txBody>
      </p:sp>
      <p:sp>
        <p:nvSpPr>
          <p:cNvPr id="8" name="TextBox 7">
            <a:extLst>
              <a:ext uri="{FF2B5EF4-FFF2-40B4-BE49-F238E27FC236}">
                <a16:creationId xmlns:a16="http://schemas.microsoft.com/office/drawing/2014/main" id="{E219D439-26DC-FF88-9BA6-39F3BF58CF48}"/>
              </a:ext>
            </a:extLst>
          </p:cNvPr>
          <p:cNvSpPr txBox="1"/>
          <p:nvPr/>
        </p:nvSpPr>
        <p:spPr>
          <a:xfrm>
            <a:off x="1115772" y="-22860"/>
            <a:ext cx="706993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The different types of stalking behaviour </a:t>
            </a:r>
            <a:r>
              <a:rPr kumimoji="0" lang="en-GB" sz="1100" b="1" i="0" u="none" strike="noStrike" kern="1200" cap="none" spc="0" normalizeH="0" baseline="0" noProof="0" dirty="0">
                <a:ln>
                  <a:noFill/>
                </a:ln>
                <a:solidFill>
                  <a:srgbClr val="FFFFFF"/>
                </a:solidFill>
                <a:effectLst/>
                <a:uLnTx/>
                <a:uFillTx/>
                <a:latin typeface="Arial"/>
                <a:ea typeface="+mn-ea"/>
                <a:cs typeface="+mn-cs"/>
              </a:rPr>
              <a:t>(Mullen, </a:t>
            </a:r>
            <a:r>
              <a:rPr kumimoji="0" lang="en-GB" sz="1100" b="1" i="0" u="none" strike="noStrike" kern="1200" cap="none" spc="0" normalizeH="0" baseline="0" noProof="0" dirty="0" err="1">
                <a:ln>
                  <a:noFill/>
                </a:ln>
                <a:solidFill>
                  <a:srgbClr val="FFFFFF"/>
                </a:solidFill>
                <a:effectLst/>
                <a:uLnTx/>
                <a:uFillTx/>
                <a:latin typeface="Arial"/>
                <a:ea typeface="+mn-ea"/>
                <a:cs typeface="+mn-cs"/>
              </a:rPr>
              <a:t>Pathe</a:t>
            </a:r>
            <a:r>
              <a:rPr kumimoji="0" lang="en-GB" sz="1100" b="1" i="0" u="none" strike="noStrike" kern="1200" cap="none" spc="0" normalizeH="0" baseline="0" noProof="0" dirty="0">
                <a:ln>
                  <a:noFill/>
                </a:ln>
                <a:solidFill>
                  <a:srgbClr val="FFFFFF"/>
                </a:solidFill>
                <a:effectLst/>
                <a:uLnTx/>
                <a:uFillTx/>
                <a:latin typeface="Arial"/>
                <a:ea typeface="+mn-ea"/>
                <a:cs typeface="+mn-cs"/>
              </a:rPr>
              <a:t> &amp; Purcell 2009)</a:t>
            </a:r>
            <a:endParaRPr kumimoji="0" lang="en-GB" sz="3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83912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3FFACE-3BD1-B2E8-0235-5E1B2E1DECDC}"/>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AD5CE55A-0659-5CB3-B479-25F7E3EB3A9A}"/>
              </a:ext>
            </a:extLst>
          </p:cNvPr>
          <p:cNvSpPr txBox="1"/>
          <p:nvPr/>
        </p:nvSpPr>
        <p:spPr>
          <a:xfrm>
            <a:off x="217842" y="186558"/>
            <a:ext cx="611437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Ex-intimate partner stalking: Rejected stalking</a:t>
            </a:r>
            <a:endPar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24194107-BF93-5105-C85E-84519CCB67C0}"/>
              </a:ext>
              <a:ext uri="{C183D7F6-B498-43B3-948B-1728B52AA6E4}">
                <adec:decorative xmlns:adec="http://schemas.microsoft.com/office/drawing/2017/decorative" xmlns="" val="1"/>
              </a:ext>
            </a:extLst>
          </p:cNvPr>
          <p:cNvSpPr/>
          <p:nvPr/>
        </p:nvSpPr>
        <p:spPr>
          <a:xfrm>
            <a:off x="304800" y="1687232"/>
            <a:ext cx="5257344" cy="4275007"/>
          </a:xfrm>
          <a:prstGeom prst="rect">
            <a:avLst/>
          </a:prstGeom>
          <a:pattFill prst="lt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6" name="Chart 5" descr="This is a chart. ">
            <a:extLst>
              <a:ext uri="{FF2B5EF4-FFF2-40B4-BE49-F238E27FC236}">
                <a16:creationId xmlns:a16="http://schemas.microsoft.com/office/drawing/2014/main" id="{53E48FEE-75E1-41D6-C8FF-F2749311A3F3}"/>
              </a:ext>
            </a:extLst>
          </p:cNvPr>
          <p:cNvGraphicFramePr/>
          <p:nvPr>
            <p:extLst/>
          </p:nvPr>
        </p:nvGraphicFramePr>
        <p:xfrm>
          <a:off x="749625" y="2041702"/>
          <a:ext cx="3781664" cy="3526921"/>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a:extLst>
              <a:ext uri="{FF2B5EF4-FFF2-40B4-BE49-F238E27FC236}">
                <a16:creationId xmlns:a16="http://schemas.microsoft.com/office/drawing/2014/main" id="{EBEB8DCE-1226-1743-D8AF-8638C5E462A7}"/>
              </a:ext>
            </a:extLst>
          </p:cNvPr>
          <p:cNvPicPr>
            <a:picLocks noChangeAspect="1"/>
          </p:cNvPicPr>
          <p:nvPr/>
        </p:nvPicPr>
        <p:blipFill>
          <a:blip r:embed="rId5"/>
          <a:stretch>
            <a:fillRect/>
          </a:stretch>
        </p:blipFill>
        <p:spPr>
          <a:xfrm>
            <a:off x="6484937" y="1730048"/>
            <a:ext cx="4276725" cy="3838575"/>
          </a:xfrm>
          <a:prstGeom prst="rect">
            <a:avLst/>
          </a:prstGeom>
        </p:spPr>
      </p:pic>
    </p:spTree>
    <p:extLst>
      <p:ext uri="{BB962C8B-B14F-4D97-AF65-F5344CB8AC3E}">
        <p14:creationId xmlns:p14="http://schemas.microsoft.com/office/powerpoint/2010/main" val="1942306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8DCB85-ACD2-D6E8-F1EB-42B5A5279F4E}"/>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160E3225-6B9B-9AF0-3B45-B4E678E347A1}"/>
              </a:ext>
            </a:extLst>
          </p:cNvPr>
          <p:cNvSpPr txBox="1"/>
          <p:nvPr/>
        </p:nvSpPr>
        <p:spPr>
          <a:xfrm>
            <a:off x="406725" y="186558"/>
            <a:ext cx="7902885"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Non-intimate stalking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1. Incompetent suitor style stalking </a:t>
            </a:r>
            <a:endPar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59CF50A7-9E02-0784-D46B-191286C0E8B6}"/>
              </a:ext>
              <a:ext uri="{C183D7F6-B498-43B3-948B-1728B52AA6E4}">
                <adec:decorative xmlns:adec="http://schemas.microsoft.com/office/drawing/2017/decorative" xmlns="" val="1"/>
              </a:ext>
            </a:extLst>
          </p:cNvPr>
          <p:cNvSpPr/>
          <p:nvPr/>
        </p:nvSpPr>
        <p:spPr>
          <a:xfrm>
            <a:off x="304800" y="1687232"/>
            <a:ext cx="5257344" cy="4275007"/>
          </a:xfrm>
          <a:prstGeom prst="rect">
            <a:avLst/>
          </a:prstGeom>
          <a:pattFill prst="lt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6" name="Chart 5" descr="This is a chart. ">
            <a:extLst>
              <a:ext uri="{FF2B5EF4-FFF2-40B4-BE49-F238E27FC236}">
                <a16:creationId xmlns:a16="http://schemas.microsoft.com/office/drawing/2014/main" id="{87B6AB14-300F-3523-1C6B-5060C6E89615}"/>
              </a:ext>
            </a:extLst>
          </p:cNvPr>
          <p:cNvGraphicFramePr/>
          <p:nvPr>
            <p:extLst/>
          </p:nvPr>
        </p:nvGraphicFramePr>
        <p:xfrm>
          <a:off x="749625" y="2041702"/>
          <a:ext cx="3781664" cy="3526921"/>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E3F8292B-1299-A569-86C1-20895EF6E881}"/>
              </a:ext>
            </a:extLst>
          </p:cNvPr>
          <p:cNvPicPr>
            <a:picLocks noChangeAspect="1"/>
          </p:cNvPicPr>
          <p:nvPr/>
        </p:nvPicPr>
        <p:blipFill>
          <a:blip r:embed="rId4"/>
          <a:stretch>
            <a:fillRect/>
          </a:stretch>
        </p:blipFill>
        <p:spPr>
          <a:xfrm>
            <a:off x="6095999" y="1751403"/>
            <a:ext cx="4840801" cy="4210835"/>
          </a:xfrm>
          <a:prstGeom prst="rect">
            <a:avLst/>
          </a:prstGeom>
        </p:spPr>
      </p:pic>
    </p:spTree>
    <p:extLst>
      <p:ext uri="{BB962C8B-B14F-4D97-AF65-F5344CB8AC3E}">
        <p14:creationId xmlns:p14="http://schemas.microsoft.com/office/powerpoint/2010/main" val="209725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14A454-7159-707C-3806-460B86B34165}"/>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30866FC2-BA65-651B-6895-09C10DC7D91A}"/>
              </a:ext>
            </a:extLst>
          </p:cNvPr>
          <p:cNvSpPr txBox="1"/>
          <p:nvPr/>
        </p:nvSpPr>
        <p:spPr>
          <a:xfrm>
            <a:off x="741679" y="598304"/>
            <a:ext cx="52465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Clinical factors &amp; risks</a:t>
            </a:r>
            <a:endPar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B049EAE-B50E-C674-3502-9633B1B18D2F}"/>
              </a:ext>
            </a:extLst>
          </p:cNvPr>
          <p:cNvSpPr/>
          <p:nvPr/>
        </p:nvSpPr>
        <p:spPr>
          <a:xfrm>
            <a:off x="438150" y="1304899"/>
            <a:ext cx="11315700" cy="5244929"/>
          </a:xfrm>
          <a:prstGeom prst="rect">
            <a:avLst/>
          </a:prstGeom>
          <a:pattFill prst="lt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Upcoming Deposits</a:t>
            </a:r>
          </a:p>
        </p:txBody>
      </p:sp>
      <p:sp>
        <p:nvSpPr>
          <p:cNvPr id="8" name="Rectangle 7">
            <a:extLst>
              <a:ext uri="{FF2B5EF4-FFF2-40B4-BE49-F238E27FC236}">
                <a16:creationId xmlns:a16="http://schemas.microsoft.com/office/drawing/2014/main" id="{3BBA71D5-5B98-4679-9FD7-DF5C7DA49DD3}"/>
              </a:ext>
            </a:extLst>
          </p:cNvPr>
          <p:cNvSpPr/>
          <p:nvPr/>
        </p:nvSpPr>
        <p:spPr>
          <a:xfrm>
            <a:off x="424658" y="2358930"/>
            <a:ext cx="3419021" cy="2104533"/>
          </a:xfrm>
          <a:prstGeom prst="rect">
            <a:avLst/>
          </a:prstGeom>
          <a:solidFill>
            <a:srgbClr val="CE2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Highest recidivism rate of stalking types</a:t>
            </a:r>
          </a:p>
        </p:txBody>
      </p:sp>
      <p:sp>
        <p:nvSpPr>
          <p:cNvPr id="9" name="Rectangle 8">
            <a:extLst>
              <a:ext uri="{FF2B5EF4-FFF2-40B4-BE49-F238E27FC236}">
                <a16:creationId xmlns:a16="http://schemas.microsoft.com/office/drawing/2014/main" id="{87E2F029-9231-D1AF-7ED7-A64C1A50EDEE}"/>
              </a:ext>
            </a:extLst>
          </p:cNvPr>
          <p:cNvSpPr/>
          <p:nvPr/>
        </p:nvSpPr>
        <p:spPr>
          <a:xfrm>
            <a:off x="424658" y="4463463"/>
            <a:ext cx="3419021" cy="444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Arial"/>
                <a:ea typeface="+mn-ea"/>
                <a:cs typeface="+mn-cs"/>
              </a:rPr>
              <a:t>Mullen et al (2009)</a:t>
            </a:r>
          </a:p>
        </p:txBody>
      </p:sp>
      <p:sp>
        <p:nvSpPr>
          <p:cNvPr id="10" name="Rectangle 9">
            <a:extLst>
              <a:ext uri="{FF2B5EF4-FFF2-40B4-BE49-F238E27FC236}">
                <a16:creationId xmlns:a16="http://schemas.microsoft.com/office/drawing/2014/main" id="{25DDF5B9-668B-2A00-8593-0D9094F4BDC4}"/>
              </a:ext>
            </a:extLst>
          </p:cNvPr>
          <p:cNvSpPr/>
          <p:nvPr/>
        </p:nvSpPr>
        <p:spPr>
          <a:xfrm>
            <a:off x="4386489" y="2358930"/>
            <a:ext cx="3419021" cy="179548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Often brief pursuit then onto next victim</a:t>
            </a:r>
          </a:p>
        </p:txBody>
      </p:sp>
      <p:sp>
        <p:nvSpPr>
          <p:cNvPr id="11" name="Rectangle 10">
            <a:extLst>
              <a:ext uri="{FF2B5EF4-FFF2-40B4-BE49-F238E27FC236}">
                <a16:creationId xmlns:a16="http://schemas.microsoft.com/office/drawing/2014/main" id="{B09A069C-65E1-1EF8-B35E-492DC6CB333D}"/>
              </a:ext>
            </a:extLst>
          </p:cNvPr>
          <p:cNvSpPr/>
          <p:nvPr/>
        </p:nvSpPr>
        <p:spPr>
          <a:xfrm>
            <a:off x="4386489" y="4025852"/>
            <a:ext cx="3419021" cy="882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Arial"/>
                <a:ea typeface="+mn-ea"/>
                <a:cs typeface="+mn-cs"/>
              </a:rPr>
              <a:t>Unless they know the victim, in which case the behaviour can persist</a:t>
            </a:r>
          </a:p>
        </p:txBody>
      </p:sp>
      <p:sp>
        <p:nvSpPr>
          <p:cNvPr id="12" name="Rectangle 11">
            <a:extLst>
              <a:ext uri="{FF2B5EF4-FFF2-40B4-BE49-F238E27FC236}">
                <a16:creationId xmlns:a16="http://schemas.microsoft.com/office/drawing/2014/main" id="{6D3D5D63-A6E9-FCEB-A954-2699B7515475}"/>
              </a:ext>
            </a:extLst>
          </p:cNvPr>
          <p:cNvSpPr/>
          <p:nvPr/>
        </p:nvSpPr>
        <p:spPr>
          <a:xfrm>
            <a:off x="8467385" y="1855444"/>
            <a:ext cx="3419021" cy="962601"/>
          </a:xfrm>
          <a:prstGeom prst="rect">
            <a:avLst/>
          </a:prstGeom>
          <a:solidFill>
            <a:srgbClr val="CE2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Psychological issues include</a:t>
            </a:r>
          </a:p>
        </p:txBody>
      </p:sp>
      <p:sp>
        <p:nvSpPr>
          <p:cNvPr id="13" name="Rectangle 12">
            <a:extLst>
              <a:ext uri="{FF2B5EF4-FFF2-40B4-BE49-F238E27FC236}">
                <a16:creationId xmlns:a16="http://schemas.microsoft.com/office/drawing/2014/main" id="{0F1DAB32-C61A-9265-13E1-078B26EACD43}"/>
              </a:ext>
            </a:extLst>
          </p:cNvPr>
          <p:cNvSpPr/>
          <p:nvPr/>
        </p:nvSpPr>
        <p:spPr>
          <a:xfrm>
            <a:off x="8467385" y="2818045"/>
            <a:ext cx="3419021" cy="58605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Having a learning disability</a:t>
            </a:r>
          </a:p>
        </p:txBody>
      </p:sp>
      <p:sp>
        <p:nvSpPr>
          <p:cNvPr id="14" name="Rectangle 13">
            <a:extLst>
              <a:ext uri="{FF2B5EF4-FFF2-40B4-BE49-F238E27FC236}">
                <a16:creationId xmlns:a16="http://schemas.microsoft.com/office/drawing/2014/main" id="{D42189A5-2253-74CE-C214-C3EE2BF44D48}"/>
              </a:ext>
            </a:extLst>
          </p:cNvPr>
          <p:cNvSpPr/>
          <p:nvPr/>
        </p:nvSpPr>
        <p:spPr>
          <a:xfrm>
            <a:off x="8467385" y="3367288"/>
            <a:ext cx="3419021" cy="65249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Being autistic</a:t>
            </a:r>
          </a:p>
        </p:txBody>
      </p:sp>
      <p:sp>
        <p:nvSpPr>
          <p:cNvPr id="15" name="Rectangle 14">
            <a:extLst>
              <a:ext uri="{FF2B5EF4-FFF2-40B4-BE49-F238E27FC236}">
                <a16:creationId xmlns:a16="http://schemas.microsoft.com/office/drawing/2014/main" id="{8D601719-64BC-99BD-9235-859FF6DEB078}"/>
              </a:ext>
            </a:extLst>
          </p:cNvPr>
          <p:cNvSpPr/>
          <p:nvPr/>
        </p:nvSpPr>
        <p:spPr>
          <a:xfrm>
            <a:off x="8467385" y="4018322"/>
            <a:ext cx="3419021" cy="69156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initiating a relationship in a way that is not accepted in a neurotypical world</a:t>
            </a:r>
          </a:p>
        </p:txBody>
      </p:sp>
      <p:sp>
        <p:nvSpPr>
          <p:cNvPr id="16" name="Rectangle 15">
            <a:extLst>
              <a:ext uri="{FF2B5EF4-FFF2-40B4-BE49-F238E27FC236}">
                <a16:creationId xmlns:a16="http://schemas.microsoft.com/office/drawing/2014/main" id="{B3FC4239-3CF1-FCAC-7789-4F2068BBBE8C}"/>
              </a:ext>
            </a:extLst>
          </p:cNvPr>
          <p:cNvSpPr/>
          <p:nvPr/>
        </p:nvSpPr>
        <p:spPr>
          <a:xfrm>
            <a:off x="8467385" y="4709888"/>
            <a:ext cx="3419021" cy="66626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Difficulty understanding the perspective of the victim/distress caused</a:t>
            </a:r>
          </a:p>
        </p:txBody>
      </p:sp>
    </p:spTree>
    <p:extLst>
      <p:ext uri="{BB962C8B-B14F-4D97-AF65-F5344CB8AC3E}">
        <p14:creationId xmlns:p14="http://schemas.microsoft.com/office/powerpoint/2010/main" val="559052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2CCB-39C5-B5F3-A72E-0A8477658D9A}"/>
              </a:ext>
            </a:extLst>
          </p:cNvPr>
          <p:cNvSpPr>
            <a:spLocks noGrp="1"/>
          </p:cNvSpPr>
          <p:nvPr>
            <p:ph type="title"/>
          </p:nvPr>
        </p:nvSpPr>
        <p:spPr/>
        <p:txBody>
          <a:bodyPr>
            <a:normAutofit/>
          </a:bodyPr>
          <a:lstStyle/>
          <a:p>
            <a:r>
              <a:rPr lang="en-GB" sz="2800" b="0" dirty="0"/>
              <a:t>Most prevalent mental health diagnoses according to typology (616 MASP referrals 2018-2022)</a:t>
            </a:r>
          </a:p>
        </p:txBody>
      </p:sp>
      <p:graphicFrame>
        <p:nvGraphicFramePr>
          <p:cNvPr id="6" name="Content Placeholder 5">
            <a:extLst>
              <a:ext uri="{FF2B5EF4-FFF2-40B4-BE49-F238E27FC236}">
                <a16:creationId xmlns:a16="http://schemas.microsoft.com/office/drawing/2014/main" id="{BCD09B84-2AD6-7502-67B5-E8B2DEFE01D5}"/>
              </a:ext>
            </a:extLst>
          </p:cNvPr>
          <p:cNvGraphicFramePr>
            <a:graphicFrameLocks noGrp="1"/>
          </p:cNvGraphicFramePr>
          <p:nvPr>
            <p:ph idx="1"/>
            <p:extLst/>
          </p:nvPr>
        </p:nvGraphicFramePr>
        <p:xfrm>
          <a:off x="838199" y="1825625"/>
          <a:ext cx="1051559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1E8570DC-8BD4-5B80-C08A-ECAAECFA54F7}"/>
              </a:ext>
            </a:extLst>
          </p:cNvPr>
          <p:cNvPicPr>
            <a:picLocks noChangeAspect="1"/>
          </p:cNvPicPr>
          <p:nvPr/>
        </p:nvPicPr>
        <p:blipFill>
          <a:blip r:embed="rId8"/>
          <a:stretch>
            <a:fillRect/>
          </a:stretch>
        </p:blipFill>
        <p:spPr>
          <a:xfrm>
            <a:off x="4791341" y="1565112"/>
            <a:ext cx="2609314" cy="4872363"/>
          </a:xfrm>
          <a:prstGeom prst="rect">
            <a:avLst/>
          </a:prstGeom>
        </p:spPr>
      </p:pic>
    </p:spTree>
    <p:extLst>
      <p:ext uri="{BB962C8B-B14F-4D97-AF65-F5344CB8AC3E}">
        <p14:creationId xmlns:p14="http://schemas.microsoft.com/office/powerpoint/2010/main" val="3777590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3133B6-6381-A262-B98F-2EE23B471674}"/>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39789D87-19CD-8C78-4016-8A90B16C1D82}"/>
              </a:ext>
            </a:extLst>
          </p:cNvPr>
          <p:cNvSpPr txBox="1"/>
          <p:nvPr/>
        </p:nvSpPr>
        <p:spPr>
          <a:xfrm>
            <a:off x="571500" y="1091127"/>
            <a:ext cx="907542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Implications for policing</a:t>
            </a:r>
          </a:p>
        </p:txBody>
      </p:sp>
      <p:sp>
        <p:nvSpPr>
          <p:cNvPr id="6" name="TextBox 5">
            <a:extLst>
              <a:ext uri="{FF2B5EF4-FFF2-40B4-BE49-F238E27FC236}">
                <a16:creationId xmlns:a16="http://schemas.microsoft.com/office/drawing/2014/main" id="{D8E8631E-2FD5-320B-7559-AD1B6B1AA519}"/>
              </a:ext>
            </a:extLst>
          </p:cNvPr>
          <p:cNvSpPr txBox="1"/>
          <p:nvPr/>
        </p:nvSpPr>
        <p:spPr>
          <a:xfrm>
            <a:off x="571500" y="1897608"/>
            <a:ext cx="7395210" cy="378565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Other offences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There may be previous victims who have not wanted to notify the police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Upon arrest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Be aware of possible learning disability or that the person may be autistic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Ask them if they have any issues with understanding or any sensory issues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May need an appropriate adult in the interview</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Refer to HLDS</a:t>
            </a:r>
          </a:p>
        </p:txBody>
      </p:sp>
      <p:pic>
        <p:nvPicPr>
          <p:cNvPr id="9" name="Graphic 8">
            <a:extLst>
              <a:ext uri="{FF2B5EF4-FFF2-40B4-BE49-F238E27FC236}">
                <a16:creationId xmlns:a16="http://schemas.microsoft.com/office/drawing/2014/main" id="{B9982239-7A20-E08E-FA0F-FA30E3675CC8}"/>
              </a:ext>
            </a:extLst>
          </p:cNvPr>
          <p:cNvPicPr>
            <a:picLocks noChangeAspect="1"/>
          </p:cNvPicPr>
          <p:nvPr/>
        </p:nvPicPr>
        <p:blipFill>
          <a:blip r:embed="rId3">
            <a:extLst>
              <a:ext uri="{96DAC541-7B7A-43D3-8B79-37D633B846F1}">
                <asvg:svgBlip xmlns:asvg="http://schemas.microsoft.com/office/drawing/2016/SVG/main" xmlns="" r:embed="rId4"/>
              </a:ext>
              <a:ext uri="{837473B0-CC2E-450A-ABE3-18F120FF3D39}">
                <a1611:picAttrSrcUrl xmlns:a1611="http://schemas.microsoft.com/office/drawing/2016/11/main" xmlns="" r:id="rId5"/>
              </a:ext>
            </a:extLst>
          </a:blip>
          <a:stretch>
            <a:fillRect/>
          </a:stretch>
        </p:blipFill>
        <p:spPr>
          <a:xfrm>
            <a:off x="8195309" y="1577340"/>
            <a:ext cx="3646125" cy="3785652"/>
          </a:xfrm>
          <a:prstGeom prst="rect">
            <a:avLst/>
          </a:prstGeom>
        </p:spPr>
      </p:pic>
    </p:spTree>
    <p:extLst>
      <p:ext uri="{BB962C8B-B14F-4D97-AF65-F5344CB8AC3E}">
        <p14:creationId xmlns:p14="http://schemas.microsoft.com/office/powerpoint/2010/main" val="776200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72620-9DB8-7956-80C3-1BD5D11D094B}"/>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pic>
        <p:nvPicPr>
          <p:cNvPr id="3" name="Content Placeholder 7" descr="A person in a uniform&#10;&#10;Description automatically generated with low confidence">
            <a:extLst>
              <a:ext uri="{FF2B5EF4-FFF2-40B4-BE49-F238E27FC236}">
                <a16:creationId xmlns:a16="http://schemas.microsoft.com/office/drawing/2014/main" id="{419A075C-7780-A45A-5F8E-3C5730BE6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932" y="1220994"/>
            <a:ext cx="3913388" cy="4948445"/>
          </a:xfrm>
          <a:prstGeom prst="rect">
            <a:avLst/>
          </a:prstGeom>
        </p:spPr>
      </p:pic>
      <p:sp>
        <p:nvSpPr>
          <p:cNvPr id="5" name="TextBox 4">
            <a:extLst>
              <a:ext uri="{FF2B5EF4-FFF2-40B4-BE49-F238E27FC236}">
                <a16:creationId xmlns:a16="http://schemas.microsoft.com/office/drawing/2014/main" id="{BB928094-C0F6-E2D8-3FCE-E0244909450A}"/>
              </a:ext>
            </a:extLst>
          </p:cNvPr>
          <p:cNvSpPr txBox="1"/>
          <p:nvPr/>
        </p:nvSpPr>
        <p:spPr>
          <a:xfrm>
            <a:off x="774700" y="438039"/>
            <a:ext cx="866648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Implications for policing/management</a:t>
            </a:r>
          </a:p>
        </p:txBody>
      </p:sp>
      <p:sp>
        <p:nvSpPr>
          <p:cNvPr id="7" name="TextBox 6">
            <a:extLst>
              <a:ext uri="{FF2B5EF4-FFF2-40B4-BE49-F238E27FC236}">
                <a16:creationId xmlns:a16="http://schemas.microsoft.com/office/drawing/2014/main" id="{D89DB6DD-F3DD-7CE8-EE7E-E49AB4A3FABE}"/>
              </a:ext>
            </a:extLst>
          </p:cNvPr>
          <p:cNvSpPr txBox="1"/>
          <p:nvPr/>
        </p:nvSpPr>
        <p:spPr>
          <a:xfrm>
            <a:off x="397510" y="1275792"/>
            <a:ext cx="6586220" cy="4154984"/>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Ask whether they need any adjustments to be made (e.g. move to a quieter room)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Use language that is easy to understand (no jargon, no metaphors).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Use short sentences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Check that they have understood what you have said by asking them to repeat key elements back to you</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They may feel overwhelmed and unable to think clearly, give them time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See </a:t>
            </a: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xmlns="" val="tx"/>
                    </a:ext>
                  </a:extLst>
                </a:hlinkClick>
              </a:rPr>
              <a:t>www.autism.org.uk</a:t>
            </a:r>
            <a:r>
              <a:rPr kumimoji="0" lang="en-GB" sz="24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 for:</a:t>
            </a:r>
          </a:p>
        </p:txBody>
      </p:sp>
    </p:spTree>
    <p:extLst>
      <p:ext uri="{BB962C8B-B14F-4D97-AF65-F5344CB8AC3E}">
        <p14:creationId xmlns:p14="http://schemas.microsoft.com/office/powerpoint/2010/main" val="2078676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Speaker &amp; Role"/>
          <p:cNvSpPr txBox="1">
            <a:spLocks/>
          </p:cNvSpPr>
          <p:nvPr/>
        </p:nvSpPr>
        <p:spPr>
          <a:xfrm>
            <a:off x="838200" y="361156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rgbClr val="2A3A47"/>
                </a:solidFill>
                <a:effectLst/>
                <a:latin typeface="Arial Black" panose="020B0A04020102020204" pitchFamily="34" charset="0"/>
                <a:ea typeface="+mj-ea"/>
                <a:cs typeface="+mj-cs"/>
              </a:defRPr>
            </a:lvl1pPr>
          </a:lstStyle>
          <a:p>
            <a:pPr algn="ctr"/>
            <a:r>
              <a:rPr lang="en-GB" sz="2800" b="1" dirty="0" smtClean="0">
                <a:solidFill>
                  <a:schemeClr val="tx1"/>
                </a:solidFill>
                <a:latin typeface="Arial" panose="020B0604020202020204" pitchFamily="34" charset="0"/>
                <a:cs typeface="Arial" panose="020B0604020202020204" pitchFamily="34" charset="0"/>
              </a:rPr>
              <a:t>Donna Jones</a:t>
            </a:r>
          </a:p>
          <a:p>
            <a:pPr algn="ctr"/>
            <a:r>
              <a:rPr lang="en-GB" sz="2800" dirty="0" smtClean="0">
                <a:solidFill>
                  <a:schemeClr val="tx1"/>
                </a:solidFill>
                <a:latin typeface="Arial" panose="020B0604020202020204" pitchFamily="34" charset="0"/>
                <a:cs typeface="Arial" panose="020B0604020202020204" pitchFamily="34" charset="0"/>
              </a:rPr>
              <a:t>Police &amp; Crime Commissioner for Hampshire &amp; Isle of Wight</a:t>
            </a:r>
            <a:endParaRPr lang="en-GB" sz="2800" dirty="0">
              <a:solidFill>
                <a:schemeClr val="tx1"/>
              </a:solidFill>
              <a:latin typeface="Arial" panose="020B0604020202020204" pitchFamily="34" charset="0"/>
              <a:cs typeface="Arial" panose="020B0604020202020204" pitchFamily="34" charset="0"/>
            </a:endParaRPr>
          </a:p>
        </p:txBody>
      </p:sp>
      <p:sp>
        <p:nvSpPr>
          <p:cNvPr id="5" name="Title"/>
          <p:cNvSpPr>
            <a:spLocks noGrp="1"/>
          </p:cNvSpPr>
          <p:nvPr>
            <p:ph type="title"/>
          </p:nvPr>
        </p:nvSpPr>
        <p:spPr>
          <a:xfrm>
            <a:off x="838200" y="1561624"/>
            <a:ext cx="10515600" cy="2049939"/>
          </a:xfrm>
        </p:spPr>
        <p:txBody>
          <a:bodyPr>
            <a:noAutofit/>
          </a:bodyPr>
          <a:lstStyle/>
          <a:p>
            <a:pPr algn="ctr"/>
            <a:r>
              <a:rPr lang="en-GB" sz="4800" dirty="0" smtClean="0">
                <a:solidFill>
                  <a:schemeClr val="tx1"/>
                </a:solidFill>
              </a:rPr>
              <a:t>Event Opening</a:t>
            </a:r>
            <a:endParaRPr lang="en-GB" sz="4800" dirty="0">
              <a:solidFill>
                <a:schemeClr val="tx1"/>
              </a:solidFill>
            </a:endParaRPr>
          </a:p>
        </p:txBody>
      </p:sp>
    </p:spTree>
    <p:extLst>
      <p:ext uri="{BB962C8B-B14F-4D97-AF65-F5344CB8AC3E}">
        <p14:creationId xmlns:p14="http://schemas.microsoft.com/office/powerpoint/2010/main" val="7649185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960D-9D48-5EEB-1F91-F1F2EC437982}"/>
              </a:ext>
            </a:extLst>
          </p:cNvPr>
          <p:cNvSpPr>
            <a:spLocks noGrp="1"/>
          </p:cNvSpPr>
          <p:nvPr>
            <p:ph type="title"/>
          </p:nvPr>
        </p:nvSpPr>
        <p:spPr>
          <a:xfrm>
            <a:off x="838200" y="365125"/>
            <a:ext cx="10515600" cy="1325563"/>
          </a:xfrm>
        </p:spPr>
        <p:txBody>
          <a:bodyPr>
            <a:normAutofit fontScale="90000"/>
          </a:bodyPr>
          <a:lstStyle/>
          <a:p>
            <a:r>
              <a:rPr lang="en-GB" sz="4400" b="0" dirty="0"/>
              <a:t>Implications for mental health treatment</a:t>
            </a:r>
            <a:r>
              <a:rPr lang="en-GB" sz="3200" b="0" dirty="0"/>
              <a:t/>
            </a:r>
            <a:br>
              <a:rPr lang="en-GB" sz="3200" b="0" dirty="0"/>
            </a:br>
            <a:r>
              <a:rPr lang="en-GB" sz="3200" b="0" dirty="0"/>
              <a:t>We need to tailor treatment according to MH issues within each typology + individual formulation</a:t>
            </a:r>
            <a:r>
              <a:rPr lang="en-GB" sz="2600" dirty="0"/>
              <a:t/>
            </a:r>
            <a:br>
              <a:rPr lang="en-GB" sz="2600" dirty="0"/>
            </a:br>
            <a:endParaRPr lang="en-GB" sz="2600" dirty="0"/>
          </a:p>
        </p:txBody>
      </p:sp>
      <p:graphicFrame>
        <p:nvGraphicFramePr>
          <p:cNvPr id="5" name="Content Placeholder 4">
            <a:extLst>
              <a:ext uri="{FF2B5EF4-FFF2-40B4-BE49-F238E27FC236}">
                <a16:creationId xmlns:a16="http://schemas.microsoft.com/office/drawing/2014/main" id="{AB6DE905-AFD6-450C-D4E0-74203DD5EAD6}"/>
              </a:ext>
            </a:extLst>
          </p:cNvPr>
          <p:cNvGraphicFramePr>
            <a:graphicFrameLocks noGrp="1"/>
          </p:cNvGraphicFramePr>
          <p:nvPr>
            <p:ph idx="1"/>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330C881-54D0-1A1E-3261-B5A126916F61}"/>
              </a:ext>
            </a:extLst>
          </p:cNvPr>
          <p:cNvPicPr>
            <a:picLocks noChangeAspect="1"/>
          </p:cNvPicPr>
          <p:nvPr/>
        </p:nvPicPr>
        <p:blipFill>
          <a:blip r:embed="rId8"/>
          <a:stretch>
            <a:fillRect/>
          </a:stretch>
        </p:blipFill>
        <p:spPr>
          <a:xfrm>
            <a:off x="4688473" y="1690688"/>
            <a:ext cx="2609314" cy="4872363"/>
          </a:xfrm>
          <a:prstGeom prst="rect">
            <a:avLst/>
          </a:prstGeom>
        </p:spPr>
      </p:pic>
    </p:spTree>
    <p:extLst>
      <p:ext uri="{BB962C8B-B14F-4D97-AF65-F5344CB8AC3E}">
        <p14:creationId xmlns:p14="http://schemas.microsoft.com/office/powerpoint/2010/main" val="1496049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BCD775-8D35-25C1-6035-93E046B1BE4B}"/>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ECDE170-9075-46F5-A251-29A8E184EB17}"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31</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13" name="Title 2">
            <a:extLst>
              <a:ext uri="{FF2B5EF4-FFF2-40B4-BE49-F238E27FC236}">
                <a16:creationId xmlns:a16="http://schemas.microsoft.com/office/drawing/2014/main" id="{91A6994F-0A6D-E243-8011-58E800FABEE6}"/>
              </a:ext>
            </a:extLst>
          </p:cNvPr>
          <p:cNvSpPr>
            <a:spLocks noGrp="1"/>
          </p:cNvSpPr>
          <p:nvPr>
            <p:ph type="title"/>
          </p:nvPr>
        </p:nvSpPr>
        <p:spPr>
          <a:xfrm>
            <a:off x="825871" y="785925"/>
            <a:ext cx="7759103" cy="779463"/>
          </a:xfrm>
        </p:spPr>
        <p:txBody>
          <a:bodyPr/>
          <a:lstStyle/>
          <a:p>
            <a:r>
              <a:rPr lang="en-US" dirty="0"/>
              <a:t>Incompetent suitor style stalking case example: John’s journey into MASP</a:t>
            </a:r>
          </a:p>
        </p:txBody>
      </p:sp>
      <p:graphicFrame>
        <p:nvGraphicFramePr>
          <p:cNvPr id="9" name="Content Placeholder 8">
            <a:extLst>
              <a:ext uri="{FF2B5EF4-FFF2-40B4-BE49-F238E27FC236}">
                <a16:creationId xmlns:a16="http://schemas.microsoft.com/office/drawing/2014/main" id="{4E15871C-91E0-3411-840C-4867FE660E69}"/>
              </a:ext>
            </a:extLst>
          </p:cNvPr>
          <p:cNvGraphicFramePr>
            <a:graphicFrameLocks noGrp="1"/>
          </p:cNvGraphicFramePr>
          <p:nvPr>
            <p:ph idx="1"/>
            <p:extLst/>
          </p:nvPr>
        </p:nvGraphicFramePr>
        <p:xfrm>
          <a:off x="825500" y="1852613"/>
          <a:ext cx="7759700" cy="3552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4">
            <a:extLst>
              <a:ext uri="{FF2B5EF4-FFF2-40B4-BE49-F238E27FC236}">
                <a16:creationId xmlns:a16="http://schemas.microsoft.com/office/drawing/2014/main" id="{64244D34-DAE9-D486-61AD-3B05CBD6942B}"/>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36556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0EDBE5-34B6-D13B-5C00-8FD419B4CEBF}"/>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32</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6" name="Title 5">
            <a:extLst>
              <a:ext uri="{FF2B5EF4-FFF2-40B4-BE49-F238E27FC236}">
                <a16:creationId xmlns:a16="http://schemas.microsoft.com/office/drawing/2014/main" id="{1D759EC0-9390-04E1-C3E4-BF87129F4B6B}"/>
              </a:ext>
            </a:extLst>
          </p:cNvPr>
          <p:cNvSpPr>
            <a:spLocks noGrp="1"/>
          </p:cNvSpPr>
          <p:nvPr>
            <p:ph type="title"/>
          </p:nvPr>
        </p:nvSpPr>
        <p:spPr>
          <a:xfrm>
            <a:off x="825871" y="785925"/>
            <a:ext cx="7759103" cy="779463"/>
          </a:xfrm>
        </p:spPr>
        <p:txBody>
          <a:bodyPr anchor="ctr">
            <a:normAutofit/>
          </a:bodyPr>
          <a:lstStyle/>
          <a:p>
            <a:r>
              <a:rPr lang="en-GB" dirty="0"/>
              <a:t>Incompetent suitor style stalking case example: John’s engagement with PLSI</a:t>
            </a:r>
          </a:p>
        </p:txBody>
      </p:sp>
      <p:sp>
        <p:nvSpPr>
          <p:cNvPr id="4" name="Content Placeholder 3">
            <a:extLst>
              <a:ext uri="{FF2B5EF4-FFF2-40B4-BE49-F238E27FC236}">
                <a16:creationId xmlns:a16="http://schemas.microsoft.com/office/drawing/2014/main" id="{1C2E8AA3-EB62-F0DE-7770-B525F1395AAE}"/>
              </a:ext>
            </a:extLst>
          </p:cNvPr>
          <p:cNvSpPr>
            <a:spLocks noGrp="1"/>
          </p:cNvSpPr>
          <p:nvPr>
            <p:ph idx="1"/>
          </p:nvPr>
        </p:nvSpPr>
        <p:spPr>
          <a:xfrm>
            <a:off x="825872" y="1852523"/>
            <a:ext cx="6769548" cy="3553666"/>
          </a:xfrm>
        </p:spPr>
        <p:txBody>
          <a:bodyPr>
            <a:normAutofit/>
          </a:bodyPr>
          <a:lstStyle/>
          <a:p>
            <a:r>
              <a:rPr lang="en-GB" b="1" dirty="0"/>
              <a:t>Background</a:t>
            </a:r>
          </a:p>
          <a:p>
            <a:pPr marL="285750" indent="-285750">
              <a:buFont typeface="Arial" panose="020B0604020202020204" pitchFamily="34" charset="0"/>
              <a:buChar char="•"/>
            </a:pPr>
            <a:r>
              <a:rPr lang="en-GB" dirty="0"/>
              <a:t>John is autistic &amp; has a learning disability</a:t>
            </a:r>
          </a:p>
          <a:p>
            <a:pPr marL="285750" indent="-285750">
              <a:buFont typeface="Arial" panose="020B0604020202020204" pitchFamily="34" charset="0"/>
              <a:buChar char="•"/>
            </a:pPr>
            <a:r>
              <a:rPr lang="en-GB" dirty="0"/>
              <a:t>He lives in supported accommodation, is single, unemployed, and has a support worker to help him with activities of daily living</a:t>
            </a:r>
          </a:p>
          <a:p>
            <a:pPr marL="285750" indent="-285750">
              <a:buFont typeface="Arial" panose="020B0604020202020204" pitchFamily="34" charset="0"/>
              <a:buChar char="•"/>
            </a:pPr>
            <a:r>
              <a:rPr lang="en-GB" dirty="0"/>
              <a:t>John got into trouble after visiting local charity shops and harassing specific females within the shop. When they did not respond to his attempts at conversation as he had hoped, he became aggressive and threatening. He would attend the shop on numerous occasions looking for them. </a:t>
            </a:r>
          </a:p>
          <a:p>
            <a:pPr marL="285750" indent="-285750">
              <a:buFont typeface="Arial" panose="020B0604020202020204" pitchFamily="34" charset="0"/>
              <a:buChar char="•"/>
            </a:pPr>
            <a:r>
              <a:rPr lang="en-GB" dirty="0"/>
              <a:t>John mentioned numerous occasions of harassing females over several years. </a:t>
            </a:r>
          </a:p>
        </p:txBody>
      </p:sp>
      <p:pic>
        <p:nvPicPr>
          <p:cNvPr id="12" name="Picture 11" descr="Business people shaking hands">
            <a:extLst>
              <a:ext uri="{FF2B5EF4-FFF2-40B4-BE49-F238E27FC236}">
                <a16:creationId xmlns:a16="http://schemas.microsoft.com/office/drawing/2014/main" id="{354FBE26-8ECA-D69C-36FD-B919A774E5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8374" y="1852523"/>
            <a:ext cx="3932778" cy="3553666"/>
          </a:xfrm>
          <a:prstGeom prst="rect">
            <a:avLst/>
          </a:prstGeom>
        </p:spPr>
      </p:pic>
      <p:sp>
        <p:nvSpPr>
          <p:cNvPr id="3" name="Text Placeholder 4">
            <a:extLst>
              <a:ext uri="{FF2B5EF4-FFF2-40B4-BE49-F238E27FC236}">
                <a16:creationId xmlns:a16="http://schemas.microsoft.com/office/drawing/2014/main" id="{361BD045-D025-8AEF-D2B5-188D4C4833FD}"/>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2160633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3F4ABDC-9CFF-D5A1-3525-4BADA2E176B6}"/>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ECDE170-9075-46F5-A251-29A8E184EB17}"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33</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20" name="Title 2">
            <a:extLst>
              <a:ext uri="{FF2B5EF4-FFF2-40B4-BE49-F238E27FC236}">
                <a16:creationId xmlns:a16="http://schemas.microsoft.com/office/drawing/2014/main" id="{BE1741F1-3644-30EB-490D-D378C3D5823D}"/>
              </a:ext>
            </a:extLst>
          </p:cNvPr>
          <p:cNvSpPr>
            <a:spLocks noGrp="1"/>
          </p:cNvSpPr>
          <p:nvPr>
            <p:ph type="title"/>
          </p:nvPr>
        </p:nvSpPr>
        <p:spPr>
          <a:xfrm>
            <a:off x="825871" y="785925"/>
            <a:ext cx="7759103" cy="779463"/>
          </a:xfrm>
        </p:spPr>
        <p:txBody>
          <a:bodyPr/>
          <a:lstStyle/>
          <a:p>
            <a:r>
              <a:rPr lang="en-GB" dirty="0"/>
              <a:t>Incompetent suitor style stalking case example: John’s engagement with PLSI</a:t>
            </a:r>
            <a:endParaRPr lang="en-US" dirty="0"/>
          </a:p>
        </p:txBody>
      </p:sp>
      <p:sp>
        <p:nvSpPr>
          <p:cNvPr id="11" name="Content Placeholder 10">
            <a:extLst>
              <a:ext uri="{FF2B5EF4-FFF2-40B4-BE49-F238E27FC236}">
                <a16:creationId xmlns:a16="http://schemas.microsoft.com/office/drawing/2014/main" id="{0CD665A9-7516-2B66-8A48-D7332BCE9E05}"/>
              </a:ext>
            </a:extLst>
          </p:cNvPr>
          <p:cNvSpPr>
            <a:spLocks noGrp="1"/>
          </p:cNvSpPr>
          <p:nvPr>
            <p:ph idx="1"/>
          </p:nvPr>
        </p:nvSpPr>
        <p:spPr>
          <a:xfrm>
            <a:off x="825871" y="1852523"/>
            <a:ext cx="6710555" cy="3530638"/>
          </a:xfrm>
        </p:spPr>
        <p:txBody>
          <a:bodyPr>
            <a:normAutofit lnSpcReduction="10000"/>
          </a:bodyPr>
          <a:lstStyle/>
          <a:p>
            <a:pPr>
              <a:lnSpc>
                <a:spcPct val="90000"/>
              </a:lnSpc>
            </a:pPr>
            <a:r>
              <a:rPr lang="en-GB" b="1" dirty="0"/>
              <a:t>Intervention</a:t>
            </a:r>
          </a:p>
          <a:p>
            <a:pPr marL="285750" indent="-285750">
              <a:lnSpc>
                <a:spcPct val="90000"/>
              </a:lnSpc>
              <a:buFont typeface="Arial" panose="020B0604020202020204" pitchFamily="34" charset="0"/>
              <a:buChar char="•"/>
            </a:pPr>
            <a:r>
              <a:rPr lang="en-GB" dirty="0"/>
              <a:t>John understood the basics of what was appropriate within different types of relationships, however, he would disregard these when he felt judged, mistreated, or rejected. </a:t>
            </a:r>
          </a:p>
          <a:p>
            <a:pPr marL="285750" indent="-285750">
              <a:lnSpc>
                <a:spcPct val="90000"/>
              </a:lnSpc>
              <a:buFont typeface="Arial" panose="020B0604020202020204" pitchFamily="34" charset="0"/>
              <a:buChar char="•"/>
            </a:pPr>
            <a:r>
              <a:rPr lang="en-GB" dirty="0"/>
              <a:t>Anger played a significant role in John’s unwanted contact, but he struggled to connect physically with the feeling of anger. </a:t>
            </a:r>
          </a:p>
          <a:p>
            <a:pPr marL="285750" indent="-285750">
              <a:lnSpc>
                <a:spcPct val="90000"/>
              </a:lnSpc>
              <a:buFont typeface="Arial" panose="020B0604020202020204" pitchFamily="34" charset="0"/>
              <a:buChar char="•"/>
            </a:pPr>
            <a:r>
              <a:rPr lang="en-GB" dirty="0"/>
              <a:t>Therefore, a rule-based approach to new interactions was implemented, plus a traffic light system for interpreting the situation (green = safe situation, amber = a situation where he doesn’t understand what to do, red = an unsafe situation that he needs to remove himself from).</a:t>
            </a:r>
          </a:p>
          <a:p>
            <a:pPr marL="285750" indent="-285750">
              <a:lnSpc>
                <a:spcPct val="90000"/>
              </a:lnSpc>
              <a:buFont typeface="Arial" panose="020B0604020202020204" pitchFamily="34" charset="0"/>
              <a:buChar char="•"/>
            </a:pPr>
            <a:r>
              <a:rPr lang="en-GB" dirty="0"/>
              <a:t>John also learnt skills such as being present in his body to assist with calming anger, ‘surfing the urge’ for when he felt the urge to attend a shop or to see a particular female within the shop and noticing and acknowledging his ruminating thoughts. </a:t>
            </a:r>
          </a:p>
          <a:p>
            <a:pPr>
              <a:lnSpc>
                <a:spcPct val="90000"/>
              </a:lnSpc>
            </a:pPr>
            <a:endParaRPr lang="en-GB" dirty="0"/>
          </a:p>
        </p:txBody>
      </p:sp>
      <p:pic>
        <p:nvPicPr>
          <p:cNvPr id="18" name="Picture 17" descr="Green color on the traffic light">
            <a:extLst>
              <a:ext uri="{FF2B5EF4-FFF2-40B4-BE49-F238E27FC236}">
                <a16:creationId xmlns:a16="http://schemas.microsoft.com/office/drawing/2014/main" id="{FD37FB2E-EE7C-C0D3-4880-6681F6B523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9883" y="1988024"/>
            <a:ext cx="4043543" cy="3681825"/>
          </a:xfrm>
          <a:prstGeom prst="rect">
            <a:avLst/>
          </a:prstGeom>
        </p:spPr>
      </p:pic>
      <p:sp>
        <p:nvSpPr>
          <p:cNvPr id="2" name="Text Placeholder 4">
            <a:extLst>
              <a:ext uri="{FF2B5EF4-FFF2-40B4-BE49-F238E27FC236}">
                <a16:creationId xmlns:a16="http://schemas.microsoft.com/office/drawing/2014/main" id="{37E9953A-3151-58DA-E40C-028D8B8DB7BB}"/>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636274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0EDBE5-34B6-D13B-5C00-8FD419B4CEBF}"/>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34</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6" name="Title 5">
            <a:extLst>
              <a:ext uri="{FF2B5EF4-FFF2-40B4-BE49-F238E27FC236}">
                <a16:creationId xmlns:a16="http://schemas.microsoft.com/office/drawing/2014/main" id="{1D759EC0-9390-04E1-C3E4-BF87129F4B6B}"/>
              </a:ext>
            </a:extLst>
          </p:cNvPr>
          <p:cNvSpPr>
            <a:spLocks noGrp="1"/>
          </p:cNvSpPr>
          <p:nvPr>
            <p:ph type="title"/>
          </p:nvPr>
        </p:nvSpPr>
        <p:spPr>
          <a:xfrm>
            <a:off x="825871" y="785925"/>
            <a:ext cx="7759103" cy="779463"/>
          </a:xfrm>
        </p:spPr>
        <p:txBody>
          <a:bodyPr anchor="ctr">
            <a:normAutofit/>
          </a:bodyPr>
          <a:lstStyle/>
          <a:p>
            <a:r>
              <a:rPr lang="en-GB" dirty="0"/>
              <a:t>Incompetent suitor style stalking case example: John’s engagement with PLSI</a:t>
            </a:r>
          </a:p>
        </p:txBody>
      </p:sp>
      <p:sp>
        <p:nvSpPr>
          <p:cNvPr id="4" name="Content Placeholder 3">
            <a:extLst>
              <a:ext uri="{FF2B5EF4-FFF2-40B4-BE49-F238E27FC236}">
                <a16:creationId xmlns:a16="http://schemas.microsoft.com/office/drawing/2014/main" id="{1C2E8AA3-EB62-F0DE-7770-B525F1395AAE}"/>
              </a:ext>
            </a:extLst>
          </p:cNvPr>
          <p:cNvSpPr>
            <a:spLocks noGrp="1"/>
          </p:cNvSpPr>
          <p:nvPr>
            <p:ph idx="1"/>
          </p:nvPr>
        </p:nvSpPr>
        <p:spPr>
          <a:xfrm>
            <a:off x="825871" y="1852523"/>
            <a:ext cx="6577819" cy="3368406"/>
          </a:xfrm>
        </p:spPr>
        <p:txBody>
          <a:bodyPr>
            <a:normAutofit/>
          </a:bodyPr>
          <a:lstStyle/>
          <a:p>
            <a:r>
              <a:rPr lang="en-GB" b="1" dirty="0"/>
              <a:t>Outcomes</a:t>
            </a:r>
          </a:p>
          <a:p>
            <a:pPr marL="285750" indent="-285750">
              <a:buFont typeface="Arial" panose="020B0604020202020204" pitchFamily="34" charset="0"/>
              <a:buChar char="•"/>
            </a:pPr>
            <a:r>
              <a:rPr lang="en-GB" dirty="0"/>
              <a:t>John attended all 9 of the sessions, accompanied by his support worker. </a:t>
            </a:r>
          </a:p>
          <a:p>
            <a:pPr marL="285750" indent="-285750">
              <a:buFont typeface="Arial" panose="020B0604020202020204" pitchFamily="34" charset="0"/>
              <a:buChar char="•"/>
            </a:pPr>
            <a:r>
              <a:rPr lang="en-GB" dirty="0"/>
              <a:t>Positive feedback from John and his support worker</a:t>
            </a:r>
          </a:p>
          <a:p>
            <a:pPr marL="285750" indent="-285750">
              <a:buFont typeface="Arial" panose="020B0604020202020204" pitchFamily="34" charset="0"/>
              <a:buChar char="•"/>
            </a:pPr>
            <a:r>
              <a:rPr lang="en-GB" dirty="0"/>
              <a:t>John’s responses to potentially triggering situations improved, and he had been discussing the skills in between appointments. </a:t>
            </a:r>
          </a:p>
          <a:p>
            <a:pPr marL="285750" indent="-285750">
              <a:buFont typeface="Arial" panose="020B0604020202020204" pitchFamily="34" charset="0"/>
              <a:buChar char="•"/>
            </a:pPr>
            <a:r>
              <a:rPr lang="en-GB" dirty="0"/>
              <a:t>Post intervention risk measures showed his risk scored remained moderate.</a:t>
            </a:r>
          </a:p>
          <a:p>
            <a:pPr marL="285750" indent="-285750">
              <a:buFont typeface="Arial" panose="020B0604020202020204" pitchFamily="34" charset="0"/>
              <a:buChar char="•"/>
            </a:pPr>
            <a:r>
              <a:rPr lang="en-GB" dirty="0"/>
              <a:t>However, the psychological measures suggested his general wellbeing had improved and his mental health had less of an impact on his ability to engage with different aspects of his life. </a:t>
            </a:r>
          </a:p>
        </p:txBody>
      </p:sp>
      <p:pic>
        <p:nvPicPr>
          <p:cNvPr id="5" name="Picture 4" descr="Range of moods sticky notes">
            <a:extLst>
              <a:ext uri="{FF2B5EF4-FFF2-40B4-BE49-F238E27FC236}">
                <a16:creationId xmlns:a16="http://schemas.microsoft.com/office/drawing/2014/main" id="{FF32F470-BD7E-C5E0-D2A2-C577975D0C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3690" y="1977389"/>
            <a:ext cx="4541401" cy="3368406"/>
          </a:xfrm>
          <a:prstGeom prst="rect">
            <a:avLst/>
          </a:prstGeom>
        </p:spPr>
      </p:pic>
      <p:sp>
        <p:nvSpPr>
          <p:cNvPr id="3" name="Text Placeholder 4">
            <a:extLst>
              <a:ext uri="{FF2B5EF4-FFF2-40B4-BE49-F238E27FC236}">
                <a16:creationId xmlns:a16="http://schemas.microsoft.com/office/drawing/2014/main" id="{2E1EAABA-9733-D0A6-2B03-FC8574306F8D}"/>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3605954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35CAB0-8C92-0E76-0A5D-C73D7B8D0B7A}"/>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39057CDC-38AB-AFDB-AD50-E39A94184C85}"/>
              </a:ext>
            </a:extLst>
          </p:cNvPr>
          <p:cNvSpPr txBox="1"/>
          <p:nvPr/>
        </p:nvSpPr>
        <p:spPr>
          <a:xfrm>
            <a:off x="351295" y="234042"/>
            <a:ext cx="684784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Non-intimate stalking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2. Resentful stalking</a:t>
            </a:r>
            <a:endPar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9A1AFA2F-E4EC-24BD-6AB2-D7A54A92AA6F}"/>
              </a:ext>
              <a:ext uri="{C183D7F6-B498-43B3-948B-1728B52AA6E4}">
                <adec:decorative xmlns:adec="http://schemas.microsoft.com/office/drawing/2017/decorative" xmlns="" val="1"/>
              </a:ext>
            </a:extLst>
          </p:cNvPr>
          <p:cNvSpPr/>
          <p:nvPr/>
        </p:nvSpPr>
        <p:spPr>
          <a:xfrm>
            <a:off x="351295" y="1687231"/>
            <a:ext cx="5257344" cy="4275007"/>
          </a:xfrm>
          <a:prstGeom prst="rect">
            <a:avLst/>
          </a:prstGeom>
          <a:pattFill prst="lt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6" name="Chart 5" descr="This is a chart. ">
            <a:extLst>
              <a:ext uri="{FF2B5EF4-FFF2-40B4-BE49-F238E27FC236}">
                <a16:creationId xmlns:a16="http://schemas.microsoft.com/office/drawing/2014/main" id="{DA122AA5-E7A0-2119-C849-8163E4A66E5E}"/>
              </a:ext>
            </a:extLst>
          </p:cNvPr>
          <p:cNvGraphicFramePr/>
          <p:nvPr>
            <p:extLst/>
          </p:nvPr>
        </p:nvGraphicFramePr>
        <p:xfrm>
          <a:off x="1089135" y="1876602"/>
          <a:ext cx="3781664" cy="3537688"/>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9AAFFCA5-A4F1-F689-E550-E28AA8E208B6}"/>
              </a:ext>
            </a:extLst>
          </p:cNvPr>
          <p:cNvPicPr>
            <a:picLocks noChangeAspect="1"/>
          </p:cNvPicPr>
          <p:nvPr/>
        </p:nvPicPr>
        <p:blipFill>
          <a:blip r:embed="rId4"/>
          <a:stretch>
            <a:fillRect/>
          </a:stretch>
        </p:blipFill>
        <p:spPr>
          <a:xfrm>
            <a:off x="6583363" y="1687231"/>
            <a:ext cx="4181475" cy="4143375"/>
          </a:xfrm>
          <a:prstGeom prst="rect">
            <a:avLst/>
          </a:prstGeom>
        </p:spPr>
      </p:pic>
    </p:spTree>
    <p:extLst>
      <p:ext uri="{BB962C8B-B14F-4D97-AF65-F5344CB8AC3E}">
        <p14:creationId xmlns:p14="http://schemas.microsoft.com/office/powerpoint/2010/main" val="2951994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ED7ED3-0447-F076-AFCF-EC4C28E19122}"/>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00D43EA2-CC97-C638-BAFC-AC44117FEDDB}"/>
              </a:ext>
            </a:extLst>
          </p:cNvPr>
          <p:cNvSpPr txBox="1"/>
          <p:nvPr/>
        </p:nvSpPr>
        <p:spPr>
          <a:xfrm>
            <a:off x="504638" y="308172"/>
            <a:ext cx="501234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Clinical factors &amp; risks</a:t>
            </a:r>
            <a:endPar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73BA5BF-0B8C-6E53-B4E8-5DB2F604A849}"/>
              </a:ext>
            </a:extLst>
          </p:cNvPr>
          <p:cNvSpPr/>
          <p:nvPr/>
        </p:nvSpPr>
        <p:spPr>
          <a:xfrm>
            <a:off x="254000" y="1222869"/>
            <a:ext cx="11684000" cy="5295901"/>
          </a:xfrm>
          <a:prstGeom prst="rect">
            <a:avLst/>
          </a:prstGeom>
          <a:pattFill prst="lt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Upcoming Deposits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D8A92C5F-E054-0C1A-A895-66026F30D3F0}"/>
              </a:ext>
            </a:extLst>
          </p:cNvPr>
          <p:cNvSpPr/>
          <p:nvPr/>
        </p:nvSpPr>
        <p:spPr>
          <a:xfrm>
            <a:off x="304800" y="1577182"/>
            <a:ext cx="3419021" cy="1795488"/>
          </a:xfrm>
          <a:prstGeom prst="rect">
            <a:avLst/>
          </a:prstGeom>
          <a:solidFill>
            <a:srgbClr val="CE2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mn-ea"/>
                <a:cs typeface="+mn-cs"/>
              </a:rPr>
              <a:t>↑IQ and education compared to other groups</a:t>
            </a:r>
          </a:p>
        </p:txBody>
      </p:sp>
      <p:sp>
        <p:nvSpPr>
          <p:cNvPr id="13" name="Rectangle 12">
            <a:extLst>
              <a:ext uri="{FF2B5EF4-FFF2-40B4-BE49-F238E27FC236}">
                <a16:creationId xmlns:a16="http://schemas.microsoft.com/office/drawing/2014/main" id="{96092175-15D0-7024-05FA-5496AB4E19F0}"/>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Arial"/>
                <a:ea typeface="+mn-ea"/>
                <a:cs typeface="+mn-cs"/>
              </a:rPr>
              <a:t>Mullen et al (2009)</a:t>
            </a:r>
          </a:p>
        </p:txBody>
      </p:sp>
      <p:sp>
        <p:nvSpPr>
          <p:cNvPr id="16" name="Rectangle 15">
            <a:extLst>
              <a:ext uri="{FF2B5EF4-FFF2-40B4-BE49-F238E27FC236}">
                <a16:creationId xmlns:a16="http://schemas.microsoft.com/office/drawing/2014/main" id="{219E545D-1CE2-4DA1-E054-934CD6BD7F4C}"/>
              </a:ext>
            </a:extLst>
          </p:cNvPr>
          <p:cNvSpPr/>
          <p:nvPr/>
        </p:nvSpPr>
        <p:spPr>
          <a:xfrm>
            <a:off x="4386489" y="1577182"/>
            <a:ext cx="3419021" cy="1795488"/>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High prevalence of paranoid illnesses</a:t>
            </a:r>
          </a:p>
        </p:txBody>
      </p:sp>
      <p:sp>
        <p:nvSpPr>
          <p:cNvPr id="17" name="Rectangle 16">
            <a:extLst>
              <a:ext uri="{FF2B5EF4-FFF2-40B4-BE49-F238E27FC236}">
                <a16:creationId xmlns:a16="http://schemas.microsoft.com/office/drawing/2014/main" id="{D6B9CF32-53E7-B0B1-0A81-ABB667C6CE73}"/>
              </a:ext>
            </a:extLst>
          </p:cNvPr>
          <p:cNvSpPr/>
          <p:nvPr/>
        </p:nvSpPr>
        <p:spPr>
          <a:xfrm>
            <a:off x="4386489"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Arial"/>
                <a:ea typeface="+mn-ea"/>
                <a:cs typeface="+mn-cs"/>
              </a:rPr>
              <a:t>Mullen et al (2009)</a:t>
            </a:r>
          </a:p>
        </p:txBody>
      </p:sp>
      <p:grpSp>
        <p:nvGrpSpPr>
          <p:cNvPr id="18" name="Group 17">
            <a:extLst>
              <a:ext uri="{FF2B5EF4-FFF2-40B4-BE49-F238E27FC236}">
                <a16:creationId xmlns:a16="http://schemas.microsoft.com/office/drawing/2014/main" id="{BA257DAA-E779-C639-22B5-42177BFABA11}"/>
              </a:ext>
              <a:ext uri="{C183D7F6-B498-43B3-948B-1728B52AA6E4}">
                <adec:decorative xmlns:adec="http://schemas.microsoft.com/office/drawing/2017/decorative" xmlns="" val="1"/>
              </a:ext>
            </a:extLst>
          </p:cNvPr>
          <p:cNvGrpSpPr/>
          <p:nvPr/>
        </p:nvGrpSpPr>
        <p:grpSpPr>
          <a:xfrm>
            <a:off x="1770487" y="4231581"/>
            <a:ext cx="8132618" cy="2135948"/>
            <a:chOff x="304800" y="4060864"/>
            <a:chExt cx="3419021" cy="2214588"/>
          </a:xfrm>
          <a:effectLst>
            <a:outerShdw blurRad="50800" dist="38100" dir="2700000" algn="tl" rotWithShape="0">
              <a:prstClr val="black">
                <a:alpha val="20000"/>
              </a:prstClr>
            </a:outerShdw>
          </a:effectLst>
        </p:grpSpPr>
        <p:sp>
          <p:nvSpPr>
            <p:cNvPr id="19" name="Rectangle 18">
              <a:extLst>
                <a:ext uri="{FF2B5EF4-FFF2-40B4-BE49-F238E27FC236}">
                  <a16:creationId xmlns:a16="http://schemas.microsoft.com/office/drawing/2014/main" id="{3AC48C08-EF86-AC41-04E1-0870EC2EAD95}"/>
                </a:ext>
              </a:extLst>
            </p:cNvPr>
            <p:cNvSpPr/>
            <p:nvPr/>
          </p:nvSpPr>
          <p:spPr>
            <a:xfrm>
              <a:off x="304800" y="4060864"/>
              <a:ext cx="3419021" cy="2214588"/>
            </a:xfrm>
            <a:prstGeom prst="rect">
              <a:avLst/>
            </a:pr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9BBF67E9-8667-FE20-5860-A1708D4C5EA4}"/>
                </a:ext>
              </a:extLst>
            </p:cNvPr>
            <p:cNvSpPr/>
            <p:nvPr/>
          </p:nvSpPr>
          <p:spPr>
            <a:xfrm>
              <a:off x="304800" y="4060864"/>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Arial"/>
                  <a:ea typeface="+mn-ea"/>
                  <a:cs typeface="+mn-cs"/>
                </a:rPr>
                <a:t>Common behaviour</a:t>
              </a:r>
            </a:p>
          </p:txBody>
        </p:sp>
      </p:grpSp>
      <p:sp>
        <p:nvSpPr>
          <p:cNvPr id="22" name="TextBox 21">
            <a:extLst>
              <a:ext uri="{FF2B5EF4-FFF2-40B4-BE49-F238E27FC236}">
                <a16:creationId xmlns:a16="http://schemas.microsoft.com/office/drawing/2014/main" id="{43F8C897-CF6A-4C9B-FA14-0FB8BB71406C}"/>
              </a:ext>
            </a:extLst>
          </p:cNvPr>
          <p:cNvSpPr txBox="1"/>
          <p:nvPr/>
        </p:nvSpPr>
        <p:spPr>
          <a:xfrm>
            <a:off x="1770487" y="4767541"/>
            <a:ext cx="2794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CE295E"/>
                </a:solidFill>
                <a:effectLst/>
                <a:uLnTx/>
                <a:uFillTx/>
                <a:latin typeface="Arial"/>
                <a:ea typeface="+mn-ea"/>
                <a:cs typeface="+mn-cs"/>
              </a:rPr>
              <a:t>Multiple vexatious complaints</a:t>
            </a:r>
          </a:p>
        </p:txBody>
      </p:sp>
      <p:sp>
        <p:nvSpPr>
          <p:cNvPr id="24" name="TextBox 23">
            <a:extLst>
              <a:ext uri="{FF2B5EF4-FFF2-40B4-BE49-F238E27FC236}">
                <a16:creationId xmlns:a16="http://schemas.microsoft.com/office/drawing/2014/main" id="{2603A277-312D-C83D-20F9-90382BCD9E80}"/>
              </a:ext>
            </a:extLst>
          </p:cNvPr>
          <p:cNvSpPr txBox="1"/>
          <p:nvPr/>
        </p:nvSpPr>
        <p:spPr>
          <a:xfrm>
            <a:off x="3167487" y="5674800"/>
            <a:ext cx="23495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CE295E"/>
                </a:solidFill>
                <a:effectLst/>
                <a:uLnTx/>
                <a:uFillTx/>
                <a:latin typeface="Arial"/>
                <a:ea typeface="+mn-ea"/>
                <a:cs typeface="+mn-cs"/>
              </a:rPr>
              <a:t>Personal vendetta</a:t>
            </a:r>
            <a:endParaRPr kumimoji="0" lang="en-US" sz="1800" b="1" i="0" u="none" strike="noStrike" kern="1200" cap="none" spc="0" normalizeH="0" baseline="0" noProof="0" dirty="0">
              <a:ln>
                <a:noFill/>
              </a:ln>
              <a:solidFill>
                <a:srgbClr val="CE295E"/>
              </a:solidFill>
              <a:effectLst/>
              <a:uLnTx/>
              <a:uFillTx/>
              <a:latin typeface="Arial"/>
              <a:ea typeface="+mn-ea"/>
              <a:cs typeface="+mn-cs"/>
            </a:endParaRPr>
          </a:p>
        </p:txBody>
      </p:sp>
      <p:sp>
        <p:nvSpPr>
          <p:cNvPr id="26" name="TextBox 25">
            <a:extLst>
              <a:ext uri="{FF2B5EF4-FFF2-40B4-BE49-F238E27FC236}">
                <a16:creationId xmlns:a16="http://schemas.microsoft.com/office/drawing/2014/main" id="{95D01399-63C4-061D-372B-81788E5C7FA8}"/>
              </a:ext>
            </a:extLst>
          </p:cNvPr>
          <p:cNvSpPr txBox="1"/>
          <p:nvPr/>
        </p:nvSpPr>
        <p:spPr>
          <a:xfrm>
            <a:off x="4451635" y="4752444"/>
            <a:ext cx="22606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CE295E"/>
                </a:solidFill>
                <a:effectLst/>
                <a:uLnTx/>
                <a:uFillTx/>
                <a:latin typeface="Arial"/>
                <a:ea typeface="+mn-ea"/>
                <a:cs typeface="+mn-cs"/>
              </a:rPr>
              <a:t>Inappropriate personal contact</a:t>
            </a:r>
          </a:p>
        </p:txBody>
      </p:sp>
      <p:sp>
        <p:nvSpPr>
          <p:cNvPr id="28" name="TextBox 27">
            <a:extLst>
              <a:ext uri="{FF2B5EF4-FFF2-40B4-BE49-F238E27FC236}">
                <a16:creationId xmlns:a16="http://schemas.microsoft.com/office/drawing/2014/main" id="{E2895FC5-9413-2F00-3F5E-0A6522030E9B}"/>
              </a:ext>
            </a:extLst>
          </p:cNvPr>
          <p:cNvSpPr txBox="1"/>
          <p:nvPr/>
        </p:nvSpPr>
        <p:spPr>
          <a:xfrm>
            <a:off x="6571016" y="4737347"/>
            <a:ext cx="246898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CE295E"/>
                </a:solidFill>
                <a:effectLst/>
                <a:uLnTx/>
                <a:uFillTx/>
                <a:latin typeface="Arial"/>
                <a:ea typeface="+mn-ea"/>
                <a:cs typeface="+mn-cs"/>
              </a:rPr>
              <a:t>Threatening communications</a:t>
            </a:r>
          </a:p>
        </p:txBody>
      </p:sp>
      <p:sp>
        <p:nvSpPr>
          <p:cNvPr id="30" name="TextBox 29">
            <a:extLst>
              <a:ext uri="{FF2B5EF4-FFF2-40B4-BE49-F238E27FC236}">
                <a16:creationId xmlns:a16="http://schemas.microsoft.com/office/drawing/2014/main" id="{39ACD3F7-E343-C595-ADAF-E0F167E0BF2F}"/>
              </a:ext>
            </a:extLst>
          </p:cNvPr>
          <p:cNvSpPr txBox="1"/>
          <p:nvPr/>
        </p:nvSpPr>
        <p:spPr>
          <a:xfrm>
            <a:off x="5657358" y="5463904"/>
            <a:ext cx="20828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CE295E"/>
                </a:solidFill>
                <a:effectLst/>
                <a:uLnTx/>
                <a:uFillTx/>
                <a:latin typeface="Arial"/>
                <a:ea typeface="+mn-ea"/>
                <a:cs typeface="+mn-cs"/>
              </a:rPr>
              <a:t>Damaging accusations</a:t>
            </a:r>
          </a:p>
        </p:txBody>
      </p:sp>
      <p:sp>
        <p:nvSpPr>
          <p:cNvPr id="31" name="Rectangle 30">
            <a:extLst>
              <a:ext uri="{FF2B5EF4-FFF2-40B4-BE49-F238E27FC236}">
                <a16:creationId xmlns:a16="http://schemas.microsoft.com/office/drawing/2014/main" id="{50D4FD36-101F-32AC-8E47-8CC2E6BFACE7}"/>
              </a:ext>
            </a:extLst>
          </p:cNvPr>
          <p:cNvSpPr/>
          <p:nvPr/>
        </p:nvSpPr>
        <p:spPr>
          <a:xfrm>
            <a:off x="8467385" y="1577181"/>
            <a:ext cx="3419021" cy="962601"/>
          </a:xfrm>
          <a:prstGeom prst="rect">
            <a:avLst/>
          </a:prstGeom>
          <a:solidFill>
            <a:srgbClr val="CE2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Psychological issues include</a:t>
            </a:r>
          </a:p>
        </p:txBody>
      </p:sp>
      <p:sp>
        <p:nvSpPr>
          <p:cNvPr id="32" name="Rectangle 31">
            <a:extLst>
              <a:ext uri="{FF2B5EF4-FFF2-40B4-BE49-F238E27FC236}">
                <a16:creationId xmlns:a16="http://schemas.microsoft.com/office/drawing/2014/main" id="{3EAEFC15-6FA3-2B24-B357-DF76D52188F4}"/>
              </a:ext>
            </a:extLst>
          </p:cNvPr>
          <p:cNvSpPr/>
          <p:nvPr/>
        </p:nvSpPr>
        <p:spPr>
          <a:xfrm>
            <a:off x="8467385" y="2539783"/>
            <a:ext cx="3419021" cy="4191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Suppressed anger</a:t>
            </a:r>
          </a:p>
        </p:txBody>
      </p:sp>
      <p:sp>
        <p:nvSpPr>
          <p:cNvPr id="33" name="Rectangle 32">
            <a:extLst>
              <a:ext uri="{FF2B5EF4-FFF2-40B4-BE49-F238E27FC236}">
                <a16:creationId xmlns:a16="http://schemas.microsoft.com/office/drawing/2014/main" id="{212773B3-4B54-EF47-DB0A-75F447A02261}"/>
              </a:ext>
            </a:extLst>
          </p:cNvPr>
          <p:cNvSpPr/>
          <p:nvPr/>
        </p:nvSpPr>
        <p:spPr>
          <a:xfrm>
            <a:off x="8467385" y="2953569"/>
            <a:ext cx="3419021" cy="43545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Defensive, deny behaviour</a:t>
            </a:r>
          </a:p>
        </p:txBody>
      </p:sp>
      <p:sp>
        <p:nvSpPr>
          <p:cNvPr id="35" name="Rectangle 34">
            <a:extLst>
              <a:ext uri="{FF2B5EF4-FFF2-40B4-BE49-F238E27FC236}">
                <a16:creationId xmlns:a16="http://schemas.microsoft.com/office/drawing/2014/main" id="{B799A05A-5159-7E9A-CA76-8596F7C8A850}"/>
              </a:ext>
            </a:extLst>
          </p:cNvPr>
          <p:cNvSpPr/>
          <p:nvPr/>
        </p:nvSpPr>
        <p:spPr>
          <a:xfrm>
            <a:off x="8467385" y="3372670"/>
            <a:ext cx="3419021" cy="4191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Lack social confidence - loners </a:t>
            </a:r>
          </a:p>
        </p:txBody>
      </p:sp>
      <p:sp>
        <p:nvSpPr>
          <p:cNvPr id="37" name="Rectangle 36">
            <a:extLst>
              <a:ext uri="{FF2B5EF4-FFF2-40B4-BE49-F238E27FC236}">
                <a16:creationId xmlns:a16="http://schemas.microsoft.com/office/drawing/2014/main" id="{BB333B4C-0D8C-9460-F743-0BEF35D9A41C}"/>
              </a:ext>
            </a:extLst>
          </p:cNvPr>
          <p:cNvSpPr/>
          <p:nvPr/>
        </p:nvSpPr>
        <p:spPr>
          <a:xfrm>
            <a:off x="8467385" y="3802815"/>
            <a:ext cx="3419021" cy="4191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May be arrogant and narcissistic</a:t>
            </a:r>
          </a:p>
        </p:txBody>
      </p:sp>
    </p:spTree>
    <p:extLst>
      <p:ext uri="{BB962C8B-B14F-4D97-AF65-F5344CB8AC3E}">
        <p14:creationId xmlns:p14="http://schemas.microsoft.com/office/powerpoint/2010/main" val="2691832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2CCB-39C5-B5F3-A72E-0A8477658D9A}"/>
              </a:ext>
            </a:extLst>
          </p:cNvPr>
          <p:cNvSpPr>
            <a:spLocks noGrp="1"/>
          </p:cNvSpPr>
          <p:nvPr>
            <p:ph type="title"/>
          </p:nvPr>
        </p:nvSpPr>
        <p:spPr/>
        <p:txBody>
          <a:bodyPr/>
          <a:lstStyle/>
          <a:p>
            <a:r>
              <a:rPr lang="en-GB" dirty="0"/>
              <a:t>Most prevalent mental health diagnoses according to typology (616 MASP referrals 2018-2022)</a:t>
            </a:r>
          </a:p>
        </p:txBody>
      </p:sp>
      <p:graphicFrame>
        <p:nvGraphicFramePr>
          <p:cNvPr id="6" name="Content Placeholder 5">
            <a:extLst>
              <a:ext uri="{FF2B5EF4-FFF2-40B4-BE49-F238E27FC236}">
                <a16:creationId xmlns:a16="http://schemas.microsoft.com/office/drawing/2014/main" id="{BCD09B84-2AD6-7502-67B5-E8B2DEFE01D5}"/>
              </a:ext>
            </a:extLst>
          </p:cNvPr>
          <p:cNvGraphicFramePr>
            <a:graphicFrameLocks noGrp="1"/>
          </p:cNvGraphicFramePr>
          <p:nvPr>
            <p:ph idx="1"/>
            <p:extLst/>
          </p:nvPr>
        </p:nvGraphicFramePr>
        <p:xfrm>
          <a:off x="838200" y="1825625"/>
          <a:ext cx="1051559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3EC76C61-2467-5B2E-A620-152F8E69EFD0}"/>
              </a:ext>
            </a:extLst>
          </p:cNvPr>
          <p:cNvSpPr/>
          <p:nvPr/>
        </p:nvSpPr>
        <p:spPr>
          <a:xfrm>
            <a:off x="3066586" y="1565388"/>
            <a:ext cx="2575932" cy="30735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20140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75106-84CA-F5DF-625D-B859C5926110}"/>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B7232B46-2F6A-3165-7D05-B7472302B5D6}"/>
              </a:ext>
            </a:extLst>
          </p:cNvPr>
          <p:cNvSpPr txBox="1"/>
          <p:nvPr/>
        </p:nvSpPr>
        <p:spPr>
          <a:xfrm>
            <a:off x="741680" y="537707"/>
            <a:ext cx="84023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Implications for policing/management</a:t>
            </a:r>
          </a:p>
        </p:txBody>
      </p:sp>
      <p:sp>
        <p:nvSpPr>
          <p:cNvPr id="6" name="TextBox 5">
            <a:extLst>
              <a:ext uri="{FF2B5EF4-FFF2-40B4-BE49-F238E27FC236}">
                <a16:creationId xmlns:a16="http://schemas.microsoft.com/office/drawing/2014/main" id="{8D6B1AC1-C8D5-2989-16BE-F12C677DCF31}"/>
              </a:ext>
            </a:extLst>
          </p:cNvPr>
          <p:cNvSpPr txBox="1"/>
          <p:nvPr/>
        </p:nvSpPr>
        <p:spPr>
          <a:xfrm>
            <a:off x="803136" y="1787259"/>
            <a:ext cx="6205530" cy="433965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Likely to be paranoid &amp; suspicious, easily provoked into feeling that they are being treated unfairly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Because they feel threatened, they may respond: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With aggression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By attempting to control the interview, or attempting to get the intellectual upper hand, use overly complex language, denigrate the police/probation officer, provide long, convoluted narrative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By making complaints and threats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May have a rigid thinking style which is difficult to rationalise with</a:t>
            </a:r>
          </a:p>
        </p:txBody>
      </p:sp>
      <p:pic>
        <p:nvPicPr>
          <p:cNvPr id="12" name="Picture 11" descr="CCTV camera">
            <a:extLst>
              <a:ext uri="{FF2B5EF4-FFF2-40B4-BE49-F238E27FC236}">
                <a16:creationId xmlns:a16="http://schemas.microsoft.com/office/drawing/2014/main" id="{F2C63740-7B10-6556-52A4-9311C19E52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515" y="1787259"/>
            <a:ext cx="4456243" cy="4234400"/>
          </a:xfrm>
          <a:prstGeom prst="rect">
            <a:avLst/>
          </a:prstGeom>
        </p:spPr>
      </p:pic>
    </p:spTree>
    <p:extLst>
      <p:ext uri="{BB962C8B-B14F-4D97-AF65-F5344CB8AC3E}">
        <p14:creationId xmlns:p14="http://schemas.microsoft.com/office/powerpoint/2010/main" val="466421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84FCDB-48B8-F017-BFD7-28FD3F722FB6}"/>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3677CD46-1928-340D-8544-1FC29C9EDC64}"/>
              </a:ext>
            </a:extLst>
          </p:cNvPr>
          <p:cNvSpPr txBox="1"/>
          <p:nvPr/>
        </p:nvSpPr>
        <p:spPr>
          <a:xfrm>
            <a:off x="741680" y="650405"/>
            <a:ext cx="821274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Implications for policing/management </a:t>
            </a:r>
          </a:p>
        </p:txBody>
      </p:sp>
      <p:sp>
        <p:nvSpPr>
          <p:cNvPr id="6" name="TextBox 5">
            <a:extLst>
              <a:ext uri="{FF2B5EF4-FFF2-40B4-BE49-F238E27FC236}">
                <a16:creationId xmlns:a16="http://schemas.microsoft.com/office/drawing/2014/main" id="{538B8F76-8E47-B493-D4B2-20FBC49E91F4}"/>
              </a:ext>
            </a:extLst>
          </p:cNvPr>
          <p:cNvSpPr txBox="1"/>
          <p:nvPr/>
        </p:nvSpPr>
        <p:spPr>
          <a:xfrm>
            <a:off x="1041400" y="1997839"/>
            <a:ext cx="6084229" cy="34778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Counteract suspicion – as much as is practicable, increase transparency and explicitly state steps in decision making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Ignore demeaning comments or hostility, do not rise to the bait!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Don’t attempt to challenge their core beliefs underlying the behaviour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If make threats - clearly state consequences of this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Increased likelihood of stalking professionals involved in case, therefore consider co-working case, report any contact from the individual to senior colleagues</a:t>
            </a:r>
          </a:p>
        </p:txBody>
      </p:sp>
      <p:pic>
        <p:nvPicPr>
          <p:cNvPr id="5" name="Picture 4" descr="Open book with pen on desk">
            <a:extLst>
              <a:ext uri="{FF2B5EF4-FFF2-40B4-BE49-F238E27FC236}">
                <a16:creationId xmlns:a16="http://schemas.microsoft.com/office/drawing/2014/main" id="{26F5A747-186B-BA20-6B40-10E6207E30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2180" y="1997839"/>
            <a:ext cx="4597584" cy="4093428"/>
          </a:xfrm>
          <a:prstGeom prst="rect">
            <a:avLst/>
          </a:prstGeom>
        </p:spPr>
      </p:pic>
    </p:spTree>
    <p:extLst>
      <p:ext uri="{BB962C8B-B14F-4D97-AF65-F5344CB8AC3E}">
        <p14:creationId xmlns:p14="http://schemas.microsoft.com/office/powerpoint/2010/main" val="120122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AF8443-D0C3-80FE-FB3C-747672003E7E}"/>
              </a:ext>
            </a:extLst>
          </p:cNvPr>
          <p:cNvPicPr>
            <a:picLocks noChangeAspect="1"/>
          </p:cNvPicPr>
          <p:nvPr/>
        </p:nvPicPr>
        <p:blipFill rotWithShape="1">
          <a:blip r:embed="rId2"/>
          <a:srcRect l="24799" r="2107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 name="Picture 1">
            <a:extLst>
              <a:ext uri="{FF2B5EF4-FFF2-40B4-BE49-F238E27FC236}">
                <a16:creationId xmlns:a16="http://schemas.microsoft.com/office/drawing/2014/main" id="{52A02672-08FE-F3EF-9A1D-44524F8112DA}"/>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AA75CC03-3F8D-4D79-838A-DD38A5F48463}"/>
              </a:ext>
            </a:extLst>
          </p:cNvPr>
          <p:cNvSpPr txBox="1">
            <a:spLocks/>
          </p:cNvSpPr>
          <p:nvPr/>
        </p:nvSpPr>
        <p:spPr>
          <a:xfrm>
            <a:off x="403249" y="1145431"/>
            <a:ext cx="5962785" cy="4567137"/>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100" b="0"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2100" b="0"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r>
              <a:rPr kumimoji="0" lang="en-GB" sz="2100" b="0"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2100" b="0"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r>
              <a:rPr kumimoji="0" lang="en-GB" sz="22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22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r>
              <a:rPr kumimoji="0" lang="en-GB" sz="4100" b="1" i="0" u="none" strike="noStrike" kern="1200" cap="none" spc="0" normalizeH="0" baseline="0" noProof="0">
                <a:ln>
                  <a:noFill/>
                </a:ln>
                <a:solidFill>
                  <a:srgbClr val="002060"/>
                </a:solidFill>
                <a:effectLst/>
                <a:uLnTx/>
                <a:uFillTx/>
                <a:latin typeface="Aptos Black"/>
                <a:ea typeface="+mj-ea"/>
                <a:cs typeface="+mj-cs"/>
              </a:rPr>
              <a:t>Introduction to the National Stalking Consortium</a:t>
            </a:r>
            <a:r>
              <a:rPr kumimoji="0" lang="en-GB" sz="27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27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r>
              <a:rPr kumimoji="0" lang="en-GB" sz="27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27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r>
              <a:rPr kumimoji="0" lang="en-GB" sz="27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27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r>
              <a:rPr kumimoji="0" lang="en-GB" sz="20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20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r>
              <a:rPr kumimoji="0" lang="en-GB" sz="2000" b="1" i="0" u="none" strike="noStrike" kern="1200" cap="none" spc="0" normalizeH="0" baseline="0" noProof="0">
                <a:ln>
                  <a:noFill/>
                </a:ln>
                <a:solidFill>
                  <a:prstClr val="black"/>
                </a:solidFill>
                <a:effectLst/>
                <a:uLnTx/>
                <a:uFillTx/>
                <a:latin typeface="Aptos SemiBold"/>
                <a:ea typeface="+mj-ea"/>
                <a:cs typeface="+mj-cs"/>
              </a:rPr>
              <a:t>12th February 2025</a:t>
            </a:r>
            <a:r>
              <a:rPr kumimoji="0" lang="en-GB" sz="27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27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r>
              <a:rPr kumimoji="0" lang="en-GB" sz="27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27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r>
              <a:rPr kumimoji="0" lang="en-GB" sz="16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1600" b="1"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r>
              <a:rPr kumimoji="0" lang="en-GB" sz="2200" b="1" i="0" u="none" strike="noStrike" kern="1200" cap="none" spc="0" normalizeH="0" baseline="0" noProof="0">
                <a:ln>
                  <a:noFill/>
                </a:ln>
                <a:solidFill>
                  <a:prstClr val="black"/>
                </a:solidFill>
                <a:effectLst/>
                <a:uLnTx/>
                <a:uFillTx/>
                <a:latin typeface="Aptos SemiBold"/>
                <a:ea typeface="+mj-ea"/>
                <a:cs typeface="+mj-cs"/>
              </a:rPr>
              <a:t>Catherine McLaughlin</a:t>
            </a:r>
            <a:endParaRPr kumimoji="0" lang="en-GB" sz="2200" b="0" i="0" u="none" strike="noStrike" kern="1200" cap="none" spc="0" normalizeH="0" baseline="0" noProof="0">
              <a:ln>
                <a:noFill/>
              </a:ln>
              <a:solidFill>
                <a:prstClr val="black"/>
              </a:solidFill>
              <a:effectLst/>
              <a:uLnTx/>
              <a:uFillTx/>
              <a:latin typeface="Aptos SemiBold" panose="020B00040202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ptos SemiBold"/>
                <a:ea typeface="+mj-ea"/>
                <a:cs typeface="+mj-cs"/>
              </a:rPr>
              <a:t>Director of Services and Development</a:t>
            </a:r>
            <a:endParaRPr kumimoji="0" lang="en-GB" sz="2200" b="0" i="0" u="none" strike="noStrike" kern="1200" cap="none" spc="0" normalizeH="0" baseline="0" noProof="0">
              <a:ln>
                <a:noFill/>
              </a:ln>
              <a:solidFill>
                <a:prstClr val="black"/>
              </a:solidFill>
              <a:effectLst/>
              <a:uLnTx/>
              <a:uFillTx/>
              <a:latin typeface="Aptos SemiBold"/>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ptos SemiBold"/>
                <a:ea typeface="+mj-ea"/>
                <a:cs typeface="+mj-cs"/>
              </a:rPr>
              <a:t>Suzy Lamplugh Trust</a:t>
            </a:r>
            <a:r>
              <a:rPr kumimoji="0" lang="en-GB" sz="2100" b="0"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2100" b="0"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r>
              <a:rPr kumimoji="0" lang="en-GB" sz="2100" b="0"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t/>
            </a:r>
            <a:br>
              <a:rPr kumimoji="0" lang="en-GB" sz="2100" b="0" i="0" u="none" strike="noStrike" kern="1200" cap="none" spc="0" normalizeH="0" baseline="0" noProof="0">
                <a:ln>
                  <a:noFill/>
                </a:ln>
                <a:solidFill>
                  <a:prstClr val="black"/>
                </a:solidFill>
                <a:effectLst/>
                <a:uLnTx/>
                <a:uFillTx/>
                <a:latin typeface="Aptos SemiBold" panose="020B0004020202020204" pitchFamily="34" charset="0"/>
                <a:ea typeface="+mj-ea"/>
                <a:cs typeface="+mj-cs"/>
              </a:rPr>
            </a:br>
            <a:endParaRPr kumimoji="0" lang="en-GB" sz="2100" b="0" i="0" u="none" strike="noStrike" kern="1200" cap="none" spc="0" normalizeH="0" baseline="0" noProof="0">
              <a:ln>
                <a:noFill/>
              </a:ln>
              <a:solidFill>
                <a:prstClr val="black"/>
              </a:solidFill>
              <a:effectLst/>
              <a:uLnTx/>
              <a:uFillTx/>
              <a:latin typeface="Aptos SemiBold" panose="020B0004020202020204" pitchFamily="34" charset="0"/>
              <a:ea typeface="+mj-ea"/>
              <a:cs typeface="+mj-cs"/>
            </a:endParaRPr>
          </a:p>
        </p:txBody>
      </p:sp>
    </p:spTree>
    <p:extLst>
      <p:ext uri="{BB962C8B-B14F-4D97-AF65-F5344CB8AC3E}">
        <p14:creationId xmlns:p14="http://schemas.microsoft.com/office/powerpoint/2010/main" val="240523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960D-9D48-5EEB-1F91-F1F2EC437982}"/>
              </a:ext>
            </a:extLst>
          </p:cNvPr>
          <p:cNvSpPr>
            <a:spLocks noGrp="1"/>
          </p:cNvSpPr>
          <p:nvPr>
            <p:ph type="title"/>
          </p:nvPr>
        </p:nvSpPr>
        <p:spPr>
          <a:xfrm>
            <a:off x="838200" y="681037"/>
            <a:ext cx="10515600" cy="1009651"/>
          </a:xfrm>
        </p:spPr>
        <p:txBody>
          <a:bodyPr>
            <a:normAutofit fontScale="90000"/>
          </a:bodyPr>
          <a:lstStyle/>
          <a:p>
            <a:r>
              <a:rPr lang="en-GB" sz="4400" b="0" dirty="0"/>
              <a:t>Implications for mental health treatment</a:t>
            </a:r>
            <a:br>
              <a:rPr lang="en-GB" sz="4400" b="0" dirty="0"/>
            </a:br>
            <a:r>
              <a:rPr lang="en-GB" sz="3100" b="0" dirty="0"/>
              <a:t>We need to tailor treatment according to MH issues within each typology + individual formulation</a:t>
            </a:r>
            <a:r>
              <a:rPr lang="en-GB" sz="2600" dirty="0"/>
              <a:t/>
            </a:r>
            <a:br>
              <a:rPr lang="en-GB" sz="2600" dirty="0"/>
            </a:br>
            <a:endParaRPr lang="en-GB" sz="2600" dirty="0"/>
          </a:p>
        </p:txBody>
      </p:sp>
      <p:graphicFrame>
        <p:nvGraphicFramePr>
          <p:cNvPr id="5" name="Content Placeholder 4">
            <a:extLst>
              <a:ext uri="{FF2B5EF4-FFF2-40B4-BE49-F238E27FC236}">
                <a16:creationId xmlns:a16="http://schemas.microsoft.com/office/drawing/2014/main" id="{AB6DE905-AFD6-450C-D4E0-74203DD5EAD6}"/>
              </a:ext>
            </a:extLst>
          </p:cNvPr>
          <p:cNvGraphicFramePr>
            <a:graphicFrameLocks noGrp="1"/>
          </p:cNvGraphicFramePr>
          <p:nvPr>
            <p:ph idx="1"/>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A5816E4-6292-8BC9-616B-095F677D73EA}"/>
              </a:ext>
            </a:extLst>
          </p:cNvPr>
          <p:cNvSpPr/>
          <p:nvPr/>
        </p:nvSpPr>
        <p:spPr>
          <a:xfrm>
            <a:off x="2620537" y="2228087"/>
            <a:ext cx="2575932" cy="30735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87495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BCD775-8D35-25C1-6035-93E046B1BE4B}"/>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ECDE170-9075-46F5-A251-29A8E184EB17}"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41</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13" name="Title 2">
            <a:extLst>
              <a:ext uri="{FF2B5EF4-FFF2-40B4-BE49-F238E27FC236}">
                <a16:creationId xmlns:a16="http://schemas.microsoft.com/office/drawing/2014/main" id="{91A6994F-0A6D-E243-8011-58E800FABEE6}"/>
              </a:ext>
            </a:extLst>
          </p:cNvPr>
          <p:cNvSpPr>
            <a:spLocks noGrp="1"/>
          </p:cNvSpPr>
          <p:nvPr>
            <p:ph type="title"/>
          </p:nvPr>
        </p:nvSpPr>
        <p:spPr>
          <a:xfrm>
            <a:off x="825871" y="785925"/>
            <a:ext cx="7759103" cy="779463"/>
          </a:xfrm>
        </p:spPr>
        <p:txBody>
          <a:bodyPr/>
          <a:lstStyle/>
          <a:p>
            <a:r>
              <a:rPr lang="en-US" dirty="0"/>
              <a:t>Resentful stalking case example: Simon’s journey into MASP</a:t>
            </a:r>
          </a:p>
        </p:txBody>
      </p:sp>
      <p:graphicFrame>
        <p:nvGraphicFramePr>
          <p:cNvPr id="9" name="Content Placeholder 8">
            <a:extLst>
              <a:ext uri="{FF2B5EF4-FFF2-40B4-BE49-F238E27FC236}">
                <a16:creationId xmlns:a16="http://schemas.microsoft.com/office/drawing/2014/main" id="{4E15871C-91E0-3411-840C-4867FE660E69}"/>
              </a:ext>
            </a:extLst>
          </p:cNvPr>
          <p:cNvGraphicFramePr>
            <a:graphicFrameLocks noGrp="1"/>
          </p:cNvGraphicFramePr>
          <p:nvPr>
            <p:ph idx="1"/>
            <p:extLst/>
          </p:nvPr>
        </p:nvGraphicFramePr>
        <p:xfrm>
          <a:off x="825500" y="1852613"/>
          <a:ext cx="7759700" cy="3552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4">
            <a:extLst>
              <a:ext uri="{FF2B5EF4-FFF2-40B4-BE49-F238E27FC236}">
                <a16:creationId xmlns:a16="http://schemas.microsoft.com/office/drawing/2014/main" id="{BE2E1CF4-67B7-B4DB-CC71-EE50B9EC6F3C}"/>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2300950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0EDBE5-34B6-D13B-5C00-8FD419B4CEBF}"/>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42</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1C2E8AA3-EB62-F0DE-7770-B525F1395AAE}"/>
              </a:ext>
            </a:extLst>
          </p:cNvPr>
          <p:cNvSpPr>
            <a:spLocks noGrp="1"/>
          </p:cNvSpPr>
          <p:nvPr>
            <p:ph idx="1"/>
          </p:nvPr>
        </p:nvSpPr>
        <p:spPr>
          <a:xfrm>
            <a:off x="825872" y="1852523"/>
            <a:ext cx="6769548" cy="3553666"/>
          </a:xfrm>
        </p:spPr>
        <p:txBody>
          <a:bodyPr>
            <a:normAutofit lnSpcReduction="10000"/>
          </a:bodyPr>
          <a:lstStyle/>
          <a:p>
            <a:r>
              <a:rPr lang="en-GB" b="1" dirty="0"/>
              <a:t>Background</a:t>
            </a:r>
          </a:p>
          <a:p>
            <a:pPr marL="285750" indent="-285750">
              <a:buFont typeface="Arial" panose="020B0604020202020204" pitchFamily="34" charset="0"/>
              <a:buChar char="•"/>
            </a:pPr>
            <a:r>
              <a:rPr lang="en-GB" dirty="0"/>
              <a:t>50-year-old male</a:t>
            </a:r>
          </a:p>
          <a:p>
            <a:pPr marL="285750" indent="-285750">
              <a:buFont typeface="Arial" panose="020B0604020202020204" pitchFamily="34" charset="0"/>
              <a:buChar char="•"/>
            </a:pPr>
            <a:r>
              <a:rPr lang="en-GB" dirty="0"/>
              <a:t>Unemployed, lived alone as sole carer for elderly father</a:t>
            </a:r>
          </a:p>
          <a:p>
            <a:pPr marL="285750" indent="-285750">
              <a:buFont typeface="Arial" panose="020B0604020202020204" pitchFamily="34" charset="0"/>
              <a:buChar char="•"/>
            </a:pPr>
            <a:r>
              <a:rPr lang="en-GB" dirty="0"/>
              <a:t>Diagnosed with depression</a:t>
            </a:r>
          </a:p>
          <a:p>
            <a:pPr marL="285750" indent="-285750">
              <a:buFont typeface="Arial" panose="020B0604020202020204" pitchFamily="34" charset="0"/>
              <a:buChar char="•"/>
            </a:pPr>
            <a:r>
              <a:rPr lang="en-GB" dirty="0"/>
              <a:t>For the previous three years had been stalking his MP due to a dispute he had with British Telecom</a:t>
            </a:r>
          </a:p>
          <a:p>
            <a:pPr marL="285750" indent="-285750">
              <a:buFont typeface="Arial" panose="020B0604020202020204" pitchFamily="34" charset="0"/>
              <a:buChar char="•"/>
            </a:pPr>
            <a:r>
              <a:rPr lang="en-GB" dirty="0"/>
              <a:t>Sent threatening emails to the MP, her husband, and her husband’s work colleagues</a:t>
            </a:r>
          </a:p>
          <a:p>
            <a:pPr marL="285750" indent="-285750">
              <a:buFont typeface="Arial" panose="020B0604020202020204" pitchFamily="34" charset="0"/>
              <a:buChar char="•"/>
            </a:pPr>
            <a:r>
              <a:rPr lang="en-GB" dirty="0"/>
              <a:t>This led to his arrest and conviction for stalking 2a</a:t>
            </a:r>
          </a:p>
          <a:p>
            <a:pPr marL="285750" indent="-285750">
              <a:buFont typeface="Arial" panose="020B0604020202020204" pitchFamily="34" charset="0"/>
              <a:buChar char="•"/>
            </a:pPr>
            <a:r>
              <a:rPr lang="en-GB" dirty="0"/>
              <a:t>No previous convictions </a:t>
            </a:r>
          </a:p>
          <a:p>
            <a:pPr marL="285750" indent="-285750">
              <a:buFont typeface="Arial" panose="020B0604020202020204" pitchFamily="34" charset="0"/>
              <a:buChar char="•"/>
            </a:pPr>
            <a:r>
              <a:rPr lang="en-GB" dirty="0"/>
              <a:t>Saw himself as a campaigner of justice &amp; a victim of mistreatment, pursuing this campaign had become his focus in life.  </a:t>
            </a:r>
          </a:p>
        </p:txBody>
      </p:sp>
      <p:sp>
        <p:nvSpPr>
          <p:cNvPr id="7" name="Title 2">
            <a:extLst>
              <a:ext uri="{FF2B5EF4-FFF2-40B4-BE49-F238E27FC236}">
                <a16:creationId xmlns:a16="http://schemas.microsoft.com/office/drawing/2014/main" id="{18D4908C-4D57-2C81-D191-6705E642E099}"/>
              </a:ext>
            </a:extLst>
          </p:cNvPr>
          <p:cNvSpPr>
            <a:spLocks noGrp="1"/>
          </p:cNvSpPr>
          <p:nvPr>
            <p:ph type="title"/>
          </p:nvPr>
        </p:nvSpPr>
        <p:spPr>
          <a:xfrm>
            <a:off x="825500" y="785813"/>
            <a:ext cx="7759700" cy="779462"/>
          </a:xfrm>
        </p:spPr>
        <p:txBody>
          <a:bodyPr>
            <a:normAutofit/>
          </a:bodyPr>
          <a:lstStyle/>
          <a:p>
            <a:r>
              <a:rPr lang="en-US" dirty="0"/>
              <a:t>Resentful stalking case example: Simon’s engagement with HIOW NHS team </a:t>
            </a:r>
          </a:p>
        </p:txBody>
      </p:sp>
      <p:pic>
        <p:nvPicPr>
          <p:cNvPr id="6" name="Picture 5" descr="A blue marker with a black and white marker&#10;&#10;Description automatically generated">
            <a:extLst>
              <a:ext uri="{FF2B5EF4-FFF2-40B4-BE49-F238E27FC236}">
                <a16:creationId xmlns:a16="http://schemas.microsoft.com/office/drawing/2014/main" id="{204D4EBC-FC86-B6B3-1E5D-917379246F8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610488" y="1988820"/>
            <a:ext cx="4398631" cy="3314699"/>
          </a:xfrm>
          <a:prstGeom prst="rect">
            <a:avLst/>
          </a:prstGeom>
        </p:spPr>
      </p:pic>
      <p:sp>
        <p:nvSpPr>
          <p:cNvPr id="3" name="Text Placeholder 4">
            <a:extLst>
              <a:ext uri="{FF2B5EF4-FFF2-40B4-BE49-F238E27FC236}">
                <a16:creationId xmlns:a16="http://schemas.microsoft.com/office/drawing/2014/main" id="{BBA1D052-C28F-7451-E3BB-D291FCFB5686}"/>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26533792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0EDBE5-34B6-D13B-5C00-8FD419B4CEBF}"/>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43</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1C2E8AA3-EB62-F0DE-7770-B525F1395AAE}"/>
              </a:ext>
            </a:extLst>
          </p:cNvPr>
          <p:cNvSpPr>
            <a:spLocks noGrp="1"/>
          </p:cNvSpPr>
          <p:nvPr>
            <p:ph idx="1"/>
          </p:nvPr>
        </p:nvSpPr>
        <p:spPr>
          <a:xfrm>
            <a:off x="825872" y="1852523"/>
            <a:ext cx="6769548" cy="3553666"/>
          </a:xfrm>
        </p:spPr>
        <p:txBody>
          <a:bodyPr>
            <a:normAutofit lnSpcReduction="10000"/>
          </a:bodyPr>
          <a:lstStyle/>
          <a:p>
            <a:r>
              <a:rPr lang="en-GB" b="1" dirty="0"/>
              <a:t>Intervention </a:t>
            </a:r>
          </a:p>
          <a:p>
            <a:r>
              <a:rPr lang="en-GB" dirty="0"/>
              <a:t>Initial consultation and risk assessment with Probation Practitioner, risk of continuing stalking = high, some psychological distress and high levels of rumination on anger</a:t>
            </a:r>
          </a:p>
          <a:p>
            <a:pPr marL="285750" indent="-285750">
              <a:buFont typeface="Arial" panose="020B0604020202020204" pitchFamily="34" charset="0"/>
              <a:buChar char="•"/>
            </a:pPr>
            <a:r>
              <a:rPr lang="en-GB" dirty="0"/>
              <a:t>Engaged in 12 sessions, during which he:</a:t>
            </a:r>
          </a:p>
          <a:p>
            <a:pPr marL="514350" lvl="1" indent="-285750"/>
            <a:r>
              <a:rPr lang="en-GB" dirty="0"/>
              <a:t>Developed an understanding of why he engaged in the stalking behaviour, and how he can avoid it in the future </a:t>
            </a:r>
          </a:p>
          <a:p>
            <a:pPr marL="514350" lvl="1" indent="-285750"/>
            <a:r>
              <a:rPr lang="en-GB" dirty="0"/>
              <a:t>Explored the workability of the problem behaviours and what function they served in his life (how was they serving him?)</a:t>
            </a:r>
          </a:p>
          <a:p>
            <a:pPr marL="514350" lvl="1" indent="-285750"/>
            <a:r>
              <a:rPr lang="en-GB" dirty="0"/>
              <a:t>Learnt skills to reduce his rumination about ‘the campaign’, which had prevented him from living a meaningful life</a:t>
            </a:r>
          </a:p>
          <a:p>
            <a:pPr marL="514350" lvl="1" indent="-285750"/>
            <a:r>
              <a:rPr lang="en-GB" dirty="0"/>
              <a:t>Developed other ways to incorporate his value of justice/fairness into his life</a:t>
            </a:r>
          </a:p>
          <a:p>
            <a:pPr marL="514350" lvl="1" indent="-285750"/>
            <a:r>
              <a:rPr lang="en-GB" dirty="0"/>
              <a:t>Encouraged connection to other values in his life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sp>
        <p:nvSpPr>
          <p:cNvPr id="7" name="Title 2">
            <a:extLst>
              <a:ext uri="{FF2B5EF4-FFF2-40B4-BE49-F238E27FC236}">
                <a16:creationId xmlns:a16="http://schemas.microsoft.com/office/drawing/2014/main" id="{18D4908C-4D57-2C81-D191-6705E642E099}"/>
              </a:ext>
            </a:extLst>
          </p:cNvPr>
          <p:cNvSpPr>
            <a:spLocks noGrp="1"/>
          </p:cNvSpPr>
          <p:nvPr>
            <p:ph type="title"/>
          </p:nvPr>
        </p:nvSpPr>
        <p:spPr>
          <a:xfrm>
            <a:off x="825500" y="785813"/>
            <a:ext cx="7759700" cy="779462"/>
          </a:xfrm>
        </p:spPr>
        <p:txBody>
          <a:bodyPr>
            <a:normAutofit/>
          </a:bodyPr>
          <a:lstStyle/>
          <a:p>
            <a:r>
              <a:rPr lang="en-US" dirty="0"/>
              <a:t>Resentful stalking case example: Simon’s engagement with HIOW NHS team </a:t>
            </a:r>
          </a:p>
        </p:txBody>
      </p:sp>
      <p:pic>
        <p:nvPicPr>
          <p:cNvPr id="3" name="Picture 2" descr="A blue marker with a black and white marker&#10;&#10;Description automatically generated">
            <a:extLst>
              <a:ext uri="{FF2B5EF4-FFF2-40B4-BE49-F238E27FC236}">
                <a16:creationId xmlns:a16="http://schemas.microsoft.com/office/drawing/2014/main" id="{E59AEA9C-193F-FA18-5475-E9825375530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656071" y="1852523"/>
            <a:ext cx="4535929" cy="3418163"/>
          </a:xfrm>
          <a:prstGeom prst="rect">
            <a:avLst/>
          </a:prstGeom>
        </p:spPr>
      </p:pic>
      <p:sp>
        <p:nvSpPr>
          <p:cNvPr id="5" name="Text Placeholder 4">
            <a:extLst>
              <a:ext uri="{FF2B5EF4-FFF2-40B4-BE49-F238E27FC236}">
                <a16:creationId xmlns:a16="http://schemas.microsoft.com/office/drawing/2014/main" id="{FD786546-0AC8-D7C1-63C9-BEBB6E819B78}"/>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997202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0EDBE5-34B6-D13B-5C00-8FD419B4CEBF}"/>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44</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1C2E8AA3-EB62-F0DE-7770-B525F1395AAE}"/>
              </a:ext>
            </a:extLst>
          </p:cNvPr>
          <p:cNvSpPr>
            <a:spLocks noGrp="1"/>
          </p:cNvSpPr>
          <p:nvPr>
            <p:ph idx="1"/>
          </p:nvPr>
        </p:nvSpPr>
        <p:spPr>
          <a:xfrm>
            <a:off x="825872" y="1852523"/>
            <a:ext cx="6769548" cy="3553666"/>
          </a:xfrm>
        </p:spPr>
        <p:txBody>
          <a:bodyPr>
            <a:normAutofit/>
          </a:bodyPr>
          <a:lstStyle/>
          <a:p>
            <a:r>
              <a:rPr lang="en-GB" b="1" dirty="0"/>
              <a:t>Outcomes</a:t>
            </a:r>
          </a:p>
          <a:p>
            <a:pPr marL="285750" indent="-285750">
              <a:buFont typeface="Arial" panose="020B0604020202020204" pitchFamily="34" charset="0"/>
              <a:buChar char="•"/>
            </a:pPr>
            <a:r>
              <a:rPr lang="en-GB" dirty="0"/>
              <a:t>Outcome measures indicated although his risk remained high, improvements in psychological wellbeing, mood, sleep, and reduced angry rumination.</a:t>
            </a:r>
          </a:p>
          <a:p>
            <a:pPr marL="285750" indent="-285750">
              <a:buFont typeface="Arial" panose="020B0604020202020204" pitchFamily="34" charset="0"/>
              <a:buChar char="•"/>
            </a:pPr>
            <a:r>
              <a:rPr lang="en-GB" dirty="0"/>
              <a:t>By end of the intervention, he had got a job and started a maths evening class.</a:t>
            </a:r>
          </a:p>
          <a:p>
            <a:pPr marL="285750" indent="-285750">
              <a:buFont typeface="Arial" panose="020B0604020202020204" pitchFamily="34" charset="0"/>
              <a:buChar char="•"/>
            </a:pPr>
            <a:r>
              <a:rPr lang="en-GB" dirty="0"/>
              <a:t>Acknowledged that he gone about his campaign the ‘wrong way’, said had no intention of contacting the victim again and conceded that in future campaigns, should he not get a satisfactory response, he would not follow this up with further contact.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sp>
        <p:nvSpPr>
          <p:cNvPr id="7" name="Title 2">
            <a:extLst>
              <a:ext uri="{FF2B5EF4-FFF2-40B4-BE49-F238E27FC236}">
                <a16:creationId xmlns:a16="http://schemas.microsoft.com/office/drawing/2014/main" id="{18D4908C-4D57-2C81-D191-6705E642E099}"/>
              </a:ext>
            </a:extLst>
          </p:cNvPr>
          <p:cNvSpPr>
            <a:spLocks noGrp="1"/>
          </p:cNvSpPr>
          <p:nvPr>
            <p:ph type="title"/>
          </p:nvPr>
        </p:nvSpPr>
        <p:spPr>
          <a:xfrm>
            <a:off x="825500" y="785813"/>
            <a:ext cx="7759700" cy="779462"/>
          </a:xfrm>
        </p:spPr>
        <p:txBody>
          <a:bodyPr>
            <a:normAutofit/>
          </a:bodyPr>
          <a:lstStyle/>
          <a:p>
            <a:r>
              <a:rPr lang="en-US" dirty="0"/>
              <a:t>Resentful stalking case example: Simon’s engagement with HIOW NHS team </a:t>
            </a:r>
          </a:p>
        </p:txBody>
      </p:sp>
      <p:pic>
        <p:nvPicPr>
          <p:cNvPr id="3" name="Picture 2" descr="A blue marker with a black and white marker&#10;&#10;Description automatically generated">
            <a:extLst>
              <a:ext uri="{FF2B5EF4-FFF2-40B4-BE49-F238E27FC236}">
                <a16:creationId xmlns:a16="http://schemas.microsoft.com/office/drawing/2014/main" id="{6B44520F-35FD-5630-4685-B4D767D4996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610488" y="1988820"/>
            <a:ext cx="4398631" cy="3314699"/>
          </a:xfrm>
          <a:prstGeom prst="rect">
            <a:avLst/>
          </a:prstGeom>
        </p:spPr>
      </p:pic>
      <p:sp>
        <p:nvSpPr>
          <p:cNvPr id="5" name="Text Placeholder 4">
            <a:extLst>
              <a:ext uri="{FF2B5EF4-FFF2-40B4-BE49-F238E27FC236}">
                <a16:creationId xmlns:a16="http://schemas.microsoft.com/office/drawing/2014/main" id="{D460E026-E809-CBF5-D16E-8ED80430B169}"/>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1047413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A19EB6-27AF-0879-C129-C91D59F72EA3}"/>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DB87A41E-2577-A56B-39BA-40414DC1F39E}"/>
              </a:ext>
            </a:extLst>
          </p:cNvPr>
          <p:cNvSpPr txBox="1"/>
          <p:nvPr/>
        </p:nvSpPr>
        <p:spPr>
          <a:xfrm>
            <a:off x="304800" y="234041"/>
            <a:ext cx="691903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Non-intimate stalking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3. Intimacy seeking</a:t>
            </a:r>
            <a:endPar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3B8D864F-0AED-A213-819C-6F3006115CC7}"/>
              </a:ext>
              <a:ext uri="{C183D7F6-B498-43B3-948B-1728B52AA6E4}">
                <adec:decorative xmlns:adec="http://schemas.microsoft.com/office/drawing/2017/decorative" xmlns="" val="1"/>
              </a:ext>
            </a:extLst>
          </p:cNvPr>
          <p:cNvSpPr/>
          <p:nvPr/>
        </p:nvSpPr>
        <p:spPr>
          <a:xfrm>
            <a:off x="304800" y="1687232"/>
            <a:ext cx="5257344" cy="4275007"/>
          </a:xfrm>
          <a:prstGeom prst="rect">
            <a:avLst/>
          </a:prstGeom>
          <a:pattFill prst="lt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6" name="Chart 5" descr="This is a chart. ">
            <a:extLst>
              <a:ext uri="{FF2B5EF4-FFF2-40B4-BE49-F238E27FC236}">
                <a16:creationId xmlns:a16="http://schemas.microsoft.com/office/drawing/2014/main" id="{6D1942D4-7DB5-3F03-3FC6-28F21085CA3C}"/>
              </a:ext>
            </a:extLst>
          </p:cNvPr>
          <p:cNvGraphicFramePr/>
          <p:nvPr>
            <p:extLst/>
          </p:nvPr>
        </p:nvGraphicFramePr>
        <p:xfrm>
          <a:off x="749625" y="2041702"/>
          <a:ext cx="3781664" cy="3526921"/>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7393E65E-7C40-741A-555D-4C17C6E4D6BC}"/>
              </a:ext>
            </a:extLst>
          </p:cNvPr>
          <p:cNvPicPr>
            <a:picLocks noChangeAspect="1"/>
          </p:cNvPicPr>
          <p:nvPr/>
        </p:nvPicPr>
        <p:blipFill>
          <a:blip r:embed="rId4"/>
          <a:stretch>
            <a:fillRect/>
          </a:stretch>
        </p:blipFill>
        <p:spPr>
          <a:xfrm>
            <a:off x="6629858" y="1863398"/>
            <a:ext cx="4171950" cy="3705225"/>
          </a:xfrm>
          <a:prstGeom prst="rect">
            <a:avLst/>
          </a:prstGeom>
        </p:spPr>
      </p:pic>
    </p:spTree>
    <p:extLst>
      <p:ext uri="{BB962C8B-B14F-4D97-AF65-F5344CB8AC3E}">
        <p14:creationId xmlns:p14="http://schemas.microsoft.com/office/powerpoint/2010/main" val="1362156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0219F4-B486-1190-7E94-9B2A747F09A6}"/>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57416D42-B9CD-4567-E0E2-6598CEC838E0}"/>
              </a:ext>
            </a:extLst>
          </p:cNvPr>
          <p:cNvSpPr txBox="1"/>
          <p:nvPr/>
        </p:nvSpPr>
        <p:spPr>
          <a:xfrm>
            <a:off x="741679" y="699649"/>
            <a:ext cx="493429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Clinical factors &amp; risks</a:t>
            </a:r>
            <a:endPar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B038FB-E252-1B04-1295-740F2083D97D}"/>
              </a:ext>
            </a:extLst>
          </p:cNvPr>
          <p:cNvPicPr>
            <a:picLocks noChangeAspect="1"/>
          </p:cNvPicPr>
          <p:nvPr/>
        </p:nvPicPr>
        <p:blipFill>
          <a:blip r:embed="rId3"/>
          <a:stretch>
            <a:fillRect/>
          </a:stretch>
        </p:blipFill>
        <p:spPr>
          <a:xfrm>
            <a:off x="195142" y="1409700"/>
            <a:ext cx="11438057" cy="5046552"/>
          </a:xfrm>
          <a:prstGeom prst="rect">
            <a:avLst/>
          </a:prstGeom>
        </p:spPr>
      </p:pic>
    </p:spTree>
    <p:extLst>
      <p:ext uri="{BB962C8B-B14F-4D97-AF65-F5344CB8AC3E}">
        <p14:creationId xmlns:p14="http://schemas.microsoft.com/office/powerpoint/2010/main" val="3212606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2CCB-39C5-B5F3-A72E-0A8477658D9A}"/>
              </a:ext>
            </a:extLst>
          </p:cNvPr>
          <p:cNvSpPr>
            <a:spLocks noGrp="1"/>
          </p:cNvSpPr>
          <p:nvPr>
            <p:ph type="title"/>
          </p:nvPr>
        </p:nvSpPr>
        <p:spPr/>
        <p:txBody>
          <a:bodyPr>
            <a:normAutofit/>
          </a:bodyPr>
          <a:lstStyle/>
          <a:p>
            <a:r>
              <a:rPr lang="en-GB" sz="2800" dirty="0"/>
              <a:t>Most prevalent mental health diagnoses according to typology (616 MASP referrals 2018-2022)</a:t>
            </a:r>
          </a:p>
        </p:txBody>
      </p:sp>
      <p:graphicFrame>
        <p:nvGraphicFramePr>
          <p:cNvPr id="6" name="Content Placeholder 5">
            <a:extLst>
              <a:ext uri="{FF2B5EF4-FFF2-40B4-BE49-F238E27FC236}">
                <a16:creationId xmlns:a16="http://schemas.microsoft.com/office/drawing/2014/main" id="{BCD09B84-2AD6-7502-67B5-E8B2DEFE01D5}"/>
              </a:ext>
            </a:extLst>
          </p:cNvPr>
          <p:cNvGraphicFramePr>
            <a:graphicFrameLocks noGrp="1"/>
          </p:cNvGraphicFramePr>
          <p:nvPr>
            <p:ph idx="1"/>
            <p:extLst/>
          </p:nvPr>
        </p:nvGraphicFramePr>
        <p:xfrm>
          <a:off x="838199" y="1825625"/>
          <a:ext cx="1051559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782F3E2A-21DA-CA05-A6D4-BA0621980F70}"/>
              </a:ext>
            </a:extLst>
          </p:cNvPr>
          <p:cNvSpPr/>
          <p:nvPr/>
        </p:nvSpPr>
        <p:spPr>
          <a:xfrm>
            <a:off x="7040880" y="1565388"/>
            <a:ext cx="1830366" cy="2664824"/>
          </a:xfrm>
          <a:custGeom>
            <a:avLst/>
            <a:gdLst>
              <a:gd name="connsiteX0" fmla="*/ 0 w 1830366"/>
              <a:gd name="connsiteY0" fmla="*/ 1332412 h 2664824"/>
              <a:gd name="connsiteX1" fmla="*/ 915183 w 1830366"/>
              <a:gd name="connsiteY1" fmla="*/ 0 h 2664824"/>
              <a:gd name="connsiteX2" fmla="*/ 1830366 w 1830366"/>
              <a:gd name="connsiteY2" fmla="*/ 1332412 h 2664824"/>
              <a:gd name="connsiteX3" fmla="*/ 915183 w 1830366"/>
              <a:gd name="connsiteY3" fmla="*/ 2664824 h 2664824"/>
              <a:gd name="connsiteX4" fmla="*/ 0 w 1830366"/>
              <a:gd name="connsiteY4" fmla="*/ 1332412 h 266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366" h="2664824" extrusionOk="0">
                <a:moveTo>
                  <a:pt x="0" y="1332412"/>
                </a:moveTo>
                <a:cubicBezTo>
                  <a:pt x="-34441" y="598014"/>
                  <a:pt x="416979" y="7116"/>
                  <a:pt x="915183" y="0"/>
                </a:cubicBezTo>
                <a:cubicBezTo>
                  <a:pt x="1476762" y="115215"/>
                  <a:pt x="1831625" y="634958"/>
                  <a:pt x="1830366" y="1332412"/>
                </a:cubicBezTo>
                <a:cubicBezTo>
                  <a:pt x="1791803" y="2010103"/>
                  <a:pt x="1482426" y="2739546"/>
                  <a:pt x="915183" y="2664824"/>
                </a:cubicBezTo>
                <a:cubicBezTo>
                  <a:pt x="412909" y="2653040"/>
                  <a:pt x="50239" y="2161950"/>
                  <a:pt x="0" y="1332412"/>
                </a:cubicBezTo>
                <a:close/>
              </a:path>
            </a:pathLst>
          </a:custGeom>
          <a:noFill/>
          <a:ln w="38100">
            <a:solidFill>
              <a:srgbClr val="FF0000"/>
            </a:solidFill>
            <a:extLst>
              <a:ext uri="{C807C97D-BFC1-408E-A445-0C87EB9F89A2}">
                <ask:lineSketchStyleProps xmlns:ask="http://schemas.microsoft.com/office/drawing/2018/sketchyshapes" xmln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6031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0B5C73-A315-F9B0-5660-90A0A67A1D61}"/>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26221B5B-3B1E-B685-2922-8A7085A94ACB}"/>
              </a:ext>
            </a:extLst>
          </p:cNvPr>
          <p:cNvSpPr txBox="1"/>
          <p:nvPr/>
        </p:nvSpPr>
        <p:spPr>
          <a:xfrm>
            <a:off x="571500" y="277609"/>
            <a:ext cx="897255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Intimacy seeking stalking: Implications for policing</a:t>
            </a:r>
          </a:p>
        </p:txBody>
      </p:sp>
      <p:sp>
        <p:nvSpPr>
          <p:cNvPr id="6" name="TextBox 5">
            <a:extLst>
              <a:ext uri="{FF2B5EF4-FFF2-40B4-BE49-F238E27FC236}">
                <a16:creationId xmlns:a16="http://schemas.microsoft.com/office/drawing/2014/main" id="{835DB62E-1826-1F91-C064-559844F7A66B}"/>
              </a:ext>
            </a:extLst>
          </p:cNvPr>
          <p:cNvSpPr txBox="1"/>
          <p:nvPr/>
        </p:nvSpPr>
        <p:spPr>
          <a:xfrm>
            <a:off x="365760" y="1630442"/>
            <a:ext cx="8267700" cy="409342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Upon arrest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Be aware that they may have severe mental illness and contact HLDS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If appear very unwell, consider removal to place of safety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If appear to have delusions of harming victim or hear voices to do so – red flag risk item, consider removal to place of safety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Upon interview</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Presence of a severe mental illness does not mean case can’t be prosecuted but may mean will need to liaise with their Responsible Clinician (Psychiatrist) about their mental capacity to be interviewed.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Safeguarding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Increased risk to 3</a:t>
            </a:r>
            <a:r>
              <a:rPr kumimoji="0" lang="en-GB" sz="2000" b="0" i="0" u="none" strike="noStrike" kern="1200" cap="none" spc="0" normalizeH="0" baseline="3000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rd</a:t>
            </a: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 parties (e.g. victim’s partner) – ask them about their feelings towards those they may see as getting in the way of a relationship with the victim, safeguard as required</a:t>
            </a:r>
          </a:p>
        </p:txBody>
      </p:sp>
      <p:pic>
        <p:nvPicPr>
          <p:cNvPr id="3" name="Graphic 2">
            <a:extLst>
              <a:ext uri="{FF2B5EF4-FFF2-40B4-BE49-F238E27FC236}">
                <a16:creationId xmlns:a16="http://schemas.microsoft.com/office/drawing/2014/main" id="{05B6020D-258D-3A6A-CB33-2F130FD29E29}"/>
              </a:ext>
            </a:extLst>
          </p:cNvPr>
          <p:cNvPicPr>
            <a:picLocks noChangeAspect="1"/>
          </p:cNvPicPr>
          <p:nvPr/>
        </p:nvPicPr>
        <p:blipFill>
          <a:blip r:embed="rId3">
            <a:extLst>
              <a:ext uri="{96DAC541-7B7A-43D3-8B79-37D633B846F1}">
                <asvg:svgBlip xmlns:asvg="http://schemas.microsoft.com/office/drawing/2016/SVG/main" xmlns="" r:embed="rId4"/>
              </a:ext>
              <a:ext uri="{837473B0-CC2E-450A-ABE3-18F120FF3D39}">
                <a1611:picAttrSrcUrl xmlns:a1611="http://schemas.microsoft.com/office/drawing/2016/11/main" xmlns="" r:id="rId5"/>
              </a:ext>
            </a:extLst>
          </a:blip>
          <a:stretch>
            <a:fillRect/>
          </a:stretch>
        </p:blipFill>
        <p:spPr>
          <a:xfrm>
            <a:off x="8502785" y="1943100"/>
            <a:ext cx="3555819" cy="3691890"/>
          </a:xfrm>
          <a:prstGeom prst="rect">
            <a:avLst/>
          </a:prstGeom>
        </p:spPr>
      </p:pic>
    </p:spTree>
    <p:extLst>
      <p:ext uri="{BB962C8B-B14F-4D97-AF65-F5344CB8AC3E}">
        <p14:creationId xmlns:p14="http://schemas.microsoft.com/office/powerpoint/2010/main" val="65857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0B5C73-A315-F9B0-5660-90A0A67A1D61}"/>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26221B5B-3B1E-B685-2922-8A7085A94ACB}"/>
              </a:ext>
            </a:extLst>
          </p:cNvPr>
          <p:cNvSpPr txBox="1"/>
          <p:nvPr/>
        </p:nvSpPr>
        <p:spPr>
          <a:xfrm>
            <a:off x="571500" y="277609"/>
            <a:ext cx="897255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Intimacy seeking stalking: Implications for management</a:t>
            </a:r>
          </a:p>
        </p:txBody>
      </p:sp>
      <p:sp>
        <p:nvSpPr>
          <p:cNvPr id="6" name="TextBox 5">
            <a:extLst>
              <a:ext uri="{FF2B5EF4-FFF2-40B4-BE49-F238E27FC236}">
                <a16:creationId xmlns:a16="http://schemas.microsoft.com/office/drawing/2014/main" id="{835DB62E-1826-1F91-C064-559844F7A66B}"/>
              </a:ext>
            </a:extLst>
          </p:cNvPr>
          <p:cNvSpPr txBox="1"/>
          <p:nvPr/>
        </p:nvSpPr>
        <p:spPr>
          <a:xfrm>
            <a:off x="571500" y="1997839"/>
            <a:ext cx="5360670" cy="2554545"/>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Refer to mental health team</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Working closely with their care coordinator/mental health team is essential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70C0"/>
                </a:solidFill>
                <a:effectLst/>
                <a:uLnTx/>
                <a:uFillTx/>
                <a:latin typeface="Calibri Light" panose="020F0302020204030204" pitchFamily="34" charset="0"/>
                <a:ea typeface="Calibri Light" panose="020F0302020204030204" pitchFamily="34" charset="0"/>
                <a:cs typeface="Calibri Light" panose="020F0302020204030204" pitchFamily="34" charset="0"/>
              </a:rPr>
              <a:t>If appear to have delusions of harming victim or hear voices to do so – red flag risk item, develop risk management plan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70C0"/>
              </a:solidFill>
              <a:effectLst/>
              <a:uLnTx/>
              <a:uFillTx/>
              <a:latin typeface="Arial"/>
              <a:ea typeface="+mn-ea"/>
              <a:cs typeface="+mn-cs"/>
            </a:endParaRPr>
          </a:p>
        </p:txBody>
      </p:sp>
      <p:pic>
        <p:nvPicPr>
          <p:cNvPr id="9" name="Picture 8" descr="Smiling hospital staff">
            <a:extLst>
              <a:ext uri="{FF2B5EF4-FFF2-40B4-BE49-F238E27FC236}">
                <a16:creationId xmlns:a16="http://schemas.microsoft.com/office/drawing/2014/main" id="{F57297CF-B6DD-D73B-2D61-92E48C0C78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774" y="1997839"/>
            <a:ext cx="4202551" cy="2948940"/>
          </a:xfrm>
          <a:prstGeom prst="rect">
            <a:avLst/>
          </a:prstGeom>
        </p:spPr>
      </p:pic>
    </p:spTree>
    <p:extLst>
      <p:ext uri="{BB962C8B-B14F-4D97-AF65-F5344CB8AC3E}">
        <p14:creationId xmlns:p14="http://schemas.microsoft.com/office/powerpoint/2010/main" val="3914086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0133F89-AD5E-E741-996E-FC1BECAAD315}"/>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5E23B98-A16C-8A6A-1D5B-45E9B1AC5795}"/>
              </a:ext>
            </a:extLst>
          </p:cNvPr>
          <p:cNvSpPr txBox="1"/>
          <p:nvPr/>
        </p:nvSpPr>
        <p:spPr>
          <a:xfrm>
            <a:off x="962975" y="583784"/>
            <a:ext cx="7128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Aptos Black" panose="020B0004020202020204" pitchFamily="34" charset="0"/>
                <a:ea typeface="+mn-ea"/>
                <a:cs typeface="Arial Black" panose="020B0604020202020204" pitchFamily="34" charset="0"/>
              </a:rPr>
              <a:t>Who was Suzy Lamplugh?</a:t>
            </a:r>
          </a:p>
        </p:txBody>
      </p:sp>
      <p:pic>
        <p:nvPicPr>
          <p:cNvPr id="9" name="Picture 8" descr="A person in a blue shirt&#10;&#10;Description automatically generated">
            <a:extLst>
              <a:ext uri="{FF2B5EF4-FFF2-40B4-BE49-F238E27FC236}">
                <a16:creationId xmlns:a16="http://schemas.microsoft.com/office/drawing/2014/main" id="{A565563E-2F7A-268C-D0E6-E5C768CC62C2}"/>
              </a:ext>
            </a:extLst>
          </p:cNvPr>
          <p:cNvPicPr>
            <a:picLocks noChangeAspect="1"/>
          </p:cNvPicPr>
          <p:nvPr/>
        </p:nvPicPr>
        <p:blipFill>
          <a:blip r:embed="rId4"/>
          <a:srcRect b="8381"/>
          <a:stretch/>
        </p:blipFill>
        <p:spPr>
          <a:xfrm>
            <a:off x="962975" y="1670493"/>
            <a:ext cx="3137116" cy="4808684"/>
          </a:xfrm>
          <a:prstGeom prst="rect">
            <a:avLst/>
          </a:prstGeom>
        </p:spPr>
      </p:pic>
      <p:sp>
        <p:nvSpPr>
          <p:cNvPr id="11" name="TextBox 10">
            <a:extLst>
              <a:ext uri="{FF2B5EF4-FFF2-40B4-BE49-F238E27FC236}">
                <a16:creationId xmlns:a16="http://schemas.microsoft.com/office/drawing/2014/main" id="{24D088FA-8E2C-6DE6-16D1-7CF1B5F7C9F3}"/>
              </a:ext>
            </a:extLst>
          </p:cNvPr>
          <p:cNvSpPr txBox="1"/>
          <p:nvPr/>
        </p:nvSpPr>
        <p:spPr>
          <a:xfrm>
            <a:off x="4527442" y="2136868"/>
            <a:ext cx="6185262" cy="3875933"/>
          </a:xfrm>
          <a:prstGeom prst="rect">
            <a:avLst/>
          </a:prstGeom>
          <a:noFill/>
        </p:spPr>
        <p:txBody>
          <a:bodyPr wrap="square">
            <a:spAutoFit/>
          </a:bodyPr>
          <a:lstStyle/>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Estate agent​​​</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​25 years old​​​</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Appointment at 12:40pm, 28th July 1986, with ‘Mr Kipper’</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Disappeared (presumed murdered)​​​</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6:45pm manager reported Suzy missing to police​​​</a:t>
            </a: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endParaRPr>
          </a:p>
          <a:p>
            <a:pPr marL="285750" marR="0" lvl="0" indent="-285750" algn="l" defTabSz="914400" rtl="0" eaLnBrk="1" fontAlgn="base" latinLnBrk="0" hangingPunct="1">
              <a:lnSpc>
                <a:spcPts val="27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Declared dead in 1993​</a:t>
            </a:r>
          </a:p>
        </p:txBody>
      </p:sp>
    </p:spTree>
    <p:extLst>
      <p:ext uri="{BB962C8B-B14F-4D97-AF65-F5344CB8AC3E}">
        <p14:creationId xmlns:p14="http://schemas.microsoft.com/office/powerpoint/2010/main" val="324312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B6DE905-AFD6-450C-D4E0-74203DD5EAD6}"/>
              </a:ext>
            </a:extLst>
          </p:cNvPr>
          <p:cNvGraphicFramePr>
            <a:graphicFrameLocks noGrp="1"/>
          </p:cNvGraphicFramePr>
          <p:nvPr>
            <p:ph idx="1"/>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55A8ACFF-829A-816B-144B-BF2DF46112B3}"/>
              </a:ext>
            </a:extLst>
          </p:cNvPr>
          <p:cNvSpPr txBox="1">
            <a:spLocks/>
          </p:cNvSpPr>
          <p:nvPr/>
        </p:nvSpPr>
        <p:spPr>
          <a:xfrm>
            <a:off x="838200" y="582325"/>
            <a:ext cx="10515600" cy="1325563"/>
          </a:xfrm>
          <a:prstGeom prst="rect">
            <a:avLst/>
          </a:prstGeom>
        </p:spPr>
        <p:txBody>
          <a:bodyPr vert="horz" lIns="0" tIns="0" rIns="0" bIns="0" rtlCol="0" anchor="ctr">
            <a:normAutofit fontScale="90000" lnSpcReduction="20000"/>
          </a:bodyPr>
          <a:lstStyle>
            <a:lvl1pPr algn="l" defTabSz="914400" rtl="0" eaLnBrk="1" latinLnBrk="0" hangingPunct="1">
              <a:lnSpc>
                <a:spcPct val="90000"/>
              </a:lnSpc>
              <a:spcBef>
                <a:spcPct val="0"/>
              </a:spcBef>
              <a:buNone/>
              <a:defRPr sz="2400" b="1" i="0" kern="1200">
                <a:solidFill>
                  <a:schemeClr val="accent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t>Implications for mental health treatment</a:t>
            </a:r>
            <a:r>
              <a:rPr kumimoji="0" lang="en-GB" sz="3200" b="0"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t/>
            </a:r>
            <a:br>
              <a:rPr kumimoji="0" lang="en-GB" sz="3200" b="0"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br>
            <a:r>
              <a:rPr kumimoji="0" lang="en-GB" sz="3200" b="0"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t>We need to tailor treatment according to MH issues within each typology + individual formulation</a:t>
            </a:r>
            <a:r>
              <a:rPr kumimoji="0" lang="en-GB" sz="2600" b="1"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t/>
            </a:r>
            <a:br>
              <a:rPr kumimoji="0" lang="en-GB" sz="2600" b="1"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br>
            <a:endParaRPr kumimoji="0" lang="en-GB" sz="2600" b="1"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endParaRPr>
          </a:p>
        </p:txBody>
      </p:sp>
      <p:sp>
        <p:nvSpPr>
          <p:cNvPr id="7" name="Oval 6">
            <a:extLst>
              <a:ext uri="{FF2B5EF4-FFF2-40B4-BE49-F238E27FC236}">
                <a16:creationId xmlns:a16="http://schemas.microsoft.com/office/drawing/2014/main" id="{D2EAABEC-40F3-62B6-98E0-91E495D7E944}"/>
              </a:ext>
            </a:extLst>
          </p:cNvPr>
          <p:cNvSpPr/>
          <p:nvPr/>
        </p:nvSpPr>
        <p:spPr>
          <a:xfrm>
            <a:off x="7018020" y="2016128"/>
            <a:ext cx="2446020" cy="4372793"/>
          </a:xfrm>
          <a:custGeom>
            <a:avLst/>
            <a:gdLst>
              <a:gd name="connsiteX0" fmla="*/ 0 w 2446020"/>
              <a:gd name="connsiteY0" fmla="*/ 2186397 h 4372793"/>
              <a:gd name="connsiteX1" fmla="*/ 1223010 w 2446020"/>
              <a:gd name="connsiteY1" fmla="*/ 0 h 4372793"/>
              <a:gd name="connsiteX2" fmla="*/ 2446020 w 2446020"/>
              <a:gd name="connsiteY2" fmla="*/ 2186397 h 4372793"/>
              <a:gd name="connsiteX3" fmla="*/ 1223010 w 2446020"/>
              <a:gd name="connsiteY3" fmla="*/ 4372794 h 4372793"/>
              <a:gd name="connsiteX4" fmla="*/ 0 w 2446020"/>
              <a:gd name="connsiteY4" fmla="*/ 2186397 h 4372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6020" h="4372793" extrusionOk="0">
                <a:moveTo>
                  <a:pt x="0" y="2186397"/>
                </a:moveTo>
                <a:cubicBezTo>
                  <a:pt x="-129002" y="984401"/>
                  <a:pt x="628316" y="79396"/>
                  <a:pt x="1223010" y="0"/>
                </a:cubicBezTo>
                <a:cubicBezTo>
                  <a:pt x="1969963" y="146751"/>
                  <a:pt x="2446868" y="1004764"/>
                  <a:pt x="2446020" y="2186397"/>
                </a:cubicBezTo>
                <a:cubicBezTo>
                  <a:pt x="2438725" y="3382905"/>
                  <a:pt x="1973687" y="4463749"/>
                  <a:pt x="1223010" y="4372794"/>
                </a:cubicBezTo>
                <a:cubicBezTo>
                  <a:pt x="598922" y="4181748"/>
                  <a:pt x="43414" y="3474854"/>
                  <a:pt x="0" y="2186397"/>
                </a:cubicBezTo>
                <a:close/>
              </a:path>
            </a:pathLst>
          </a:custGeom>
          <a:noFill/>
          <a:ln w="38100">
            <a:solidFill>
              <a:srgbClr val="FF0000"/>
            </a:solidFill>
            <a:extLst>
              <a:ext uri="{C807C97D-BFC1-408E-A445-0C87EB9F89A2}">
                <ask:lineSketchStyleProps xmlns:ask="http://schemas.microsoft.com/office/drawing/2018/sketchyshapes" xmln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28647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BCD775-8D35-25C1-6035-93E046B1BE4B}"/>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ECDE170-9075-46F5-A251-29A8E184EB17}"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51</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13" name="Title 2">
            <a:extLst>
              <a:ext uri="{FF2B5EF4-FFF2-40B4-BE49-F238E27FC236}">
                <a16:creationId xmlns:a16="http://schemas.microsoft.com/office/drawing/2014/main" id="{91A6994F-0A6D-E243-8011-58E800FABEE6}"/>
              </a:ext>
            </a:extLst>
          </p:cNvPr>
          <p:cNvSpPr>
            <a:spLocks noGrp="1"/>
          </p:cNvSpPr>
          <p:nvPr>
            <p:ph type="title"/>
          </p:nvPr>
        </p:nvSpPr>
        <p:spPr>
          <a:xfrm>
            <a:off x="825871" y="785925"/>
            <a:ext cx="7759103" cy="779463"/>
          </a:xfrm>
        </p:spPr>
        <p:txBody>
          <a:bodyPr>
            <a:noAutofit/>
          </a:bodyPr>
          <a:lstStyle/>
          <a:p>
            <a:r>
              <a:rPr lang="en-US" dirty="0"/>
              <a:t>Intimacy seeking stalking case example: Claire’s journey into MASP</a:t>
            </a:r>
          </a:p>
        </p:txBody>
      </p:sp>
      <p:graphicFrame>
        <p:nvGraphicFramePr>
          <p:cNvPr id="9" name="Content Placeholder 8">
            <a:extLst>
              <a:ext uri="{FF2B5EF4-FFF2-40B4-BE49-F238E27FC236}">
                <a16:creationId xmlns:a16="http://schemas.microsoft.com/office/drawing/2014/main" id="{4E15871C-91E0-3411-840C-4867FE660E69}"/>
              </a:ext>
            </a:extLst>
          </p:cNvPr>
          <p:cNvGraphicFramePr>
            <a:graphicFrameLocks noGrp="1"/>
          </p:cNvGraphicFramePr>
          <p:nvPr>
            <p:ph idx="1"/>
            <p:extLst/>
          </p:nvPr>
        </p:nvGraphicFramePr>
        <p:xfrm>
          <a:off x="825500" y="1852613"/>
          <a:ext cx="7759700" cy="3552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4">
            <a:extLst>
              <a:ext uri="{FF2B5EF4-FFF2-40B4-BE49-F238E27FC236}">
                <a16:creationId xmlns:a16="http://schemas.microsoft.com/office/drawing/2014/main" id="{F8A3C1C3-7C30-94F0-D39C-33C5D07B5DC0}"/>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3403665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0EDBE5-34B6-D13B-5C00-8FD419B4CEBF}"/>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52</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1C2E8AA3-EB62-F0DE-7770-B525F1395AAE}"/>
              </a:ext>
            </a:extLst>
          </p:cNvPr>
          <p:cNvSpPr>
            <a:spLocks noGrp="1"/>
          </p:cNvSpPr>
          <p:nvPr>
            <p:ph idx="1"/>
          </p:nvPr>
        </p:nvSpPr>
        <p:spPr>
          <a:xfrm>
            <a:off x="825872" y="1852523"/>
            <a:ext cx="6769548" cy="3553666"/>
          </a:xfrm>
        </p:spPr>
        <p:txBody>
          <a:bodyPr>
            <a:normAutofit/>
          </a:bodyPr>
          <a:lstStyle/>
          <a:p>
            <a:r>
              <a:rPr lang="en-GB" b="1" dirty="0"/>
              <a:t>Background</a:t>
            </a:r>
          </a:p>
          <a:p>
            <a:pPr marL="285750" indent="-285750">
              <a:buFont typeface="Arial" panose="020B0604020202020204" pitchFamily="34" charset="0"/>
              <a:buChar char="•"/>
            </a:pPr>
            <a:r>
              <a:rPr lang="en-GB" dirty="0"/>
              <a:t>Middle aged female with three children</a:t>
            </a:r>
          </a:p>
          <a:p>
            <a:pPr marL="285750" indent="-285750">
              <a:buFont typeface="Arial" panose="020B0604020202020204" pitchFamily="34" charset="0"/>
              <a:buChar char="•"/>
            </a:pPr>
            <a:r>
              <a:rPr lang="en-GB" dirty="0"/>
              <a:t>No past psychiatric history </a:t>
            </a:r>
          </a:p>
          <a:p>
            <a:pPr marL="285750" indent="-285750">
              <a:buFont typeface="Arial" panose="020B0604020202020204" pitchFamily="34" charset="0"/>
              <a:buChar char="•"/>
            </a:pPr>
            <a:r>
              <a:rPr lang="en-GB" dirty="0"/>
              <a:t>Became infatuated with vendor at local coffee shop and stalked him for a month:  loitered at the coffee shop, proclaimed her love, told his colleagues that he is the father of her children.  </a:t>
            </a:r>
          </a:p>
          <a:p>
            <a:pPr marL="285750" indent="-285750">
              <a:buFont typeface="Arial" panose="020B0604020202020204" pitchFamily="34" charset="0"/>
              <a:buChar char="•"/>
            </a:pPr>
            <a:r>
              <a:rPr lang="en-GB" dirty="0"/>
              <a:t>Breached a RO several times.  </a:t>
            </a:r>
          </a:p>
          <a:p>
            <a:pPr marL="285750" indent="-285750">
              <a:buFont typeface="Arial" panose="020B0604020202020204" pitchFamily="34" charset="0"/>
              <a:buChar char="•"/>
            </a:pPr>
            <a:r>
              <a:rPr lang="en-GB" dirty="0"/>
              <a:t>Sectioned in hospital but absconded on numerous occasions, only to be found at the coffee shop waiting for her victim.  </a:t>
            </a:r>
          </a:p>
          <a:p>
            <a:pPr marL="285750" indent="-285750">
              <a:buFont typeface="Arial" panose="020B0604020202020204" pitchFamily="34" charset="0"/>
              <a:buChar char="•"/>
            </a:pPr>
            <a:r>
              <a:rPr lang="en-GB" dirty="0"/>
              <a:t>Psychosis was queried but a tribunal discharged her. </a:t>
            </a:r>
          </a:p>
        </p:txBody>
      </p:sp>
      <p:sp>
        <p:nvSpPr>
          <p:cNvPr id="7" name="Title 2">
            <a:extLst>
              <a:ext uri="{FF2B5EF4-FFF2-40B4-BE49-F238E27FC236}">
                <a16:creationId xmlns:a16="http://schemas.microsoft.com/office/drawing/2014/main" id="{18D4908C-4D57-2C81-D191-6705E642E099}"/>
              </a:ext>
            </a:extLst>
          </p:cNvPr>
          <p:cNvSpPr>
            <a:spLocks noGrp="1"/>
          </p:cNvSpPr>
          <p:nvPr>
            <p:ph type="title"/>
          </p:nvPr>
        </p:nvSpPr>
        <p:spPr>
          <a:xfrm>
            <a:off x="825500" y="785813"/>
            <a:ext cx="7759700" cy="779462"/>
          </a:xfrm>
        </p:spPr>
        <p:txBody>
          <a:bodyPr>
            <a:normAutofit/>
          </a:bodyPr>
          <a:lstStyle/>
          <a:p>
            <a:r>
              <a:rPr lang="en-US" dirty="0"/>
              <a:t>Intimacy seeking stalking case example: Claire’s engagement with HIOW NHS team </a:t>
            </a:r>
          </a:p>
        </p:txBody>
      </p:sp>
      <p:pic>
        <p:nvPicPr>
          <p:cNvPr id="9" name="Picture 8" descr="Coffee machine pouring coffee in different cups">
            <a:extLst>
              <a:ext uri="{FF2B5EF4-FFF2-40B4-BE49-F238E27FC236}">
                <a16:creationId xmlns:a16="http://schemas.microsoft.com/office/drawing/2014/main" id="{3BB8B116-1C66-91F6-30B6-A106C3E678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980" y="1852523"/>
            <a:ext cx="3807831" cy="3553666"/>
          </a:xfrm>
          <a:prstGeom prst="rect">
            <a:avLst/>
          </a:prstGeom>
        </p:spPr>
      </p:pic>
      <p:sp>
        <p:nvSpPr>
          <p:cNvPr id="3" name="Text Placeholder 4">
            <a:extLst>
              <a:ext uri="{FF2B5EF4-FFF2-40B4-BE49-F238E27FC236}">
                <a16:creationId xmlns:a16="http://schemas.microsoft.com/office/drawing/2014/main" id="{AA528F56-4E76-4AD4-8A7C-65F9DAE99295}"/>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1649596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0EDBE5-34B6-D13B-5C00-8FD419B4CEBF}"/>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53</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1C2E8AA3-EB62-F0DE-7770-B525F1395AAE}"/>
              </a:ext>
            </a:extLst>
          </p:cNvPr>
          <p:cNvSpPr>
            <a:spLocks noGrp="1"/>
          </p:cNvSpPr>
          <p:nvPr>
            <p:ph idx="1"/>
          </p:nvPr>
        </p:nvSpPr>
        <p:spPr>
          <a:xfrm>
            <a:off x="825872" y="1852523"/>
            <a:ext cx="6769548" cy="3553666"/>
          </a:xfrm>
        </p:spPr>
        <p:txBody>
          <a:bodyPr>
            <a:normAutofit fontScale="85000" lnSpcReduction="10000"/>
          </a:bodyPr>
          <a:lstStyle/>
          <a:p>
            <a:r>
              <a:rPr lang="en-GB" b="1" dirty="0"/>
              <a:t>Intervention and outcomes</a:t>
            </a:r>
          </a:p>
          <a:p>
            <a:pPr marL="285750" indent="-285750">
              <a:buFont typeface="Arial" panose="020B0604020202020204" pitchFamily="34" charset="0"/>
              <a:buChar char="•"/>
            </a:pPr>
            <a:r>
              <a:rPr lang="en-GB" dirty="0"/>
              <a:t>Our Consultant Forensic Psychiatrist assessed Claire and diagnosed her with delusional disorder.</a:t>
            </a:r>
          </a:p>
          <a:p>
            <a:pPr marL="285750" indent="-285750">
              <a:buFont typeface="Arial" panose="020B0604020202020204" pitchFamily="34" charset="0"/>
              <a:buChar char="•"/>
            </a:pPr>
            <a:r>
              <a:rPr lang="en-GB" dirty="0"/>
              <a:t>Provided advice to her mental health team regarding appropriate medication.</a:t>
            </a:r>
          </a:p>
          <a:p>
            <a:pPr marL="285750" indent="-285750">
              <a:buFont typeface="Arial" panose="020B0604020202020204" pitchFamily="34" charset="0"/>
              <a:buChar char="•"/>
            </a:pPr>
            <a:r>
              <a:rPr lang="en-GB" dirty="0"/>
              <a:t>The stalking stopped.</a:t>
            </a:r>
          </a:p>
          <a:p>
            <a:pPr marL="285750" indent="-285750">
              <a:buFont typeface="Arial" panose="020B0604020202020204" pitchFamily="34" charset="0"/>
              <a:buChar char="•"/>
            </a:pPr>
            <a:r>
              <a:rPr lang="en-GB" dirty="0">
                <a:ea typeface="Calibri Light" panose="020F0302020204030204" pitchFamily="34" charset="0"/>
              </a:rPr>
              <a:t>However, some months later, (following the end of supervision under probation) Claire stopped her medication and started stalking again. </a:t>
            </a:r>
          </a:p>
          <a:p>
            <a:pPr marL="285750" indent="-285750">
              <a:buFont typeface="Arial" panose="020B0604020202020204" pitchFamily="34" charset="0"/>
              <a:buChar char="•"/>
            </a:pPr>
            <a:r>
              <a:rPr lang="en-GB" dirty="0"/>
              <a:t>Jim again advised her mental health team about the importance of medication adherence; Claire recommenced her medication.</a:t>
            </a:r>
          </a:p>
          <a:p>
            <a:pPr marL="285750" indent="-285750">
              <a:buFont typeface="Arial" panose="020B0604020202020204" pitchFamily="34" charset="0"/>
              <a:buChar char="•"/>
            </a:pPr>
            <a:r>
              <a:rPr lang="en-GB" dirty="0"/>
              <a:t>The stalking stopped.</a:t>
            </a:r>
          </a:p>
          <a:p>
            <a:pPr marL="285750" indent="-285750">
              <a:buFont typeface="Arial" panose="020B0604020202020204" pitchFamily="34" charset="0"/>
              <a:buChar char="•"/>
            </a:pPr>
            <a:r>
              <a:rPr lang="en-GB" dirty="0"/>
              <a:t>However, Claire has since stopped her medication again and is remanded in custody due to a re-emergence of the stalking.</a:t>
            </a:r>
          </a:p>
          <a:p>
            <a:pPr marL="285750" indent="-285750">
              <a:buFont typeface="Arial" panose="020B0604020202020204" pitchFamily="34" charset="0"/>
              <a:buChar char="•"/>
            </a:pPr>
            <a:r>
              <a:rPr lang="en-GB" dirty="0"/>
              <a:t>Jim is liaising with her mental health team about mental health disposals which may mandate her medication use. </a:t>
            </a:r>
          </a:p>
          <a:p>
            <a:pPr marL="285750" indent="-285750">
              <a:buFont typeface="Arial" panose="020B0604020202020204" pitchFamily="34" charset="0"/>
              <a:buChar char="•"/>
            </a:pPr>
            <a:r>
              <a:rPr lang="en-GB" dirty="0">
                <a:ea typeface="Calibri Light" panose="020F0302020204030204" pitchFamily="34" charset="0"/>
              </a:rPr>
              <a:t>This case highlights the need for both treatment and external controls</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sp>
        <p:nvSpPr>
          <p:cNvPr id="7" name="Title 2">
            <a:extLst>
              <a:ext uri="{FF2B5EF4-FFF2-40B4-BE49-F238E27FC236}">
                <a16:creationId xmlns:a16="http://schemas.microsoft.com/office/drawing/2014/main" id="{18D4908C-4D57-2C81-D191-6705E642E099}"/>
              </a:ext>
            </a:extLst>
          </p:cNvPr>
          <p:cNvSpPr>
            <a:spLocks noGrp="1"/>
          </p:cNvSpPr>
          <p:nvPr>
            <p:ph type="title"/>
          </p:nvPr>
        </p:nvSpPr>
        <p:spPr>
          <a:xfrm>
            <a:off x="825500" y="785813"/>
            <a:ext cx="7759700" cy="779462"/>
          </a:xfrm>
        </p:spPr>
        <p:txBody>
          <a:bodyPr>
            <a:normAutofit/>
          </a:bodyPr>
          <a:lstStyle/>
          <a:p>
            <a:r>
              <a:rPr lang="en-US" dirty="0"/>
              <a:t>Intimacy seeking stalking case example: Claire’s engagement with HIOW NHS team </a:t>
            </a:r>
          </a:p>
        </p:txBody>
      </p:sp>
      <p:pic>
        <p:nvPicPr>
          <p:cNvPr id="9" name="Picture 8" descr="Coffee machine pouring coffee in different cups">
            <a:extLst>
              <a:ext uri="{FF2B5EF4-FFF2-40B4-BE49-F238E27FC236}">
                <a16:creationId xmlns:a16="http://schemas.microsoft.com/office/drawing/2014/main" id="{3BB8B116-1C66-91F6-30B6-A106C3E678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980" y="1852523"/>
            <a:ext cx="3807831" cy="3553666"/>
          </a:xfrm>
          <a:prstGeom prst="rect">
            <a:avLst/>
          </a:prstGeom>
        </p:spPr>
      </p:pic>
      <p:sp>
        <p:nvSpPr>
          <p:cNvPr id="3" name="Text Placeholder 4">
            <a:extLst>
              <a:ext uri="{FF2B5EF4-FFF2-40B4-BE49-F238E27FC236}">
                <a16:creationId xmlns:a16="http://schemas.microsoft.com/office/drawing/2014/main" id="{73FBFC78-D5B9-E624-A9CE-D0A92B4AE0EE}"/>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26352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F2B446-927A-8932-F422-BE52F493746C}"/>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7" name="TextBox 6">
            <a:extLst>
              <a:ext uri="{FF2B5EF4-FFF2-40B4-BE49-F238E27FC236}">
                <a16:creationId xmlns:a16="http://schemas.microsoft.com/office/drawing/2014/main" id="{799F37D8-6FA8-0C8E-BCBD-CC8F70E7234D}"/>
              </a:ext>
            </a:extLst>
          </p:cNvPr>
          <p:cNvSpPr txBox="1"/>
          <p:nvPr/>
        </p:nvSpPr>
        <p:spPr>
          <a:xfrm>
            <a:off x="741680" y="148174"/>
            <a:ext cx="58877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Non-intimate stalking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4. Predatory stalking</a:t>
            </a:r>
          </a:p>
        </p:txBody>
      </p:sp>
      <p:pic>
        <p:nvPicPr>
          <p:cNvPr id="5" name="Picture 4">
            <a:extLst>
              <a:ext uri="{FF2B5EF4-FFF2-40B4-BE49-F238E27FC236}">
                <a16:creationId xmlns:a16="http://schemas.microsoft.com/office/drawing/2014/main" id="{410793C8-A032-87CD-A929-08BA61BFA2DA}"/>
              </a:ext>
            </a:extLst>
          </p:cNvPr>
          <p:cNvPicPr>
            <a:picLocks noChangeAspect="1"/>
          </p:cNvPicPr>
          <p:nvPr/>
        </p:nvPicPr>
        <p:blipFill>
          <a:blip r:embed="rId3"/>
          <a:stretch>
            <a:fillRect/>
          </a:stretch>
        </p:blipFill>
        <p:spPr>
          <a:xfrm>
            <a:off x="880110" y="1383030"/>
            <a:ext cx="9909810" cy="4696730"/>
          </a:xfrm>
          <a:prstGeom prst="rect">
            <a:avLst/>
          </a:prstGeom>
        </p:spPr>
      </p:pic>
    </p:spTree>
    <p:extLst>
      <p:ext uri="{BB962C8B-B14F-4D97-AF65-F5344CB8AC3E}">
        <p14:creationId xmlns:p14="http://schemas.microsoft.com/office/powerpoint/2010/main" val="2432247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AE6B38-E006-B9C7-3DA3-00470E4F3CDF}"/>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3" name="TextBox 2">
            <a:extLst>
              <a:ext uri="{FF2B5EF4-FFF2-40B4-BE49-F238E27FC236}">
                <a16:creationId xmlns:a16="http://schemas.microsoft.com/office/drawing/2014/main" id="{6AB5284F-0829-3AE0-3901-B0D7597700F3}"/>
              </a:ext>
            </a:extLst>
          </p:cNvPr>
          <p:cNvSpPr txBox="1"/>
          <p:nvPr/>
        </p:nvSpPr>
        <p:spPr>
          <a:xfrm>
            <a:off x="762000" y="800100"/>
            <a:ext cx="533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Clinical factors &amp; risk</a:t>
            </a:r>
          </a:p>
        </p:txBody>
      </p:sp>
      <p:pic>
        <p:nvPicPr>
          <p:cNvPr id="5" name="Picture 4">
            <a:extLst>
              <a:ext uri="{FF2B5EF4-FFF2-40B4-BE49-F238E27FC236}">
                <a16:creationId xmlns:a16="http://schemas.microsoft.com/office/drawing/2014/main" id="{1B61F28D-6E7B-7E21-1B4A-B36E7A97EF38}"/>
              </a:ext>
            </a:extLst>
          </p:cNvPr>
          <p:cNvPicPr>
            <a:picLocks noChangeAspect="1"/>
          </p:cNvPicPr>
          <p:nvPr/>
        </p:nvPicPr>
        <p:blipFill>
          <a:blip r:embed="rId4"/>
          <a:stretch>
            <a:fillRect/>
          </a:stretch>
        </p:blipFill>
        <p:spPr>
          <a:xfrm>
            <a:off x="406956" y="1471612"/>
            <a:ext cx="11200844" cy="4861190"/>
          </a:xfrm>
          <a:prstGeom prst="rect">
            <a:avLst/>
          </a:prstGeom>
        </p:spPr>
      </p:pic>
    </p:spTree>
    <p:extLst>
      <p:ext uri="{BB962C8B-B14F-4D97-AF65-F5344CB8AC3E}">
        <p14:creationId xmlns:p14="http://schemas.microsoft.com/office/powerpoint/2010/main" val="1841650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D3D1CA-AFED-3ABA-773E-1C1ED659AF0D}"/>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9301480" y="308172"/>
            <a:ext cx="2148840" cy="782955"/>
          </a:xfrm>
          <a:prstGeom prst="rect">
            <a:avLst/>
          </a:prstGeom>
          <a:noFill/>
          <a:ln>
            <a:noFill/>
          </a:ln>
        </p:spPr>
      </p:pic>
      <p:sp>
        <p:nvSpPr>
          <p:cNvPr id="4" name="TextBox 3">
            <a:extLst>
              <a:ext uri="{FF2B5EF4-FFF2-40B4-BE49-F238E27FC236}">
                <a16:creationId xmlns:a16="http://schemas.microsoft.com/office/drawing/2014/main" id="{5892B130-2B8D-250E-DA5E-E1C66A9D9403}"/>
              </a:ext>
            </a:extLst>
          </p:cNvPr>
          <p:cNvSpPr txBox="1"/>
          <p:nvPr/>
        </p:nvSpPr>
        <p:spPr>
          <a:xfrm>
            <a:off x="741680" y="290908"/>
            <a:ext cx="903478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5EB8"/>
                </a:solidFill>
                <a:effectLst/>
                <a:uLnTx/>
                <a:uFillTx/>
                <a:latin typeface="Calibri" panose="020F0502020204030204" pitchFamily="34" charset="0"/>
                <a:ea typeface="Calibri" panose="020F0502020204030204" pitchFamily="34" charset="0"/>
                <a:cs typeface="Calibri" panose="020F0502020204030204" pitchFamily="34" charset="0"/>
              </a:rPr>
              <a:t>Predatory stalking: Implications for policing/management</a:t>
            </a:r>
          </a:p>
        </p:txBody>
      </p:sp>
      <p:sp>
        <p:nvSpPr>
          <p:cNvPr id="6" name="TextBox 5">
            <a:extLst>
              <a:ext uri="{FF2B5EF4-FFF2-40B4-BE49-F238E27FC236}">
                <a16:creationId xmlns:a16="http://schemas.microsoft.com/office/drawing/2014/main" id="{E75EC778-A7A3-B101-1093-5E2FF0CFA4B4}"/>
              </a:ext>
            </a:extLst>
          </p:cNvPr>
          <p:cNvSpPr txBox="1"/>
          <p:nvPr/>
        </p:nvSpPr>
        <p:spPr>
          <a:xfrm>
            <a:off x="635000" y="1614347"/>
            <a:ext cx="9994900" cy="470898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Associated offences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Be aware of the serial nature of this offence, may have also committed other sexual offences and stalked other victims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Don’t drop the stalking charge! Charge for this alongside other offences as this has implications for treatment &amp; management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Recognise that stalking may be an element of the sexual offence for which you are managing them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Engagement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May have issues with substance misuse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May have a paranoid thinking style, problems controlling emotions, sense of superiority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May feel threatened and so respond with aggression, attempting to control the interview/supervision session, or attempting to appear intellectually superior/denigrating of interviewing officers/probation officer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Safeguarding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Calibri Light" panose="020F0302020204030204" pitchFamily="34" charset="0"/>
                <a:ea typeface="Calibri Light" panose="020F0302020204030204" pitchFamily="34" charset="0"/>
                <a:cs typeface="Calibri Light" panose="020F0302020204030204" pitchFamily="34" charset="0"/>
              </a:rPr>
              <a:t>Highly recidivistic</a:t>
            </a:r>
          </a:p>
        </p:txBody>
      </p:sp>
    </p:spTree>
    <p:extLst>
      <p:ext uri="{BB962C8B-B14F-4D97-AF65-F5344CB8AC3E}">
        <p14:creationId xmlns:p14="http://schemas.microsoft.com/office/powerpoint/2010/main" val="828122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2CCB-39C5-B5F3-A72E-0A8477658D9A}"/>
              </a:ext>
            </a:extLst>
          </p:cNvPr>
          <p:cNvSpPr>
            <a:spLocks noGrp="1"/>
          </p:cNvSpPr>
          <p:nvPr>
            <p:ph type="title"/>
          </p:nvPr>
        </p:nvSpPr>
        <p:spPr/>
        <p:txBody>
          <a:bodyPr>
            <a:normAutofit/>
          </a:bodyPr>
          <a:lstStyle/>
          <a:p>
            <a:r>
              <a:rPr lang="en-GB" sz="2800" dirty="0"/>
              <a:t>Most prevalent mental health diagnoses according to typology (616 MASP referrals 2018-2022)</a:t>
            </a:r>
          </a:p>
        </p:txBody>
      </p:sp>
      <p:graphicFrame>
        <p:nvGraphicFramePr>
          <p:cNvPr id="6" name="Content Placeholder 5">
            <a:extLst>
              <a:ext uri="{FF2B5EF4-FFF2-40B4-BE49-F238E27FC236}">
                <a16:creationId xmlns:a16="http://schemas.microsoft.com/office/drawing/2014/main" id="{BCD09B84-2AD6-7502-67B5-E8B2DEFE01D5}"/>
              </a:ext>
            </a:extLst>
          </p:cNvPr>
          <p:cNvGraphicFramePr>
            <a:graphicFrameLocks noGrp="1"/>
          </p:cNvGraphicFramePr>
          <p:nvPr>
            <p:ph idx="1"/>
            <p:extLst/>
          </p:nvPr>
        </p:nvGraphicFramePr>
        <p:xfrm>
          <a:off x="838199" y="1825625"/>
          <a:ext cx="1051559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FB7F46DA-783B-DD6D-34CC-1559B128DC9D}"/>
              </a:ext>
            </a:extLst>
          </p:cNvPr>
          <p:cNvSpPr/>
          <p:nvPr/>
        </p:nvSpPr>
        <p:spPr>
          <a:xfrm>
            <a:off x="8972550" y="1565388"/>
            <a:ext cx="1634490" cy="2414906"/>
          </a:xfrm>
          <a:custGeom>
            <a:avLst/>
            <a:gdLst>
              <a:gd name="connsiteX0" fmla="*/ 0 w 1634490"/>
              <a:gd name="connsiteY0" fmla="*/ 1207453 h 2414906"/>
              <a:gd name="connsiteX1" fmla="*/ 817245 w 1634490"/>
              <a:gd name="connsiteY1" fmla="*/ 0 h 2414906"/>
              <a:gd name="connsiteX2" fmla="*/ 1634490 w 1634490"/>
              <a:gd name="connsiteY2" fmla="*/ 1207453 h 2414906"/>
              <a:gd name="connsiteX3" fmla="*/ 817245 w 1634490"/>
              <a:gd name="connsiteY3" fmla="*/ 2414906 h 2414906"/>
              <a:gd name="connsiteX4" fmla="*/ 0 w 1634490"/>
              <a:gd name="connsiteY4" fmla="*/ 1207453 h 241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0" h="2414906" extrusionOk="0">
                <a:moveTo>
                  <a:pt x="0" y="1207453"/>
                </a:moveTo>
                <a:cubicBezTo>
                  <a:pt x="-28193" y="541801"/>
                  <a:pt x="373513" y="7492"/>
                  <a:pt x="817245" y="0"/>
                </a:cubicBezTo>
                <a:cubicBezTo>
                  <a:pt x="1272318" y="7638"/>
                  <a:pt x="1637345" y="627728"/>
                  <a:pt x="1634490" y="1207453"/>
                </a:cubicBezTo>
                <a:cubicBezTo>
                  <a:pt x="1597231" y="1818099"/>
                  <a:pt x="1306206" y="2460378"/>
                  <a:pt x="817245" y="2414906"/>
                </a:cubicBezTo>
                <a:cubicBezTo>
                  <a:pt x="386555" y="2338053"/>
                  <a:pt x="47815" y="1963459"/>
                  <a:pt x="0" y="1207453"/>
                </a:cubicBezTo>
                <a:close/>
              </a:path>
            </a:pathLst>
          </a:custGeom>
          <a:noFill/>
          <a:ln w="38100">
            <a:solidFill>
              <a:srgbClr val="FF0000"/>
            </a:solidFill>
            <a:extLst>
              <a:ext uri="{C807C97D-BFC1-408E-A445-0C87EB9F89A2}">
                <ask:lineSketchStyleProps xmlns:ask="http://schemas.microsoft.com/office/drawing/2018/sketchyshapes" xmln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01706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B6DE905-AFD6-450C-D4E0-74203DD5EAD6}"/>
              </a:ext>
            </a:extLst>
          </p:cNvPr>
          <p:cNvGraphicFramePr>
            <a:graphicFrameLocks noGrp="1"/>
          </p:cNvGraphicFramePr>
          <p:nvPr>
            <p:ph idx="1"/>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FBB67C68-FC52-A9BD-C119-3E9EB3096F35}"/>
              </a:ext>
            </a:extLst>
          </p:cNvPr>
          <p:cNvSpPr txBox="1">
            <a:spLocks/>
          </p:cNvSpPr>
          <p:nvPr/>
        </p:nvSpPr>
        <p:spPr>
          <a:xfrm>
            <a:off x="838200" y="582325"/>
            <a:ext cx="10515600" cy="1325563"/>
          </a:xfrm>
          <a:prstGeom prst="rect">
            <a:avLst/>
          </a:prstGeom>
        </p:spPr>
        <p:txBody>
          <a:bodyPr vert="horz" lIns="0" tIns="0" rIns="0" bIns="0" rtlCol="0" anchor="ctr">
            <a:normAutofit fontScale="90000" lnSpcReduction="20000"/>
          </a:bodyPr>
          <a:lstStyle>
            <a:lvl1pPr algn="l" defTabSz="914400" rtl="0" eaLnBrk="1" latinLnBrk="0" hangingPunct="1">
              <a:lnSpc>
                <a:spcPct val="90000"/>
              </a:lnSpc>
              <a:spcBef>
                <a:spcPct val="0"/>
              </a:spcBef>
              <a:buNone/>
              <a:defRPr sz="2400" b="1" i="0" kern="1200">
                <a:solidFill>
                  <a:schemeClr val="accent1"/>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t>Implications for mental health treatment</a:t>
            </a:r>
            <a:r>
              <a:rPr kumimoji="0" lang="en-GB" sz="3200" b="0"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t/>
            </a:r>
            <a:br>
              <a:rPr kumimoji="0" lang="en-GB" sz="3200" b="0"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br>
            <a:r>
              <a:rPr kumimoji="0" lang="en-GB" sz="3200" b="0"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t>We need to tailor treatment according to MH issues within each typology + individual formulation</a:t>
            </a:r>
            <a:r>
              <a:rPr kumimoji="0" lang="en-GB" sz="2600" b="1"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t/>
            </a:r>
            <a:br>
              <a:rPr kumimoji="0" lang="en-GB" sz="2600" b="1"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rPr>
            </a:br>
            <a:endParaRPr kumimoji="0" lang="en-GB" sz="2600" b="1" i="0" u="none" strike="noStrike" kern="1200" cap="none" spc="0" normalizeH="0" baseline="0" noProof="0" dirty="0">
              <a:ln>
                <a:noFill/>
              </a:ln>
              <a:solidFill>
                <a:srgbClr val="005EB8"/>
              </a:solidFill>
              <a:effectLst/>
              <a:uLnTx/>
              <a:uFillTx/>
              <a:latin typeface="Calibri" panose="020F0502020204030204" pitchFamily="34" charset="0"/>
              <a:ea typeface="+mj-ea"/>
              <a:cs typeface="Calibri" panose="020F0502020204030204" pitchFamily="34" charset="0"/>
            </a:endParaRPr>
          </a:p>
        </p:txBody>
      </p:sp>
      <p:sp>
        <p:nvSpPr>
          <p:cNvPr id="7" name="Oval 6">
            <a:extLst>
              <a:ext uri="{FF2B5EF4-FFF2-40B4-BE49-F238E27FC236}">
                <a16:creationId xmlns:a16="http://schemas.microsoft.com/office/drawing/2014/main" id="{2969CFF0-880F-6045-E151-7EBEB94AC259}"/>
              </a:ext>
            </a:extLst>
          </p:cNvPr>
          <p:cNvSpPr/>
          <p:nvPr/>
        </p:nvSpPr>
        <p:spPr>
          <a:xfrm>
            <a:off x="9361170" y="2147918"/>
            <a:ext cx="1992630" cy="3315622"/>
          </a:xfrm>
          <a:custGeom>
            <a:avLst/>
            <a:gdLst>
              <a:gd name="connsiteX0" fmla="*/ 0 w 1992630"/>
              <a:gd name="connsiteY0" fmla="*/ 1657811 h 3315622"/>
              <a:gd name="connsiteX1" fmla="*/ 996315 w 1992630"/>
              <a:gd name="connsiteY1" fmla="*/ 0 h 3315622"/>
              <a:gd name="connsiteX2" fmla="*/ 1992630 w 1992630"/>
              <a:gd name="connsiteY2" fmla="*/ 1657811 h 3315622"/>
              <a:gd name="connsiteX3" fmla="*/ 996315 w 1992630"/>
              <a:gd name="connsiteY3" fmla="*/ 3315622 h 3315622"/>
              <a:gd name="connsiteX4" fmla="*/ 0 w 1992630"/>
              <a:gd name="connsiteY4" fmla="*/ 1657811 h 3315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630" h="3315622" extrusionOk="0">
                <a:moveTo>
                  <a:pt x="0" y="1657811"/>
                </a:moveTo>
                <a:cubicBezTo>
                  <a:pt x="-61805" y="744871"/>
                  <a:pt x="512526" y="65342"/>
                  <a:pt x="996315" y="0"/>
                </a:cubicBezTo>
                <a:cubicBezTo>
                  <a:pt x="1605266" y="120477"/>
                  <a:pt x="1994288" y="792836"/>
                  <a:pt x="1992630" y="1657811"/>
                </a:cubicBezTo>
                <a:cubicBezTo>
                  <a:pt x="1963996" y="2530194"/>
                  <a:pt x="1576137" y="3351377"/>
                  <a:pt x="996315" y="3315622"/>
                </a:cubicBezTo>
                <a:cubicBezTo>
                  <a:pt x="488410" y="3158116"/>
                  <a:pt x="31537" y="2632194"/>
                  <a:pt x="0" y="1657811"/>
                </a:cubicBezTo>
                <a:close/>
              </a:path>
            </a:pathLst>
          </a:custGeom>
          <a:noFill/>
          <a:ln w="38100">
            <a:solidFill>
              <a:srgbClr val="FF0000"/>
            </a:solidFill>
            <a:extLst>
              <a:ext uri="{C807C97D-BFC1-408E-A445-0C87EB9F89A2}">
                <ask:lineSketchStyleProps xmlns:ask="http://schemas.microsoft.com/office/drawing/2018/sketchyshapes" xmlns="" sd="26502169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76607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BCD775-8D35-25C1-6035-93E046B1BE4B}"/>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ECDE170-9075-46F5-A251-29A8E184EB17}"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59</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13" name="Title 2">
            <a:extLst>
              <a:ext uri="{FF2B5EF4-FFF2-40B4-BE49-F238E27FC236}">
                <a16:creationId xmlns:a16="http://schemas.microsoft.com/office/drawing/2014/main" id="{91A6994F-0A6D-E243-8011-58E800FABEE6}"/>
              </a:ext>
            </a:extLst>
          </p:cNvPr>
          <p:cNvSpPr>
            <a:spLocks noGrp="1"/>
          </p:cNvSpPr>
          <p:nvPr>
            <p:ph type="title"/>
          </p:nvPr>
        </p:nvSpPr>
        <p:spPr>
          <a:xfrm>
            <a:off x="825871" y="785925"/>
            <a:ext cx="7759103" cy="779463"/>
          </a:xfrm>
        </p:spPr>
        <p:txBody>
          <a:bodyPr/>
          <a:lstStyle/>
          <a:p>
            <a:r>
              <a:rPr lang="en-US" dirty="0"/>
              <a:t>Predatory stalking case example: William’s journey into MASP</a:t>
            </a:r>
          </a:p>
        </p:txBody>
      </p:sp>
      <p:graphicFrame>
        <p:nvGraphicFramePr>
          <p:cNvPr id="9" name="Content Placeholder 8">
            <a:extLst>
              <a:ext uri="{FF2B5EF4-FFF2-40B4-BE49-F238E27FC236}">
                <a16:creationId xmlns:a16="http://schemas.microsoft.com/office/drawing/2014/main" id="{4E15871C-91E0-3411-840C-4867FE660E69}"/>
              </a:ext>
            </a:extLst>
          </p:cNvPr>
          <p:cNvGraphicFramePr>
            <a:graphicFrameLocks noGrp="1"/>
          </p:cNvGraphicFramePr>
          <p:nvPr>
            <p:ph idx="1"/>
            <p:extLst/>
          </p:nvPr>
        </p:nvGraphicFramePr>
        <p:xfrm>
          <a:off x="825500" y="1852613"/>
          <a:ext cx="7759700" cy="3552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4">
            <a:extLst>
              <a:ext uri="{FF2B5EF4-FFF2-40B4-BE49-F238E27FC236}">
                <a16:creationId xmlns:a16="http://schemas.microsoft.com/office/drawing/2014/main" id="{77D04993-0A37-CED0-054F-CAEFF99F8EDB}"/>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390587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0133F89-AD5E-E741-996E-FC1BECAAD315}"/>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BD485C7-A838-A8FB-BE81-923E6AA7EA40}"/>
              </a:ext>
            </a:extLst>
          </p:cNvPr>
          <p:cNvSpPr/>
          <p:nvPr/>
        </p:nvSpPr>
        <p:spPr>
          <a:xfrm>
            <a:off x="947071" y="3455127"/>
            <a:ext cx="3061299" cy="3139321"/>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Support</a:t>
            </a: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National Stalking Helpline (supported over 75,000 victims to date)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Advocacy Service​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Online tool​</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London Stalking Support Service​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MASIP​</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PATHs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78398AD-3648-046E-3E25-DC69BB53BA44}"/>
              </a:ext>
            </a:extLst>
          </p:cNvPr>
          <p:cNvSpPr txBox="1"/>
          <p:nvPr/>
        </p:nvSpPr>
        <p:spPr>
          <a:xfrm>
            <a:off x="4565350" y="3455127"/>
            <a:ext cx="3061299" cy="2585323"/>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Educate</a:t>
            </a: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Workplace Training &amp; Consultancy​</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Bystander Training​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Publishing guidance​​​​</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Stalking Awareness Training​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Lifeline Stalking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4B39F27-DF2D-874E-4A4E-BD7F24B6EDB8}"/>
              </a:ext>
            </a:extLst>
          </p:cNvPr>
          <p:cNvSpPr txBox="1"/>
          <p:nvPr/>
        </p:nvSpPr>
        <p:spPr>
          <a:xfrm>
            <a:off x="8183630" y="3429000"/>
            <a:ext cx="3061299"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ptos" panose="020B0004020202020204" pitchFamily="34" charset="0"/>
                <a:ea typeface="+mn-ea"/>
                <a:cs typeface="+mn-cs"/>
              </a:rPr>
              <a:t>Campaign</a:t>
            </a: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Raising awareness​​​​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Influencing policy makers​​​​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Working with partners​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National Stalking Consortium​</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group of people in a lecture hall&#10;&#10;Description automatically generated">
            <a:extLst>
              <a:ext uri="{FF2B5EF4-FFF2-40B4-BE49-F238E27FC236}">
                <a16:creationId xmlns:a16="http://schemas.microsoft.com/office/drawing/2014/main" id="{5404413B-6751-B7B6-9AB7-E4B53816590C}"/>
              </a:ext>
            </a:extLst>
          </p:cNvPr>
          <p:cNvPicPr>
            <a:picLocks noChangeAspect="1"/>
          </p:cNvPicPr>
          <p:nvPr/>
        </p:nvPicPr>
        <p:blipFill>
          <a:blip r:embed="rId4"/>
          <a:stretch>
            <a:fillRect/>
          </a:stretch>
        </p:blipFill>
        <p:spPr>
          <a:xfrm>
            <a:off x="4482406" y="1782749"/>
            <a:ext cx="3227188" cy="1613594"/>
          </a:xfrm>
          <a:prstGeom prst="rect">
            <a:avLst/>
          </a:prstGeom>
        </p:spPr>
      </p:pic>
      <p:pic>
        <p:nvPicPr>
          <p:cNvPr id="12" name="Picture 11" descr="A person holding a megaphone&#10;&#10;Description automatically generated">
            <a:extLst>
              <a:ext uri="{FF2B5EF4-FFF2-40B4-BE49-F238E27FC236}">
                <a16:creationId xmlns:a16="http://schemas.microsoft.com/office/drawing/2014/main" id="{BBF501D1-F203-BB64-83BC-2280D1868ED6}"/>
              </a:ext>
            </a:extLst>
          </p:cNvPr>
          <p:cNvPicPr>
            <a:picLocks noChangeAspect="1"/>
          </p:cNvPicPr>
          <p:nvPr/>
        </p:nvPicPr>
        <p:blipFill>
          <a:blip r:embed="rId5"/>
          <a:stretch>
            <a:fillRect/>
          </a:stretch>
        </p:blipFill>
        <p:spPr>
          <a:xfrm>
            <a:off x="8183630" y="1771982"/>
            <a:ext cx="3227188" cy="1613594"/>
          </a:xfrm>
          <a:prstGeom prst="rect">
            <a:avLst/>
          </a:prstGeom>
        </p:spPr>
      </p:pic>
      <p:pic>
        <p:nvPicPr>
          <p:cNvPr id="14" name="Picture 13" descr="Close-up of a person holding his hands&#10;&#10;Description automatically generated">
            <a:extLst>
              <a:ext uri="{FF2B5EF4-FFF2-40B4-BE49-F238E27FC236}">
                <a16:creationId xmlns:a16="http://schemas.microsoft.com/office/drawing/2014/main" id="{62177214-414A-36C4-E859-0BE11020C70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9648" y="1771982"/>
            <a:ext cx="3248722" cy="1624361"/>
          </a:xfrm>
          <a:prstGeom prst="rect">
            <a:avLst/>
          </a:prstGeom>
        </p:spPr>
      </p:pic>
      <p:sp>
        <p:nvSpPr>
          <p:cNvPr id="16" name="TextBox 15">
            <a:extLst>
              <a:ext uri="{FF2B5EF4-FFF2-40B4-BE49-F238E27FC236}">
                <a16:creationId xmlns:a16="http://schemas.microsoft.com/office/drawing/2014/main" id="{7FA91808-53D2-218E-C0F5-D51E9CCF78DA}"/>
              </a:ext>
            </a:extLst>
          </p:cNvPr>
          <p:cNvSpPr txBox="1"/>
          <p:nvPr/>
        </p:nvSpPr>
        <p:spPr>
          <a:xfrm>
            <a:off x="962975" y="583784"/>
            <a:ext cx="7128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Aptos Black" panose="020B0004020202020204" pitchFamily="34" charset="0"/>
                <a:ea typeface="+mn-ea"/>
                <a:cs typeface="Arial Black" panose="020B0604020202020204" pitchFamily="34" charset="0"/>
              </a:rPr>
              <a:t>Our work </a:t>
            </a:r>
            <a:r>
              <a:rPr kumimoji="0" lang="en-GB" sz="4000" b="1" i="0" u="none" strike="noStrike" kern="1200" cap="none" spc="0" normalizeH="0" baseline="0" noProof="0" err="1">
                <a:ln>
                  <a:noFill/>
                </a:ln>
                <a:solidFill>
                  <a:srgbClr val="002060"/>
                </a:solidFill>
                <a:effectLst/>
                <a:uLnTx/>
                <a:uFillTx/>
                <a:latin typeface="Aptos Black" panose="020B0004020202020204" pitchFamily="34" charset="0"/>
                <a:ea typeface="+mn-ea"/>
                <a:cs typeface="Arial Black" panose="020B0604020202020204" pitchFamily="34" charset="0"/>
              </a:rPr>
              <a:t>includes</a:t>
            </a:r>
            <a:endParaRPr kumimoji="0" lang="en-GB" sz="4000" b="1" i="0" u="none" strike="noStrike" kern="1200" cap="none" spc="0" normalizeH="0" baseline="0" noProof="0">
              <a:ln>
                <a:noFill/>
              </a:ln>
              <a:solidFill>
                <a:srgbClr val="002060"/>
              </a:solidFill>
              <a:effectLst/>
              <a:uLnTx/>
              <a:uFillTx/>
              <a:latin typeface="Aptos Black" panose="020B0004020202020204" pitchFamily="34" charset="0"/>
              <a:ea typeface="+mn-ea"/>
              <a:cs typeface="Arial Black" panose="020B0604020202020204" pitchFamily="34" charset="0"/>
            </a:endParaRPr>
          </a:p>
        </p:txBody>
      </p:sp>
    </p:spTree>
    <p:extLst>
      <p:ext uri="{BB962C8B-B14F-4D97-AF65-F5344CB8AC3E}">
        <p14:creationId xmlns:p14="http://schemas.microsoft.com/office/powerpoint/2010/main" val="62096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0EDBE5-34B6-D13B-5C00-8FD419B4CEBF}"/>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60</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1C2E8AA3-EB62-F0DE-7770-B525F1395AAE}"/>
              </a:ext>
            </a:extLst>
          </p:cNvPr>
          <p:cNvSpPr>
            <a:spLocks noGrp="1"/>
          </p:cNvSpPr>
          <p:nvPr>
            <p:ph idx="1"/>
          </p:nvPr>
        </p:nvSpPr>
        <p:spPr>
          <a:xfrm>
            <a:off x="825872" y="1852523"/>
            <a:ext cx="6769548" cy="3553666"/>
          </a:xfrm>
        </p:spPr>
        <p:txBody>
          <a:bodyPr>
            <a:normAutofit/>
          </a:bodyPr>
          <a:lstStyle/>
          <a:p>
            <a:r>
              <a:rPr lang="en-GB" b="1" dirty="0"/>
              <a:t>Background</a:t>
            </a:r>
          </a:p>
          <a:p>
            <a:pPr marL="285750" indent="-285750">
              <a:buFont typeface="Arial" panose="020B0604020202020204" pitchFamily="34" charset="0"/>
              <a:buChar char="•"/>
            </a:pPr>
            <a:r>
              <a:rPr lang="en-GB" dirty="0"/>
              <a:t>Young married man with successful career</a:t>
            </a:r>
          </a:p>
          <a:p>
            <a:pPr marL="285750" indent="-285750">
              <a:buFont typeface="Arial" panose="020B0604020202020204" pitchFamily="34" charset="0"/>
              <a:buChar char="•"/>
            </a:pPr>
            <a:r>
              <a:rPr lang="en-GB" dirty="0"/>
              <a:t>No psychiatric history or mental health difficulties</a:t>
            </a:r>
          </a:p>
          <a:p>
            <a:pPr marL="285750" indent="-285750">
              <a:buFont typeface="Arial" panose="020B0604020202020204" pitchFamily="34" charset="0"/>
              <a:buChar char="•"/>
            </a:pPr>
            <a:r>
              <a:rPr lang="en-GB" dirty="0"/>
              <a:t>For the previous four years had been following women and recording them covertly on his phone.  </a:t>
            </a:r>
          </a:p>
          <a:p>
            <a:pPr marL="285750" indent="-285750">
              <a:buFont typeface="Arial" panose="020B0604020202020204" pitchFamily="34" charset="0"/>
              <a:buChar char="•"/>
            </a:pPr>
            <a:r>
              <a:rPr lang="en-GB" dirty="0"/>
              <a:t>Some women he would follow only once, during the current offence, he followed the victim for several months, initially from afar and then increasing his proximity to her</a:t>
            </a:r>
          </a:p>
          <a:p>
            <a:pPr marL="285750" indent="-285750">
              <a:buFont typeface="Arial" panose="020B0604020202020204" pitchFamily="34" charset="0"/>
              <a:buChar char="•"/>
            </a:pPr>
            <a:r>
              <a:rPr lang="en-GB" dirty="0"/>
              <a:t>This led to his arrest and conviction for stalking 4a</a:t>
            </a:r>
          </a:p>
          <a:p>
            <a:pPr marL="285750" indent="-285750">
              <a:buFont typeface="Arial" panose="020B0604020202020204" pitchFamily="34" charset="0"/>
              <a:buChar char="•"/>
            </a:pPr>
            <a:r>
              <a:rPr lang="en-GB" dirty="0"/>
              <a:t>Previous  conviction for sexual assault. </a:t>
            </a:r>
          </a:p>
        </p:txBody>
      </p:sp>
      <p:sp>
        <p:nvSpPr>
          <p:cNvPr id="7" name="Title 2">
            <a:extLst>
              <a:ext uri="{FF2B5EF4-FFF2-40B4-BE49-F238E27FC236}">
                <a16:creationId xmlns:a16="http://schemas.microsoft.com/office/drawing/2014/main" id="{18D4908C-4D57-2C81-D191-6705E642E099}"/>
              </a:ext>
            </a:extLst>
          </p:cNvPr>
          <p:cNvSpPr>
            <a:spLocks noGrp="1"/>
          </p:cNvSpPr>
          <p:nvPr>
            <p:ph type="title"/>
          </p:nvPr>
        </p:nvSpPr>
        <p:spPr>
          <a:xfrm>
            <a:off x="825500" y="785813"/>
            <a:ext cx="7759700" cy="779462"/>
          </a:xfrm>
        </p:spPr>
        <p:txBody>
          <a:bodyPr>
            <a:normAutofit/>
          </a:bodyPr>
          <a:lstStyle/>
          <a:p>
            <a:r>
              <a:rPr lang="en-US" dirty="0"/>
              <a:t>Predatory stalking case example: William’s engagement with HIOW NHS team </a:t>
            </a:r>
          </a:p>
        </p:txBody>
      </p:sp>
      <p:pic>
        <p:nvPicPr>
          <p:cNvPr id="5" name="Picture 4" descr="A person walking down a street&#10;&#10;Description automatically generated">
            <a:extLst>
              <a:ext uri="{FF2B5EF4-FFF2-40B4-BE49-F238E27FC236}">
                <a16:creationId xmlns:a16="http://schemas.microsoft.com/office/drawing/2014/main" id="{B725FD4C-A174-E116-25B3-9F27C25F15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774099" y="1948165"/>
            <a:ext cx="3985212" cy="3309636"/>
          </a:xfrm>
          <a:prstGeom prst="rect">
            <a:avLst/>
          </a:prstGeom>
        </p:spPr>
      </p:pic>
      <p:sp>
        <p:nvSpPr>
          <p:cNvPr id="3" name="Text Placeholder 4">
            <a:extLst>
              <a:ext uri="{FF2B5EF4-FFF2-40B4-BE49-F238E27FC236}">
                <a16:creationId xmlns:a16="http://schemas.microsoft.com/office/drawing/2014/main" id="{2AD26870-E397-2BBB-A5DC-5A8A8628CA4D}"/>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1210029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0EDBE5-34B6-D13B-5C00-8FD419B4CEBF}"/>
              </a:ext>
            </a:extLst>
          </p:cNvPr>
          <p:cNvSpPr>
            <a:spLocks noGrp="1"/>
          </p:cNvSpPr>
          <p:nvPr>
            <p:ph type="sldNum" sz="quarter" idx="12"/>
          </p:nvPr>
        </p:nvSpPr>
        <p:spPr>
          <a:xfrm>
            <a:off x="11144369" y="6452848"/>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61</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1C2E8AA3-EB62-F0DE-7770-B525F1395AAE}"/>
              </a:ext>
            </a:extLst>
          </p:cNvPr>
          <p:cNvSpPr>
            <a:spLocks noGrp="1"/>
          </p:cNvSpPr>
          <p:nvPr>
            <p:ph idx="1"/>
          </p:nvPr>
        </p:nvSpPr>
        <p:spPr>
          <a:xfrm>
            <a:off x="825872" y="1852523"/>
            <a:ext cx="6769548" cy="3553666"/>
          </a:xfrm>
        </p:spPr>
        <p:txBody>
          <a:bodyPr>
            <a:normAutofit/>
          </a:bodyPr>
          <a:lstStyle/>
          <a:p>
            <a:r>
              <a:rPr lang="en-GB" b="1" dirty="0"/>
              <a:t>Intervention and outcomes</a:t>
            </a:r>
          </a:p>
          <a:p>
            <a:pPr marL="285750" indent="-285750">
              <a:buFont typeface="Arial" panose="020B0604020202020204" pitchFamily="34" charset="0"/>
              <a:buChar char="•"/>
            </a:pPr>
            <a:r>
              <a:rPr lang="en-GB" dirty="0"/>
              <a:t>Initial consultation and risk assessment with Probation Practitioner, risk of continuing stalking = high, some psychological distress</a:t>
            </a:r>
          </a:p>
          <a:p>
            <a:pPr marL="285750" indent="-285750">
              <a:buFont typeface="Arial" panose="020B0604020202020204" pitchFamily="34" charset="0"/>
              <a:buChar char="•"/>
            </a:pPr>
            <a:r>
              <a:rPr lang="en-GB" dirty="0"/>
              <a:t>Engaged in 13 sessions, during which he:</a:t>
            </a:r>
          </a:p>
          <a:p>
            <a:pPr marL="514350" lvl="1" indent="-285750"/>
            <a:r>
              <a:rPr lang="en-GB" dirty="0"/>
              <a:t>Identified the impact of his childhood experiences upon his  stalking behaviour and current functioning</a:t>
            </a:r>
          </a:p>
          <a:p>
            <a:pPr marL="514350" lvl="1" indent="-285750"/>
            <a:r>
              <a:rPr lang="en-GB" dirty="0"/>
              <a:t>Developed an understanding of why he engaged in the stalking behaviour, and how he can avoid it in the future (exits from the cycle of offending)</a:t>
            </a:r>
          </a:p>
          <a:p>
            <a:pPr marL="514350" lvl="1" indent="-285750"/>
            <a:r>
              <a:rPr lang="en-GB" dirty="0"/>
              <a:t>Learnt skills to enable him to make changes in his life</a:t>
            </a:r>
          </a:p>
          <a:p>
            <a:pPr marL="285750" indent="-285750">
              <a:buFont typeface="Arial" panose="020B0604020202020204" pitchFamily="34" charset="0"/>
              <a:buChar char="•"/>
            </a:pPr>
            <a:r>
              <a:rPr lang="en-GB" dirty="0"/>
              <a:t>Outcome measures indicated his risk decreased from high     moderate &amp; his psychological wellbeing &amp; functioning improved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p:txBody>
      </p:sp>
      <p:sp>
        <p:nvSpPr>
          <p:cNvPr id="7" name="Title 2">
            <a:extLst>
              <a:ext uri="{FF2B5EF4-FFF2-40B4-BE49-F238E27FC236}">
                <a16:creationId xmlns:a16="http://schemas.microsoft.com/office/drawing/2014/main" id="{18D4908C-4D57-2C81-D191-6705E642E099}"/>
              </a:ext>
            </a:extLst>
          </p:cNvPr>
          <p:cNvSpPr>
            <a:spLocks noGrp="1"/>
          </p:cNvSpPr>
          <p:nvPr>
            <p:ph type="title"/>
          </p:nvPr>
        </p:nvSpPr>
        <p:spPr>
          <a:xfrm>
            <a:off x="825500" y="785813"/>
            <a:ext cx="7759700" cy="779462"/>
          </a:xfrm>
        </p:spPr>
        <p:txBody>
          <a:bodyPr>
            <a:normAutofit/>
          </a:bodyPr>
          <a:lstStyle/>
          <a:p>
            <a:r>
              <a:rPr lang="en-US" dirty="0"/>
              <a:t>Predatory stalking case example: William’s engagement with HIOW NHS team </a:t>
            </a:r>
          </a:p>
        </p:txBody>
      </p:sp>
      <p:cxnSp>
        <p:nvCxnSpPr>
          <p:cNvPr id="5" name="Straight Arrow Connector 4">
            <a:extLst>
              <a:ext uri="{FF2B5EF4-FFF2-40B4-BE49-F238E27FC236}">
                <a16:creationId xmlns:a16="http://schemas.microsoft.com/office/drawing/2014/main" id="{BE4C050F-CAD6-74B9-A7FF-79C3AE906AB1}"/>
              </a:ext>
            </a:extLst>
          </p:cNvPr>
          <p:cNvCxnSpPr>
            <a:cxnSpLocks/>
          </p:cNvCxnSpPr>
          <p:nvPr/>
        </p:nvCxnSpPr>
        <p:spPr>
          <a:xfrm>
            <a:off x="6457950" y="4537710"/>
            <a:ext cx="194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erson walking down a street&#10;&#10;Description automatically generated">
            <a:extLst>
              <a:ext uri="{FF2B5EF4-FFF2-40B4-BE49-F238E27FC236}">
                <a16:creationId xmlns:a16="http://schemas.microsoft.com/office/drawing/2014/main" id="{088EE719-25DF-1DBB-54BA-C20D8FBCBA6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7840980" y="1988819"/>
            <a:ext cx="3918331" cy="3417370"/>
          </a:xfrm>
          <a:prstGeom prst="rect">
            <a:avLst/>
          </a:prstGeom>
        </p:spPr>
      </p:pic>
      <p:sp>
        <p:nvSpPr>
          <p:cNvPr id="3" name="Text Placeholder 4">
            <a:extLst>
              <a:ext uri="{FF2B5EF4-FFF2-40B4-BE49-F238E27FC236}">
                <a16:creationId xmlns:a16="http://schemas.microsoft.com/office/drawing/2014/main" id="{D1CDB7E3-C491-F3BB-444D-A25DDAB26BF3}"/>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606882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55BE32-A5E1-45B4-BD01-9003A5E217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D50806-BABF-4915-9689-3B9956D1C75C}" type="slidenum">
              <a:rPr kumimoji="0" lang="en-US"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dirty="0">
              <a:ln>
                <a:noFill/>
              </a:ln>
              <a:solidFill>
                <a:srgbClr val="005EB8"/>
              </a:solidFill>
              <a:effectLst/>
              <a:uLnTx/>
              <a:uFillTx/>
              <a:latin typeface="Arial"/>
              <a:ea typeface="+mn-ea"/>
              <a:cs typeface="+mn-cs"/>
            </a:endParaRPr>
          </a:p>
        </p:txBody>
      </p:sp>
      <p:graphicFrame>
        <p:nvGraphicFramePr>
          <p:cNvPr id="10" name="Chart 9" descr="This is a chart.">
            <a:extLst>
              <a:ext uri="{FF2B5EF4-FFF2-40B4-BE49-F238E27FC236}">
                <a16:creationId xmlns:a16="http://schemas.microsoft.com/office/drawing/2014/main" id="{E66CA3D8-2C78-46B3-B39E-61C3B1570440}"/>
              </a:ext>
            </a:extLst>
          </p:cNvPr>
          <p:cNvGraphicFramePr/>
          <p:nvPr/>
        </p:nvGraphicFramePr>
        <p:xfrm>
          <a:off x="3188051" y="1909467"/>
          <a:ext cx="5815899" cy="3877266"/>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4145C40C-A08D-4984-A61C-A64C2C04D4FD}"/>
              </a:ext>
              <a:ext uri="{C183D7F6-B498-43B3-948B-1728B52AA6E4}">
                <adec:decorative xmlns:adec="http://schemas.microsoft.com/office/drawing/2017/decorative" xmlns="" val="1"/>
              </a:ext>
            </a:extLst>
          </p:cNvPr>
          <p:cNvSpPr/>
          <p:nvPr/>
        </p:nvSpPr>
        <p:spPr>
          <a:xfrm>
            <a:off x="8902700" y="4784367"/>
            <a:ext cx="101600" cy="1002366"/>
          </a:xfrm>
          <a:prstGeom prst="rect">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TextBox 47">
            <a:extLst>
              <a:ext uri="{FF2B5EF4-FFF2-40B4-BE49-F238E27FC236}">
                <a16:creationId xmlns:a16="http://schemas.microsoft.com/office/drawing/2014/main" id="{6DEA7C2E-5CA4-4158-A8D2-337962DDF790}"/>
              </a:ext>
            </a:extLst>
          </p:cNvPr>
          <p:cNvSpPr txBox="1"/>
          <p:nvPr/>
        </p:nvSpPr>
        <p:spPr>
          <a:xfrm>
            <a:off x="9145624" y="4754637"/>
            <a:ext cx="2693422" cy="984885"/>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lumMod val="75000"/>
                    <a:lumOff val="25000"/>
                  </a:srgbClr>
                </a:solidFill>
                <a:effectLst/>
                <a:uLnTx/>
                <a:uFillTx/>
                <a:latin typeface="Arial"/>
                <a:ea typeface="+mn-ea"/>
                <a:cs typeface="+mn-cs"/>
              </a:rPr>
              <a:t>Ex-intimate (rejected)</a:t>
            </a:r>
          </a:p>
        </p:txBody>
      </p:sp>
      <p:sp>
        <p:nvSpPr>
          <p:cNvPr id="18" name="Rectangle 17">
            <a:extLst>
              <a:ext uri="{FF2B5EF4-FFF2-40B4-BE49-F238E27FC236}">
                <a16:creationId xmlns:a16="http://schemas.microsoft.com/office/drawing/2014/main" id="{C34FFC4B-C0FD-40B7-84F6-1581A1DBE100}"/>
              </a:ext>
              <a:ext uri="{C183D7F6-B498-43B3-948B-1728B52AA6E4}">
                <adec:decorative xmlns:adec="http://schemas.microsoft.com/office/drawing/2017/decorative" xmlns="" val="1"/>
              </a:ext>
            </a:extLst>
          </p:cNvPr>
          <p:cNvSpPr/>
          <p:nvPr/>
        </p:nvSpPr>
        <p:spPr>
          <a:xfrm flipH="1">
            <a:off x="3430022" y="1490978"/>
            <a:ext cx="101600" cy="1002366"/>
          </a:xfrm>
          <a:prstGeom prst="rect">
            <a:avLst/>
          </a:prstGeom>
          <a:solidFill>
            <a:schemeClr val="tx2">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47">
            <a:extLst>
              <a:ext uri="{FF2B5EF4-FFF2-40B4-BE49-F238E27FC236}">
                <a16:creationId xmlns:a16="http://schemas.microsoft.com/office/drawing/2014/main" id="{37C247B4-175D-4D11-B853-D2AF3DE04EB3}"/>
              </a:ext>
            </a:extLst>
          </p:cNvPr>
          <p:cNvSpPr txBox="1"/>
          <p:nvPr/>
        </p:nvSpPr>
        <p:spPr>
          <a:xfrm flipH="1">
            <a:off x="509022" y="1715162"/>
            <a:ext cx="2693422" cy="553998"/>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75000"/>
                    <a:lumOff val="25000"/>
                  </a:srgbClr>
                </a:solidFill>
                <a:effectLst/>
                <a:uLnTx/>
                <a:uFillTx/>
                <a:latin typeface="Arial"/>
                <a:ea typeface="+mn-ea"/>
                <a:cs typeface="+mn-cs"/>
              </a:rPr>
              <a:t>Non-intimate</a:t>
            </a:r>
            <a:r>
              <a:rPr kumimoji="0" lang="en-US" sz="1400" b="0" i="0" u="none" strike="noStrike" kern="1200" cap="none" spc="0" normalizeH="0" baseline="0" noProof="0" dirty="0">
                <a:ln>
                  <a:noFill/>
                </a:ln>
                <a:solidFill>
                  <a:srgbClr val="000000">
                    <a:lumMod val="75000"/>
                    <a:lumOff val="25000"/>
                  </a:srgbClr>
                </a:solidFill>
                <a:effectLst/>
                <a:uLnTx/>
                <a:uFillTx/>
                <a:latin typeface="Arial"/>
                <a:ea typeface="+mn-ea"/>
                <a:cs typeface="+mn-cs"/>
              </a:rPr>
              <a:t> </a:t>
            </a:r>
          </a:p>
        </p:txBody>
      </p:sp>
      <p:sp>
        <p:nvSpPr>
          <p:cNvPr id="21" name="TextBox 47">
            <a:extLst>
              <a:ext uri="{FF2B5EF4-FFF2-40B4-BE49-F238E27FC236}">
                <a16:creationId xmlns:a16="http://schemas.microsoft.com/office/drawing/2014/main" id="{A11FA36C-8B09-47A5-A9E8-B41DE0D47FEA}"/>
              </a:ext>
            </a:extLst>
          </p:cNvPr>
          <p:cNvSpPr txBox="1"/>
          <p:nvPr/>
        </p:nvSpPr>
        <p:spPr>
          <a:xfrm flipH="1">
            <a:off x="263471" y="2299938"/>
            <a:ext cx="2938973" cy="2215991"/>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Arial"/>
                <a:ea typeface="+mn-ea"/>
                <a:cs typeface="+mn-cs"/>
              </a:rPr>
              <a:t>Incompetent suitor style 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Arial"/>
                <a:ea typeface="+mn-ea"/>
                <a:cs typeface="+mn-cs"/>
              </a:rPr>
              <a:t>Resentful 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Arial"/>
                <a:ea typeface="+mn-ea"/>
                <a:cs typeface="+mn-cs"/>
              </a:rPr>
              <a:t>Unknown 4.5%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Arial"/>
                <a:ea typeface="+mn-ea"/>
                <a:cs typeface="+mn-cs"/>
              </a:rPr>
              <a:t>Intimacy seeking 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latin typeface="Arial"/>
                <a:ea typeface="+mn-ea"/>
                <a:cs typeface="+mn-cs"/>
              </a:rPr>
              <a:t>Predatory 2.5%</a:t>
            </a:r>
          </a:p>
        </p:txBody>
      </p:sp>
      <p:sp>
        <p:nvSpPr>
          <p:cNvPr id="24" name="TextBox 47">
            <a:extLst>
              <a:ext uri="{FF2B5EF4-FFF2-40B4-BE49-F238E27FC236}">
                <a16:creationId xmlns:a16="http://schemas.microsoft.com/office/drawing/2014/main" id="{EE9CFF36-DC03-46FB-B2EF-37A7DD0E30C4}"/>
              </a:ext>
            </a:extLst>
          </p:cNvPr>
          <p:cNvSpPr txBox="1"/>
          <p:nvPr/>
        </p:nvSpPr>
        <p:spPr>
          <a:xfrm>
            <a:off x="6885744" y="4977774"/>
            <a:ext cx="1903168" cy="615553"/>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C0066"/>
                </a:solidFill>
                <a:effectLst/>
                <a:uLnTx/>
                <a:uFillTx/>
                <a:latin typeface="Arial"/>
                <a:ea typeface="+mn-ea"/>
                <a:cs typeface="+mn-cs"/>
              </a:rPr>
              <a:t>76%</a:t>
            </a:r>
          </a:p>
        </p:txBody>
      </p:sp>
      <p:sp>
        <p:nvSpPr>
          <p:cNvPr id="25" name="TextBox 47">
            <a:extLst>
              <a:ext uri="{FF2B5EF4-FFF2-40B4-BE49-F238E27FC236}">
                <a16:creationId xmlns:a16="http://schemas.microsoft.com/office/drawing/2014/main" id="{DC0A9957-E152-49C0-B103-E3AA9D206C7A}"/>
              </a:ext>
            </a:extLst>
          </p:cNvPr>
          <p:cNvSpPr txBox="1"/>
          <p:nvPr/>
        </p:nvSpPr>
        <p:spPr>
          <a:xfrm>
            <a:off x="3759200" y="1684385"/>
            <a:ext cx="1903168" cy="615553"/>
          </a:xfrm>
          <a:prstGeom prst="rect">
            <a:avLst/>
          </a:prstGeom>
          <a:noFill/>
          <a:ln w="6350">
            <a:noFill/>
            <a:prstDash val="dash"/>
          </a:ln>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E6E6">
                    <a:lumMod val="50000"/>
                  </a:srgbClr>
                </a:solidFill>
                <a:effectLst/>
                <a:uLnTx/>
                <a:uFillTx/>
                <a:latin typeface="Arial"/>
                <a:ea typeface="+mn-ea"/>
                <a:cs typeface="+mn-cs"/>
              </a:rPr>
              <a:t>23%</a:t>
            </a:r>
          </a:p>
        </p:txBody>
      </p:sp>
      <p:sp>
        <p:nvSpPr>
          <p:cNvPr id="22" name="Title 1"/>
          <p:cNvSpPr>
            <a:spLocks noGrp="1"/>
          </p:cNvSpPr>
          <p:nvPr>
            <p:ph type="title"/>
          </p:nvPr>
        </p:nvSpPr>
        <p:spPr>
          <a:xfrm>
            <a:off x="710178" y="637639"/>
            <a:ext cx="10972800" cy="853339"/>
          </a:xfrm>
        </p:spPr>
        <p:txBody>
          <a:bodyPr>
            <a:noAutofit/>
          </a:bodyPr>
          <a:lstStyle/>
          <a:p>
            <a:r>
              <a:rPr lang="en-GB" sz="2800" dirty="0">
                <a:ea typeface="Calibri" panose="020F0502020204030204" pitchFamily="34" charset="0"/>
              </a:rPr>
              <a:t>Conclusion: Non-intimate stalking accounts for almost a quarter of stalking cases in Hampshire &amp; IOW</a:t>
            </a:r>
            <a:endParaRPr lang="en-GB" sz="2800" b="0" dirty="0">
              <a:ea typeface="Calibri" panose="020F0502020204030204" pitchFamily="34" charset="0"/>
            </a:endParaRPr>
          </a:p>
        </p:txBody>
      </p:sp>
      <p:sp>
        <p:nvSpPr>
          <p:cNvPr id="2" name="TextBox 1">
            <a:extLst>
              <a:ext uri="{FF2B5EF4-FFF2-40B4-BE49-F238E27FC236}">
                <a16:creationId xmlns:a16="http://schemas.microsoft.com/office/drawing/2014/main" id="{8D919334-BE5D-D03C-8169-69A2F493A7C4}"/>
              </a:ext>
            </a:extLst>
          </p:cNvPr>
          <p:cNvSpPr txBox="1"/>
          <p:nvPr/>
        </p:nvSpPr>
        <p:spPr>
          <a:xfrm>
            <a:off x="800100" y="5269230"/>
            <a:ext cx="40474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Calibri" panose="020F0502020204030204" pitchFamily="34" charset="0"/>
                <a:cs typeface="+mn-cs"/>
              </a:rPr>
              <a:t>Typologies of referrals to MASP 04.2023 - 02.2025</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895783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6B5A902-2E25-A45F-5D3D-E6AA7D65E992}"/>
              </a:ext>
            </a:extLst>
          </p:cNvPr>
          <p:cNvSpPr>
            <a:spLocks noGrp="1"/>
          </p:cNvSpPr>
          <p:nvPr>
            <p:ph type="title"/>
          </p:nvPr>
        </p:nvSpPr>
        <p:spPr>
          <a:xfrm>
            <a:off x="825871" y="785925"/>
            <a:ext cx="8420999" cy="779463"/>
          </a:xfrm>
        </p:spPr>
        <p:txBody>
          <a:bodyPr anchor="ctr">
            <a:normAutofit/>
          </a:bodyPr>
          <a:lstStyle/>
          <a:p>
            <a:r>
              <a:rPr lang="en-US" sz="2800" dirty="0"/>
              <a:t>Conclusion: which highlights the complexity of stalking</a:t>
            </a:r>
          </a:p>
        </p:txBody>
      </p:sp>
      <p:pic>
        <p:nvPicPr>
          <p:cNvPr id="13" name="Content Placeholder 3">
            <a:extLst>
              <a:ext uri="{FF2B5EF4-FFF2-40B4-BE49-F238E27FC236}">
                <a16:creationId xmlns:a16="http://schemas.microsoft.com/office/drawing/2014/main" id="{0B437EBE-1342-3BA9-0FAC-889074F06DB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p:blipFill>
        <p:spPr>
          <a:xfrm>
            <a:off x="825871" y="1735810"/>
            <a:ext cx="2983140" cy="4004216"/>
          </a:xfrm>
          <a:noFill/>
        </p:spPr>
      </p:pic>
      <p:sp>
        <p:nvSpPr>
          <p:cNvPr id="19" name="Content Placeholder 3">
            <a:extLst>
              <a:ext uri="{FF2B5EF4-FFF2-40B4-BE49-F238E27FC236}">
                <a16:creationId xmlns:a16="http://schemas.microsoft.com/office/drawing/2014/main" id="{8E1F40E8-5865-6FCE-27DA-A32D49AD8C2B}"/>
              </a:ext>
            </a:extLst>
          </p:cNvPr>
          <p:cNvSpPr>
            <a:spLocks noGrp="1"/>
          </p:cNvSpPr>
          <p:nvPr>
            <p:ph sz="half" idx="2"/>
          </p:nvPr>
        </p:nvSpPr>
        <p:spPr>
          <a:xfrm>
            <a:off x="4231037" y="1875295"/>
            <a:ext cx="6377525" cy="3864731"/>
          </a:xfrm>
        </p:spPr>
        <p:txBody>
          <a:bodyPr>
            <a:normAutofit/>
          </a:bodyPr>
          <a:lstStyle/>
          <a:p>
            <a:pPr>
              <a:lnSpc>
                <a:spcPct val="90000"/>
              </a:lnSpc>
            </a:pPr>
            <a:r>
              <a:rPr lang="en-US" sz="2400" dirty="0"/>
              <a:t>Therefore, the work of MASP is vital in:</a:t>
            </a:r>
          </a:p>
          <a:p>
            <a:pPr>
              <a:lnSpc>
                <a:spcPct val="90000"/>
              </a:lnSpc>
            </a:pPr>
            <a:endParaRPr lang="en-US" sz="2400" dirty="0"/>
          </a:p>
          <a:p>
            <a:pPr>
              <a:lnSpc>
                <a:spcPct val="90000"/>
              </a:lnSpc>
            </a:pPr>
            <a:r>
              <a:rPr lang="en-GB" sz="2400" dirty="0"/>
              <a:t>Promoting an understanding of stalking which enhances the care and management of people who engage in stalking through integrated working and improved risk management decisions</a:t>
            </a:r>
          </a:p>
          <a:p>
            <a:pPr>
              <a:lnSpc>
                <a:spcPct val="90000"/>
              </a:lnSpc>
            </a:pPr>
            <a:endParaRPr lang="en-US" sz="2400" dirty="0"/>
          </a:p>
          <a:p>
            <a:pPr>
              <a:lnSpc>
                <a:spcPct val="90000"/>
              </a:lnSpc>
            </a:pPr>
            <a:r>
              <a:rPr lang="en-US" sz="2400" dirty="0"/>
              <a:t>Providing mental health intervention alongside robust criminal sanctions to address the behaviour at the top of the iceberg, and the underlying issues lurking below. </a:t>
            </a:r>
          </a:p>
          <a:p>
            <a:pPr>
              <a:lnSpc>
                <a:spcPct val="90000"/>
              </a:lnSpc>
            </a:pPr>
            <a:endParaRPr lang="en-US" sz="1700" dirty="0"/>
          </a:p>
          <a:p>
            <a:pPr>
              <a:lnSpc>
                <a:spcPct val="90000"/>
              </a:lnSpc>
            </a:pPr>
            <a:endParaRPr lang="en-US" sz="1700" dirty="0"/>
          </a:p>
        </p:txBody>
      </p:sp>
      <p:sp>
        <p:nvSpPr>
          <p:cNvPr id="5" name="Slide Number Placeholder 4">
            <a:extLst>
              <a:ext uri="{FF2B5EF4-FFF2-40B4-BE49-F238E27FC236}">
                <a16:creationId xmlns:a16="http://schemas.microsoft.com/office/drawing/2014/main" id="{DA13BFEF-F7BF-2652-693F-CFBD34BB333D}"/>
              </a:ext>
            </a:extLst>
          </p:cNvPr>
          <p:cNvSpPr>
            <a:spLocks noGrp="1"/>
          </p:cNvSpPr>
          <p:nvPr>
            <p:ph type="sldNum" sz="quarter" idx="12"/>
          </p:nvPr>
        </p:nvSpPr>
        <p:spPr>
          <a:xfrm>
            <a:off x="11144369" y="6460639"/>
            <a:ext cx="221760" cy="135503"/>
          </a:xfrm>
        </p:spPr>
        <p:txBody>
          <a:bodyPr anchor="t">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6ECDE170-9075-46F5-A251-29A8E184EB17}"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63</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Tree>
    <p:extLst>
      <p:ext uri="{BB962C8B-B14F-4D97-AF65-F5344CB8AC3E}">
        <p14:creationId xmlns:p14="http://schemas.microsoft.com/office/powerpoint/2010/main" val="3454931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E7E59-7830-0BD9-7220-E7DECCB8C3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DE170-9075-46F5-A251-29A8E184EB17}"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2" name="Title 1">
            <a:extLst>
              <a:ext uri="{FF2B5EF4-FFF2-40B4-BE49-F238E27FC236}">
                <a16:creationId xmlns:a16="http://schemas.microsoft.com/office/drawing/2014/main" id="{7D5B1DE6-ED6A-ABF6-7FC1-2B5325404126}"/>
              </a:ext>
            </a:extLst>
          </p:cNvPr>
          <p:cNvSpPr>
            <a:spLocks noGrp="1"/>
          </p:cNvSpPr>
          <p:nvPr>
            <p:ph type="title"/>
          </p:nvPr>
        </p:nvSpPr>
        <p:spPr/>
        <p:txBody>
          <a:bodyPr/>
          <a:lstStyle/>
          <a:p>
            <a:r>
              <a:rPr lang="en-GB" dirty="0"/>
              <a:t>Thank you for your time</a:t>
            </a:r>
          </a:p>
        </p:txBody>
      </p:sp>
      <p:sp>
        <p:nvSpPr>
          <p:cNvPr id="3" name="Content Placeholder 2">
            <a:extLst>
              <a:ext uri="{FF2B5EF4-FFF2-40B4-BE49-F238E27FC236}">
                <a16:creationId xmlns:a16="http://schemas.microsoft.com/office/drawing/2014/main" id="{F151963B-09CB-F9CF-3364-0CB5D934A05D}"/>
              </a:ext>
            </a:extLst>
          </p:cNvPr>
          <p:cNvSpPr>
            <a:spLocks noGrp="1"/>
          </p:cNvSpPr>
          <p:nvPr>
            <p:ph idx="1"/>
          </p:nvPr>
        </p:nvSpPr>
        <p:spPr>
          <a:xfrm>
            <a:off x="825871" y="1852523"/>
            <a:ext cx="6775079" cy="3553666"/>
          </a:xfrm>
        </p:spPr>
        <p:txBody>
          <a:bodyPr/>
          <a:lstStyle/>
          <a:p>
            <a:r>
              <a:rPr lang="en-GB" sz="2400" dirty="0"/>
              <a:t>Presentation citation: </a:t>
            </a:r>
          </a:p>
          <a:p>
            <a:r>
              <a:rPr lang="en-GB" sz="2400" dirty="0"/>
              <a:t>Dr K. Butcher “What is non-intimate stalking? Examining typologies other than rejected”. Stalking Deep Dive Conference, Winchester,  12</a:t>
            </a:r>
            <a:r>
              <a:rPr lang="en-GB" sz="2400" baseline="30000" dirty="0"/>
              <a:t>th</a:t>
            </a:r>
            <a:r>
              <a:rPr lang="en-GB" sz="2400" dirty="0"/>
              <a:t> February 2025.</a:t>
            </a:r>
          </a:p>
          <a:p>
            <a:endParaRPr lang="en-GB" sz="2400" dirty="0"/>
          </a:p>
          <a:p>
            <a:r>
              <a:rPr lang="en-GB" sz="2400" dirty="0"/>
              <a:t>Contact:</a:t>
            </a:r>
          </a:p>
          <a:p>
            <a:r>
              <a:rPr lang="en-GB" sz="2400" dirty="0"/>
              <a:t>Kirsty.butcher@southernhealth.nhs.uk </a:t>
            </a:r>
          </a:p>
          <a:p>
            <a:endParaRPr lang="en-GB" dirty="0"/>
          </a:p>
        </p:txBody>
      </p:sp>
      <p:pic>
        <p:nvPicPr>
          <p:cNvPr id="6" name="Picture 5" descr="Floating yellow green balls">
            <a:extLst>
              <a:ext uri="{FF2B5EF4-FFF2-40B4-BE49-F238E27FC236}">
                <a16:creationId xmlns:a16="http://schemas.microsoft.com/office/drawing/2014/main" id="{F9A40010-47C6-424B-D9CC-9141C260201E}"/>
              </a:ext>
            </a:extLst>
          </p:cNvPr>
          <p:cNvPicPr>
            <a:picLocks noChangeAspect="1"/>
          </p:cNvPicPr>
          <p:nvPr/>
        </p:nvPicPr>
        <p:blipFill>
          <a:blip r:embed="rId2" cstate="print">
            <a:extLst>
              <a:ext uri="{28A0092B-C50C-407E-A947-70E740481C1C}">
                <a14:useLocalDpi xmlns:a14="http://schemas.microsoft.com/office/drawing/2010/main" val="0"/>
              </a:ext>
            </a:extLst>
          </a:blip>
          <a:srcRect l="25914" r="26549" b="1"/>
          <a:stretch/>
        </p:blipFill>
        <p:spPr>
          <a:xfrm>
            <a:off x="8584974" y="1652167"/>
            <a:ext cx="3178190" cy="3553666"/>
          </a:xfrm>
          <a:prstGeom prst="rect">
            <a:avLst/>
          </a:prstGeom>
        </p:spPr>
      </p:pic>
      <p:sp>
        <p:nvSpPr>
          <p:cNvPr id="4" name="Text Placeholder 4">
            <a:extLst>
              <a:ext uri="{FF2B5EF4-FFF2-40B4-BE49-F238E27FC236}">
                <a16:creationId xmlns:a16="http://schemas.microsoft.com/office/drawing/2014/main" id="{5847B968-841F-B2DB-DC5C-65CF98DF39CB}"/>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3252861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5580BB-520D-303F-DED6-915B55588D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900" b="0" i="0" u="none" strike="noStrike" kern="1200" cap="none" spc="0" normalizeH="0" baseline="0" noProof="0" dirty="0">
              <a:ln>
                <a:noFill/>
              </a:ln>
              <a:solidFill>
                <a:srgbClr val="005EB8"/>
              </a:solidFill>
              <a:effectLst/>
              <a:uLnTx/>
              <a:uFillTx/>
              <a:latin typeface="Arial"/>
              <a:ea typeface="+mn-ea"/>
              <a:cs typeface="+mn-cs"/>
            </a:endParaRPr>
          </a:p>
        </p:txBody>
      </p:sp>
      <p:sp>
        <p:nvSpPr>
          <p:cNvPr id="3" name="Title 2">
            <a:extLst>
              <a:ext uri="{FF2B5EF4-FFF2-40B4-BE49-F238E27FC236}">
                <a16:creationId xmlns:a16="http://schemas.microsoft.com/office/drawing/2014/main" id="{4BE51063-98D2-3821-1628-DA03DFC2BE3B}"/>
              </a:ext>
            </a:extLst>
          </p:cNvPr>
          <p:cNvSpPr>
            <a:spLocks noGrp="1"/>
          </p:cNvSpPr>
          <p:nvPr>
            <p:ph type="title"/>
          </p:nvPr>
        </p:nvSpPr>
        <p:spPr/>
        <p:txBody>
          <a:bodyPr/>
          <a:lstStyle/>
          <a:p>
            <a:r>
              <a:rPr lang="en-GB" dirty="0"/>
              <a:t>References</a:t>
            </a:r>
          </a:p>
        </p:txBody>
      </p:sp>
      <p:sp>
        <p:nvSpPr>
          <p:cNvPr id="6" name="Content Placeholder 2">
            <a:extLst>
              <a:ext uri="{FF2B5EF4-FFF2-40B4-BE49-F238E27FC236}">
                <a16:creationId xmlns:a16="http://schemas.microsoft.com/office/drawing/2014/main" id="{3DF9B564-9E6F-9B76-02D5-AF5838984E7F}"/>
              </a:ext>
            </a:extLst>
          </p:cNvPr>
          <p:cNvSpPr>
            <a:spLocks noGrp="1"/>
          </p:cNvSpPr>
          <p:nvPr>
            <p:ph idx="1"/>
          </p:nvPr>
        </p:nvSpPr>
        <p:spPr>
          <a:xfrm>
            <a:off x="825500" y="1852613"/>
            <a:ext cx="7759700" cy="3552825"/>
          </a:xfrm>
        </p:spPr>
        <p:txBody>
          <a:bodyPr>
            <a:normAutofit fontScale="92500" lnSpcReduction="10000"/>
          </a:bodyPr>
          <a:lstStyle/>
          <a:p>
            <a:pPr>
              <a:lnSpc>
                <a:spcPct val="90000"/>
              </a:lnSpc>
            </a:pPr>
            <a:r>
              <a:rPr lang="en-GB" sz="1600" dirty="0"/>
              <a:t>Home Office. Stalking and Harassment Dashboard.8</a:t>
            </a:r>
            <a:r>
              <a:rPr lang="en-GB" sz="1600" baseline="30000" dirty="0"/>
              <a:t>th</a:t>
            </a:r>
            <a:r>
              <a:rPr lang="en-GB" sz="1600" dirty="0"/>
              <a:t> March 2023. Downloaded on 13.7.23 from </a:t>
            </a:r>
            <a:r>
              <a:rPr lang="en-GB" sz="1600" dirty="0">
                <a:hlinkClick r:id="rId2"/>
              </a:rPr>
              <a:t>https://vawg.gss-data.org.uk/dashboards/stalking-and-harassment</a:t>
            </a:r>
            <a:endParaRPr lang="en-GB" sz="1600" dirty="0"/>
          </a:p>
          <a:p>
            <a:pPr>
              <a:lnSpc>
                <a:spcPct val="90000"/>
              </a:lnSpc>
            </a:pPr>
            <a:r>
              <a:rPr lang="en-GB" sz="1600" dirty="0"/>
              <a:t>McEwan, T. E., &amp; Strand, S. (2013). The role of psychopathology in stalking by adult strangers and acquaintances. Australian &amp; New Zealand Journal of Psychiatry, 47(6),546–555.</a:t>
            </a:r>
          </a:p>
          <a:p>
            <a:pPr>
              <a:lnSpc>
                <a:spcPct val="90000"/>
              </a:lnSpc>
            </a:pPr>
            <a:r>
              <a:rPr lang="en-GB" sz="1600" dirty="0" err="1"/>
              <a:t>Mohandie</a:t>
            </a:r>
            <a:r>
              <a:rPr lang="en-GB" sz="1600" dirty="0"/>
              <a:t>, K., </a:t>
            </a:r>
            <a:r>
              <a:rPr lang="en-GB" sz="1600" dirty="0" err="1"/>
              <a:t>Meloy</a:t>
            </a:r>
            <a:r>
              <a:rPr lang="en-GB" sz="1600" dirty="0"/>
              <a:t>, J., Green-McGowan, M., &amp; Williams, J. (2006). The RECON typology of stalking: Reliability and validity based upon a large sample of North American stalkers. Journal of Forensic Sciences, 51(1), 147–155.</a:t>
            </a:r>
          </a:p>
          <a:p>
            <a:pPr>
              <a:lnSpc>
                <a:spcPct val="90000"/>
              </a:lnSpc>
            </a:pPr>
            <a:r>
              <a:rPr lang="en-GB" sz="1600" dirty="0"/>
              <a:t>Mullen, P., </a:t>
            </a:r>
            <a:r>
              <a:rPr lang="en-GB" sz="1600" dirty="0" err="1"/>
              <a:t>Pathe</a:t>
            </a:r>
            <a:r>
              <a:rPr lang="en-GB" sz="1600" dirty="0"/>
              <a:t>, M. and Purcell, R. (2009) </a:t>
            </a:r>
            <a:r>
              <a:rPr lang="en-GB" sz="1600" i="1" dirty="0"/>
              <a:t>Stalkers and their Victims</a:t>
            </a:r>
            <a:r>
              <a:rPr lang="en-GB" sz="1600" dirty="0"/>
              <a:t>. Cambridge: Cambridge University Press</a:t>
            </a:r>
          </a:p>
          <a:p>
            <a:pPr>
              <a:lnSpc>
                <a:spcPct val="90000"/>
              </a:lnSpc>
            </a:pPr>
            <a:r>
              <a:rPr lang="en-GB" sz="1600" dirty="0"/>
              <a:t>Mullen, P., </a:t>
            </a:r>
            <a:r>
              <a:rPr lang="en-GB" sz="1600" dirty="0" err="1"/>
              <a:t>Pathe</a:t>
            </a:r>
            <a:r>
              <a:rPr lang="en-GB" sz="1600" dirty="0"/>
              <a:t>, M. and Purcell, R., &amp; Stuart, G. (1999). A study of stalkers. American Journal of Psychiatry, 156, 1244-9.</a:t>
            </a:r>
          </a:p>
          <a:p>
            <a:pPr>
              <a:lnSpc>
                <a:spcPct val="90000"/>
              </a:lnSpc>
            </a:pPr>
            <a:r>
              <a:rPr lang="en-GB" sz="1600" dirty="0"/>
              <a:t>Purcell, R., </a:t>
            </a:r>
            <a:r>
              <a:rPr lang="en-GB" sz="1600" dirty="0" err="1"/>
              <a:t>Pathe</a:t>
            </a:r>
            <a:r>
              <a:rPr lang="en-GB" sz="1600" dirty="0"/>
              <a:t>, M., &amp; Mullen, P.E. (2001). A study of women who stalk. American Journal of Psychiatry, 36, 114-20.</a:t>
            </a:r>
          </a:p>
          <a:p>
            <a:pPr>
              <a:lnSpc>
                <a:spcPct val="90000"/>
              </a:lnSpc>
            </a:pPr>
            <a:r>
              <a:rPr lang="en-GB" sz="1600" dirty="0"/>
              <a:t>Senkans, S., McEwan, T. &amp; </a:t>
            </a:r>
            <a:r>
              <a:rPr lang="en-GB" sz="1600" dirty="0" err="1"/>
              <a:t>Ogloff</a:t>
            </a:r>
            <a:r>
              <a:rPr lang="en-GB" sz="1600" dirty="0"/>
              <a:t>, J. (2017).  Assessing the Link Between Intimate Partner Violence and Post relationship Stalking: A Gender-Inclusive Study. Journal of Interpersonal Violence, ﻿1–31</a:t>
            </a:r>
          </a:p>
          <a:p>
            <a:pPr>
              <a:lnSpc>
                <a:spcPct val="90000"/>
              </a:lnSpc>
            </a:pPr>
            <a:r>
              <a:rPr lang="en-GB" sz="1600" dirty="0"/>
              <a:t>Stark, E. (2009) Coercive Control. How men entrap women in personal life. Oxford: Oxford University Press</a:t>
            </a:r>
          </a:p>
          <a:p>
            <a:pPr>
              <a:lnSpc>
                <a:spcPct val="90000"/>
              </a:lnSpc>
            </a:pPr>
            <a:endParaRPr lang="en-GB" sz="1000" dirty="0"/>
          </a:p>
        </p:txBody>
      </p:sp>
      <p:pic>
        <p:nvPicPr>
          <p:cNvPr id="7" name="Picture 6" descr="Front steps and columns of a majestic city building">
            <a:extLst>
              <a:ext uri="{FF2B5EF4-FFF2-40B4-BE49-F238E27FC236}">
                <a16:creationId xmlns:a16="http://schemas.microsoft.com/office/drawing/2014/main" id="{E5CB3319-C123-EFE1-887E-5072D56D3568}"/>
              </a:ext>
            </a:extLst>
          </p:cNvPr>
          <p:cNvPicPr>
            <a:picLocks noChangeAspect="1"/>
          </p:cNvPicPr>
          <p:nvPr/>
        </p:nvPicPr>
        <p:blipFill rotWithShape="1">
          <a:blip r:embed="rId3"/>
          <a:srcRect l="31448" r="23221" b="-1"/>
          <a:stretch/>
        </p:blipFill>
        <p:spPr>
          <a:xfrm>
            <a:off x="8938260" y="1565389"/>
            <a:ext cx="3139439" cy="4094120"/>
          </a:xfrm>
          <a:prstGeom prst="rect">
            <a:avLst/>
          </a:prstGeom>
        </p:spPr>
      </p:pic>
      <p:sp>
        <p:nvSpPr>
          <p:cNvPr id="9" name="Text Placeholder 4">
            <a:extLst>
              <a:ext uri="{FF2B5EF4-FFF2-40B4-BE49-F238E27FC236}">
                <a16:creationId xmlns:a16="http://schemas.microsoft.com/office/drawing/2014/main" id="{8583C723-6C96-7725-CB3B-85DCBE531A6F}"/>
              </a:ext>
            </a:extLst>
          </p:cNvPr>
          <p:cNvSpPr>
            <a:spLocks noGrp="1"/>
          </p:cNvSpPr>
          <p:nvPr>
            <p:ph type="body" sz="quarter" idx="13"/>
          </p:nvPr>
        </p:nvSpPr>
        <p:spPr>
          <a:xfrm>
            <a:off x="825500" y="6408738"/>
            <a:ext cx="4114800" cy="223837"/>
          </a:xfrm>
        </p:spPr>
        <p:txBody>
          <a:bodyPr/>
          <a:lstStyle/>
          <a:p>
            <a:r>
              <a:rPr lang="en-US" dirty="0"/>
              <a:t>What is non-intimate stalking? Dr Kirsty Butcher, MASP, HIOW NHS Trust, 12.02.2025</a:t>
            </a:r>
          </a:p>
        </p:txBody>
      </p:sp>
    </p:spTree>
    <p:extLst>
      <p:ext uri="{BB962C8B-B14F-4D97-AF65-F5344CB8AC3E}">
        <p14:creationId xmlns:p14="http://schemas.microsoft.com/office/powerpoint/2010/main" val="2802000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48C509-9512-E2EE-7547-CC8EC8741EFC}"/>
              </a:ext>
            </a:extLst>
          </p:cNvPr>
          <p:cNvSpPr>
            <a:spLocks noGrp="1"/>
          </p:cNvSpPr>
          <p:nvPr>
            <p:ph type="body" sz="quarter" idx="12"/>
          </p:nvPr>
        </p:nvSpPr>
        <p:spPr/>
        <p:txBody>
          <a:bodyPr/>
          <a:lstStyle/>
          <a:p>
            <a:r>
              <a:rPr lang="en-US" dirty="0" err="1"/>
              <a:t>hiowhealthcare.nhs.uk</a:t>
            </a:r>
            <a:endParaRPr lang="en-US" dirty="0"/>
          </a:p>
        </p:txBody>
      </p:sp>
    </p:spTree>
    <p:extLst>
      <p:ext uri="{BB962C8B-B14F-4D97-AF65-F5344CB8AC3E}">
        <p14:creationId xmlns:p14="http://schemas.microsoft.com/office/powerpoint/2010/main" val="15076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p:cNvSpPr>
            <a:spLocks noGrp="1"/>
          </p:cNvSpPr>
          <p:nvPr>
            <p:ph type="title"/>
          </p:nvPr>
        </p:nvSpPr>
        <p:spPr>
          <a:xfrm>
            <a:off x="182880" y="1942624"/>
            <a:ext cx="11430000" cy="2049939"/>
          </a:xfrm>
        </p:spPr>
        <p:txBody>
          <a:bodyPr>
            <a:noAutofit/>
          </a:bodyPr>
          <a:lstStyle/>
          <a:p>
            <a:pPr algn="ctr"/>
            <a:r>
              <a:rPr lang="en-GB" sz="6600" smtClean="0">
                <a:solidFill>
                  <a:schemeClr val="tx1"/>
                </a:solidFill>
              </a:rPr>
              <a:t>Lived Experience</a:t>
            </a:r>
            <a:endParaRPr lang="en-GB" sz="6600" dirty="0">
              <a:solidFill>
                <a:schemeClr val="tx1"/>
              </a:solidFill>
            </a:endParaRPr>
          </a:p>
        </p:txBody>
      </p:sp>
    </p:spTree>
    <p:extLst>
      <p:ext uri="{BB962C8B-B14F-4D97-AF65-F5344CB8AC3E}">
        <p14:creationId xmlns:p14="http://schemas.microsoft.com/office/powerpoint/2010/main" val="38272458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This image shows the multi-agency stalking partnership logo for Hampshire &amp; Isle of Wight." title="Multi-agency stalking partnership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514" y="1150678"/>
            <a:ext cx="9338835" cy="346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5941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E30439A-8A5B-46EC-8283-9B6B031D40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1" name="Rectangle 50">
            <a:extLst>
              <a:ext uri="{FF2B5EF4-FFF2-40B4-BE49-F238E27FC236}">
                <a16:creationId xmlns:a16="http://schemas.microsoft.com/office/drawing/2014/main" id="{5CEAD642-85CF-4750-8432-7C80C901F0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3" name="Rectangle 52">
            <a:extLst>
              <a:ext uri="{FF2B5EF4-FFF2-40B4-BE49-F238E27FC236}">
                <a16:creationId xmlns:a16="http://schemas.microsoft.com/office/drawing/2014/main" id="{FA33EEAE-15D5-4119-8C1E-89D943F911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5" name="Rectangle 54">
            <a:extLst>
              <a:ext uri="{FF2B5EF4-FFF2-40B4-BE49-F238E27FC236}">
                <a16:creationId xmlns:a16="http://schemas.microsoft.com/office/drawing/2014/main" id="{730D8B3B-9B80-4025-B934-26DC7D7CD2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7" name="Oval 56">
            <a:extLst>
              <a:ext uri="{FF2B5EF4-FFF2-40B4-BE49-F238E27FC236}">
                <a16:creationId xmlns:a16="http://schemas.microsoft.com/office/drawing/2014/main" id="{B5A1B09C-1565-46F8-B70F-621C5EB48A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Title 1"/>
          <p:cNvSpPr>
            <a:spLocks noGrp="1"/>
          </p:cNvSpPr>
          <p:nvPr>
            <p:ph type="ctrTitle"/>
          </p:nvPr>
        </p:nvSpPr>
        <p:spPr>
          <a:xfrm>
            <a:off x="923878" y="818984"/>
            <a:ext cx="7676548" cy="3268520"/>
          </a:xfrm>
        </p:spPr>
        <p:txBody>
          <a:bodyPr>
            <a:normAutofit/>
          </a:bodyPr>
          <a:lstStyle/>
          <a:p>
            <a:pPr algn="r"/>
            <a:r>
              <a:rPr lang="en-GB" sz="4000" dirty="0">
                <a:solidFill>
                  <a:srgbClr val="FFFFFF"/>
                </a:solidFill>
                <a:latin typeface="Arial"/>
                <a:ea typeface="Calibri"/>
                <a:cs typeface="Times New Roman"/>
              </a:rPr>
              <a:t>Psychological routes towards and away from stalking behaviour: An autistic individual's reflections</a:t>
            </a:r>
            <a:endParaRPr lang="en-US" sz="4000">
              <a:solidFill>
                <a:srgbClr val="FFFFFF"/>
              </a:solidFill>
              <a:latin typeface="Arial"/>
              <a:ea typeface="Calibri"/>
              <a:cs typeface="Calibri"/>
            </a:endParaRPr>
          </a:p>
        </p:txBody>
      </p:sp>
      <p:sp>
        <p:nvSpPr>
          <p:cNvPr id="59" name="Rectangle 58">
            <a:extLst>
              <a:ext uri="{FF2B5EF4-FFF2-40B4-BE49-F238E27FC236}">
                <a16:creationId xmlns:a16="http://schemas.microsoft.com/office/drawing/2014/main" id="{8C516CC8-80AC-446C-A56E-9F54B72104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3" name="Subtitle 2"/>
          <p:cNvSpPr>
            <a:spLocks noGrp="1"/>
          </p:cNvSpPr>
          <p:nvPr>
            <p:ph type="subTitle" idx="1"/>
          </p:nvPr>
        </p:nvSpPr>
        <p:spPr>
          <a:xfrm>
            <a:off x="1931874" y="4797188"/>
            <a:ext cx="6051236" cy="1650436"/>
          </a:xfrm>
        </p:spPr>
        <p:txBody>
          <a:bodyPr vert="horz" lIns="91440" tIns="45720" rIns="91440" bIns="45720" rtlCol="0" anchor="t">
            <a:normAutofit fontScale="85000" lnSpcReduction="10000"/>
          </a:bodyPr>
          <a:lstStyle/>
          <a:p>
            <a:pPr algn="r"/>
            <a:r>
              <a:rPr lang="en-US" sz="2000" dirty="0">
                <a:solidFill>
                  <a:srgbClr val="FFFFFF"/>
                </a:solidFill>
                <a:latin typeface="Arial"/>
                <a:ea typeface="Calibri"/>
                <a:cs typeface="Calibri"/>
              </a:rPr>
              <a:t>Workshop Presentation</a:t>
            </a:r>
          </a:p>
          <a:p>
            <a:pPr algn="r"/>
            <a:r>
              <a:rPr lang="en-US" sz="2000" dirty="0">
                <a:solidFill>
                  <a:srgbClr val="FFFFFF"/>
                </a:solidFill>
                <a:latin typeface="Arial"/>
                <a:ea typeface="Calibri"/>
                <a:cs typeface="Calibri"/>
              </a:rPr>
              <a:t>Hampshire Multi-Agency Stalking Partnership Conference</a:t>
            </a:r>
          </a:p>
          <a:p>
            <a:pPr algn="r"/>
            <a:r>
              <a:rPr lang="en-US" sz="2000" dirty="0">
                <a:solidFill>
                  <a:srgbClr val="FFFFFF"/>
                </a:solidFill>
                <a:latin typeface="Arial"/>
                <a:ea typeface="Calibri"/>
                <a:cs typeface="Calibri"/>
              </a:rPr>
              <a:t>February 12th 2025</a:t>
            </a:r>
          </a:p>
          <a:p>
            <a:pPr algn="r"/>
            <a:endParaRPr lang="en-US" sz="2000" dirty="0">
              <a:solidFill>
                <a:srgbClr val="FFFFFF"/>
              </a:solidFill>
              <a:latin typeface="Arial"/>
              <a:ea typeface="Calibri"/>
              <a:cs typeface="Calibri"/>
            </a:endParaRPr>
          </a:p>
          <a:p>
            <a:pPr algn="r"/>
            <a:r>
              <a:rPr lang="en-US" sz="2000" i="1" dirty="0">
                <a:solidFill>
                  <a:srgbClr val="FFFFFF"/>
                </a:solidFill>
                <a:latin typeface="Arial"/>
                <a:ea typeface="Calibri"/>
                <a:cs typeface="Calibri"/>
              </a:rPr>
              <a:t>Daniel Lodge BSc (Hons), MSc (</a:t>
            </a:r>
            <a:r>
              <a:rPr lang="en-US" sz="2000" i="1" err="1">
                <a:solidFill>
                  <a:srgbClr val="FFFFFF"/>
                </a:solidFill>
                <a:latin typeface="Arial"/>
                <a:ea typeface="Calibri"/>
                <a:cs typeface="Calibri"/>
              </a:rPr>
              <a:t>Dist</a:t>
            </a:r>
            <a:r>
              <a:rPr lang="en-US" sz="2000" i="1" dirty="0">
                <a:solidFill>
                  <a:srgbClr val="FFFFFF"/>
                </a:solidFill>
                <a:latin typeface="Arial"/>
                <a:ea typeface="Calibri"/>
                <a:cs typeface="Calibri"/>
              </a:rPr>
              <a:t>), </a:t>
            </a:r>
            <a:r>
              <a:rPr lang="en-US" sz="2000" i="1" err="1">
                <a:solidFill>
                  <a:srgbClr val="FFFFFF"/>
                </a:solidFill>
                <a:latin typeface="Arial"/>
                <a:ea typeface="Calibri"/>
                <a:cs typeface="Calibri"/>
              </a:rPr>
              <a:t>GMBPsS</a:t>
            </a:r>
            <a:endParaRPr lang="en-US" sz="2000" i="1">
              <a:solidFill>
                <a:srgbClr val="FFFFFF"/>
              </a:solidFill>
              <a:latin typeface="Arial"/>
              <a:ea typeface="Calibri"/>
              <a:cs typeface="Calibri"/>
            </a:endParaRPr>
          </a:p>
        </p:txBody>
      </p:sp>
      <p:sp>
        <p:nvSpPr>
          <p:cNvPr id="61" name="Rectangle 60">
            <a:extLst>
              <a:ext uri="{FF2B5EF4-FFF2-40B4-BE49-F238E27FC236}">
                <a16:creationId xmlns:a16="http://schemas.microsoft.com/office/drawing/2014/main" id="{53947E58-F088-49F1-A3D1-DEA690192E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2922427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68481-B300-7D06-C704-CEE727AF27C3}"/>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63813ED8-85A7-FAF8-93F5-CFA174177D1E}"/>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220A483-AF96-BC0C-C8D1-8086608A1695}"/>
              </a:ext>
            </a:extLst>
          </p:cNvPr>
          <p:cNvSpPr txBox="1"/>
          <p:nvPr/>
        </p:nvSpPr>
        <p:spPr>
          <a:xfrm>
            <a:off x="962974" y="583784"/>
            <a:ext cx="73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Aptos Black" panose="020B0004020202020204" pitchFamily="34" charset="0"/>
                <a:ea typeface="+mn-ea"/>
                <a:cs typeface="Arial Black" panose="020B0604020202020204" pitchFamily="34" charset="0"/>
              </a:rPr>
              <a:t>National Stalking Consortium</a:t>
            </a:r>
          </a:p>
        </p:txBody>
      </p:sp>
      <p:pic>
        <p:nvPicPr>
          <p:cNvPr id="6" name="Picture 5" descr="A logo of people holding hands&#10;&#10;Description automatically generated">
            <a:extLst>
              <a:ext uri="{FF2B5EF4-FFF2-40B4-BE49-F238E27FC236}">
                <a16:creationId xmlns:a16="http://schemas.microsoft.com/office/drawing/2014/main" id="{88AE9D0D-4058-C9E4-A4E0-7E546EF2B45A}"/>
              </a:ext>
            </a:extLst>
          </p:cNvPr>
          <p:cNvPicPr>
            <a:picLocks noChangeAspect="1"/>
          </p:cNvPicPr>
          <p:nvPr/>
        </p:nvPicPr>
        <p:blipFill>
          <a:blip r:embed="rId4"/>
          <a:stretch>
            <a:fillRect/>
          </a:stretch>
        </p:blipFill>
        <p:spPr>
          <a:xfrm>
            <a:off x="1410787" y="2071397"/>
            <a:ext cx="3622767" cy="3622767"/>
          </a:xfrm>
          <a:prstGeom prst="rect">
            <a:avLst/>
          </a:prstGeom>
        </p:spPr>
      </p:pic>
      <p:sp>
        <p:nvSpPr>
          <p:cNvPr id="39" name="Rectangle 38">
            <a:extLst>
              <a:ext uri="{FF2B5EF4-FFF2-40B4-BE49-F238E27FC236}">
                <a16:creationId xmlns:a16="http://schemas.microsoft.com/office/drawing/2014/main" id="{E9B1E6AF-EFFD-0746-B121-69B6FF879A67}"/>
              </a:ext>
            </a:extLst>
          </p:cNvPr>
          <p:cNvSpPr/>
          <p:nvPr/>
        </p:nvSpPr>
        <p:spPr>
          <a:xfrm>
            <a:off x="5012703" y="1968454"/>
            <a:ext cx="519012" cy="469771"/>
          </a:xfrm>
          <a:prstGeom prst="rect">
            <a:avLst/>
          </a:prstGeom>
        </p:spPr>
        <p:txBody>
          <a:bodyPr wrap="square" lIns="0" tIns="0" rIns="0" bIns="0" anchor="ctr" anchorCtr="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white"/>
              </a:solidFill>
              <a:effectLst/>
              <a:uLnTx/>
              <a:uFillTx/>
              <a:latin typeface="Arial Black" panose="020B0604020202020204" pitchFamily="34" charset="0"/>
              <a:ea typeface="+mn-ea"/>
              <a:cs typeface="Arial Black" panose="020B0604020202020204" pitchFamily="34" charset="0"/>
            </a:endParaRPr>
          </a:p>
        </p:txBody>
      </p:sp>
      <p:cxnSp>
        <p:nvCxnSpPr>
          <p:cNvPr id="40" name="Straight Connector 39">
            <a:extLst>
              <a:ext uri="{FF2B5EF4-FFF2-40B4-BE49-F238E27FC236}">
                <a16:creationId xmlns:a16="http://schemas.microsoft.com/office/drawing/2014/main" id="{9FF2C351-DC2F-E74A-89B6-70563108BAEB}"/>
              </a:ext>
            </a:extLst>
          </p:cNvPr>
          <p:cNvCxnSpPr>
            <a:cxnSpLocks/>
            <a:stCxn id="41" idx="1"/>
          </p:cNvCxnSpPr>
          <p:nvPr/>
        </p:nvCxnSpPr>
        <p:spPr>
          <a:xfrm flipH="1">
            <a:off x="4933406" y="2095701"/>
            <a:ext cx="930622" cy="427468"/>
          </a:xfrm>
          <a:prstGeom prst="line">
            <a:avLst/>
          </a:prstGeom>
          <a:ln w="571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TextBox 29">
            <a:extLst>
              <a:ext uri="{FF2B5EF4-FFF2-40B4-BE49-F238E27FC236}">
                <a16:creationId xmlns:a16="http://schemas.microsoft.com/office/drawing/2014/main" id="{C19123E5-6099-A54A-9E07-D27DC938E576}"/>
              </a:ext>
            </a:extLst>
          </p:cNvPr>
          <p:cNvSpPr txBox="1"/>
          <p:nvPr/>
        </p:nvSpPr>
        <p:spPr>
          <a:xfrm>
            <a:off x="5864028" y="1895646"/>
            <a:ext cx="25888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0B0004020202020204" pitchFamily="34" charset="0"/>
                <a:ea typeface="+mn-ea"/>
                <a:cs typeface="Arial Narrow" panose="020B0604020202020204" pitchFamily="34" charset="0"/>
              </a:rPr>
              <a:t>Formed in 2014</a:t>
            </a:r>
          </a:p>
        </p:txBody>
      </p:sp>
      <p:sp>
        <p:nvSpPr>
          <p:cNvPr id="37" name="TextBox 30">
            <a:extLst>
              <a:ext uri="{FF2B5EF4-FFF2-40B4-BE49-F238E27FC236}">
                <a16:creationId xmlns:a16="http://schemas.microsoft.com/office/drawing/2014/main" id="{12AB680D-7CC0-854E-A200-F8621AC64A49}"/>
              </a:ext>
            </a:extLst>
          </p:cNvPr>
          <p:cNvSpPr txBox="1"/>
          <p:nvPr/>
        </p:nvSpPr>
        <p:spPr>
          <a:xfrm>
            <a:off x="6095999" y="2545974"/>
            <a:ext cx="4685213"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0B0004020202020204" pitchFamily="34" charset="0"/>
                <a:ea typeface="+mn-ea"/>
                <a:cs typeface="Arial Narrow" panose="020B0604020202020204" pitchFamily="34" charset="0"/>
              </a:rPr>
              <a:t>Made up of </a:t>
            </a:r>
            <a:r>
              <a:rPr kumimoji="0" lang="en-GB" sz="2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21 specialist stalking organisations and individual members</a:t>
            </a:r>
            <a:endParaRPr kumimoji="0" lang="en-GB" sz="2000" b="0" i="0" u="none" strike="noStrike" kern="1200" cap="none" spc="0" normalizeH="0" baseline="0" noProof="0">
              <a:ln>
                <a:noFill/>
              </a:ln>
              <a:solidFill>
                <a:prstClr val="black"/>
              </a:solidFill>
              <a:effectLst/>
              <a:uLnTx/>
              <a:uFillTx/>
              <a:latin typeface="Aptos" panose="020B0004020202020204" pitchFamily="34" charset="0"/>
              <a:ea typeface="+mn-ea"/>
              <a:cs typeface="Arial Narrow" panose="020B0604020202020204" pitchFamily="34" charset="0"/>
            </a:endParaRPr>
          </a:p>
        </p:txBody>
      </p:sp>
      <p:cxnSp>
        <p:nvCxnSpPr>
          <p:cNvPr id="45" name="Straight Connector 44">
            <a:extLst>
              <a:ext uri="{FF2B5EF4-FFF2-40B4-BE49-F238E27FC236}">
                <a16:creationId xmlns:a16="http://schemas.microsoft.com/office/drawing/2014/main" id="{20CB4B69-2398-BA08-D8A1-2CB47B209E59}"/>
              </a:ext>
            </a:extLst>
          </p:cNvPr>
          <p:cNvCxnSpPr>
            <a:cxnSpLocks/>
            <a:stCxn id="37" idx="1"/>
          </p:cNvCxnSpPr>
          <p:nvPr/>
        </p:nvCxnSpPr>
        <p:spPr>
          <a:xfrm flipH="1">
            <a:off x="5049614" y="2899917"/>
            <a:ext cx="1046385" cy="301730"/>
          </a:xfrm>
          <a:prstGeom prst="line">
            <a:avLst/>
          </a:prstGeom>
          <a:ln w="57150"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8" name="Straight Connector 57">
            <a:extLst>
              <a:ext uri="{FF2B5EF4-FFF2-40B4-BE49-F238E27FC236}">
                <a16:creationId xmlns:a16="http://schemas.microsoft.com/office/drawing/2014/main" id="{A93A3389-244B-29E6-D75A-E0E7402357C4}"/>
              </a:ext>
            </a:extLst>
          </p:cNvPr>
          <p:cNvCxnSpPr>
            <a:cxnSpLocks/>
            <a:stCxn id="59" idx="1"/>
            <a:endCxn id="6" idx="3"/>
          </p:cNvCxnSpPr>
          <p:nvPr/>
        </p:nvCxnSpPr>
        <p:spPr>
          <a:xfrm flipH="1">
            <a:off x="5033554" y="3874780"/>
            <a:ext cx="1202958" cy="8001"/>
          </a:xfrm>
          <a:prstGeom prst="line">
            <a:avLst/>
          </a:prstGeom>
          <a:ln w="571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9" name="TextBox 30">
            <a:extLst>
              <a:ext uri="{FF2B5EF4-FFF2-40B4-BE49-F238E27FC236}">
                <a16:creationId xmlns:a16="http://schemas.microsoft.com/office/drawing/2014/main" id="{D2F40297-7D17-E70F-3EEB-A1C00E53A0C5}"/>
              </a:ext>
            </a:extLst>
          </p:cNvPr>
          <p:cNvSpPr txBox="1"/>
          <p:nvPr/>
        </p:nvSpPr>
        <p:spPr>
          <a:xfrm>
            <a:off x="6236512" y="3674725"/>
            <a:ext cx="490610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0B0004020202020204" pitchFamily="34" charset="0"/>
                <a:ea typeface="+mn-ea"/>
                <a:cs typeface="Arial Narrow" panose="020B0604020202020204" pitchFamily="34" charset="0"/>
              </a:rPr>
              <a:t>Shares best practice and information</a:t>
            </a:r>
          </a:p>
        </p:txBody>
      </p:sp>
      <p:cxnSp>
        <p:nvCxnSpPr>
          <p:cNvPr id="3087" name="Straight Connector 3086">
            <a:extLst>
              <a:ext uri="{FF2B5EF4-FFF2-40B4-BE49-F238E27FC236}">
                <a16:creationId xmlns:a16="http://schemas.microsoft.com/office/drawing/2014/main" id="{E949B4D1-29EB-0599-0E25-1FEBE0C82795}"/>
              </a:ext>
            </a:extLst>
          </p:cNvPr>
          <p:cNvCxnSpPr>
            <a:cxnSpLocks/>
            <a:stCxn id="3089" idx="1"/>
          </p:cNvCxnSpPr>
          <p:nvPr/>
        </p:nvCxnSpPr>
        <p:spPr>
          <a:xfrm flipH="1" flipV="1">
            <a:off x="5012703" y="4619907"/>
            <a:ext cx="1176785" cy="229295"/>
          </a:xfrm>
          <a:prstGeom prst="line">
            <a:avLst/>
          </a:prstGeom>
          <a:ln w="57150" cap="flat" cmpd="sng" algn="ctr">
            <a:solidFill>
              <a:schemeClr val="accent2">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89" name="TextBox 30">
            <a:extLst>
              <a:ext uri="{FF2B5EF4-FFF2-40B4-BE49-F238E27FC236}">
                <a16:creationId xmlns:a16="http://schemas.microsoft.com/office/drawing/2014/main" id="{2A491CC2-EA89-2B01-F3E5-89BAAE048B40}"/>
              </a:ext>
            </a:extLst>
          </p:cNvPr>
          <p:cNvSpPr txBox="1"/>
          <p:nvPr/>
        </p:nvSpPr>
        <p:spPr>
          <a:xfrm>
            <a:off x="6189488" y="4495259"/>
            <a:ext cx="4906105"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0B0004020202020204" pitchFamily="34" charset="0"/>
                <a:ea typeface="+mn-ea"/>
                <a:cs typeface="Arial Narrow" panose="020B0604020202020204" pitchFamily="34" charset="0"/>
              </a:rPr>
              <a:t>Ensures victims’ needs are at the forefront of both frontline and statutory services</a:t>
            </a:r>
          </a:p>
        </p:txBody>
      </p:sp>
      <p:sp>
        <p:nvSpPr>
          <p:cNvPr id="3094" name="TextBox 30">
            <a:extLst>
              <a:ext uri="{FF2B5EF4-FFF2-40B4-BE49-F238E27FC236}">
                <a16:creationId xmlns:a16="http://schemas.microsoft.com/office/drawing/2014/main" id="{D7DCCC62-7EEB-9B79-EC1E-31CED0884891}"/>
              </a:ext>
            </a:extLst>
          </p:cNvPr>
          <p:cNvSpPr txBox="1"/>
          <p:nvPr/>
        </p:nvSpPr>
        <p:spPr>
          <a:xfrm>
            <a:off x="5875107" y="5559539"/>
            <a:ext cx="4906105"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Aptos" panose="020B0004020202020204" pitchFamily="34" charset="0"/>
                <a:ea typeface="+mn-ea"/>
                <a:cs typeface="Arial Narrow" panose="020B0604020202020204" pitchFamily="34" charset="0"/>
              </a:rPr>
              <a:t>Collaborate across campaigns including our annual NSAW campaign</a:t>
            </a:r>
          </a:p>
        </p:txBody>
      </p:sp>
      <p:cxnSp>
        <p:nvCxnSpPr>
          <p:cNvPr id="3096" name="Straight Connector 3095">
            <a:extLst>
              <a:ext uri="{FF2B5EF4-FFF2-40B4-BE49-F238E27FC236}">
                <a16:creationId xmlns:a16="http://schemas.microsoft.com/office/drawing/2014/main" id="{E89FE73E-2D22-EF9E-E8C5-53DE247D893F}"/>
              </a:ext>
            </a:extLst>
          </p:cNvPr>
          <p:cNvCxnSpPr>
            <a:cxnSpLocks/>
            <a:stCxn id="3094" idx="1"/>
          </p:cNvCxnSpPr>
          <p:nvPr/>
        </p:nvCxnSpPr>
        <p:spPr>
          <a:xfrm flipH="1" flipV="1">
            <a:off x="4933406" y="5234392"/>
            <a:ext cx="941701" cy="679090"/>
          </a:xfrm>
          <a:prstGeom prst="line">
            <a:avLst/>
          </a:prstGeom>
          <a:ln w="57150"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9203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07699AAF-9543-3FF0-4CE6-93C66669200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Today's aims...</a:t>
            </a:r>
          </a:p>
        </p:txBody>
      </p:sp>
      <p:sp>
        <p:nvSpPr>
          <p:cNvPr id="3" name="Content Placeholder 2">
            <a:extLst>
              <a:ext uri="{FF2B5EF4-FFF2-40B4-BE49-F238E27FC236}">
                <a16:creationId xmlns:a16="http://schemas.microsoft.com/office/drawing/2014/main" id="{6C63325D-ADCA-56D2-8302-CF9A2815F361}"/>
              </a:ext>
            </a:extLst>
          </p:cNvPr>
          <p:cNvSpPr>
            <a:spLocks noGrp="1"/>
          </p:cNvSpPr>
          <p:nvPr>
            <p:ph idx="1"/>
          </p:nvPr>
        </p:nvSpPr>
        <p:spPr>
          <a:xfrm>
            <a:off x="1371599" y="2318197"/>
            <a:ext cx="9724031" cy="3683358"/>
          </a:xfrm>
        </p:spPr>
        <p:txBody>
          <a:bodyPr vert="horz" lIns="91440" tIns="45720" rIns="91440" bIns="45720" rtlCol="0" anchor="ctr">
            <a:normAutofit/>
          </a:bodyPr>
          <a:lstStyle/>
          <a:p>
            <a:r>
              <a:rPr lang="en-GB" sz="2000" dirty="0">
                <a:solidFill>
                  <a:schemeClr val="accent1"/>
                </a:solidFill>
                <a:latin typeface="Arial"/>
                <a:cs typeface="Times New Roman"/>
              </a:rPr>
              <a:t>This workshop explores psychological routes towards and away from stalking of autistic individuals by interweaving expertise by experience informed by academic, professional and personal reflections.</a:t>
            </a:r>
            <a:r>
              <a:rPr lang="en-GB" sz="2000" i="1" dirty="0">
                <a:solidFill>
                  <a:schemeClr val="accent1"/>
                </a:solidFill>
                <a:latin typeface="Arial"/>
                <a:cs typeface="Times New Roman"/>
              </a:rPr>
              <a:t> </a:t>
            </a:r>
            <a:endParaRPr lang="en-US" sz="2000">
              <a:solidFill>
                <a:schemeClr val="accent1"/>
              </a:solidFill>
              <a:latin typeface="Arial"/>
              <a:cs typeface="Times New Roman"/>
            </a:endParaRPr>
          </a:p>
          <a:p>
            <a:r>
              <a:rPr lang="en-GB" sz="2000" dirty="0">
                <a:solidFill>
                  <a:schemeClr val="accent1"/>
                </a:solidFill>
                <a:latin typeface="Arial"/>
                <a:cs typeface="Times New Roman"/>
              </a:rPr>
              <a:t>This workshop aims to encourage ideas and the appropriate direction for academia, professionals and practitioners to reflect on in their practice and responsibilities. </a:t>
            </a:r>
            <a:endParaRPr lang="en-US" sz="2000">
              <a:solidFill>
                <a:schemeClr val="accent1"/>
              </a:solidFill>
              <a:latin typeface="Arial"/>
              <a:cs typeface="Times New Roman"/>
            </a:endParaRPr>
          </a:p>
          <a:p>
            <a:r>
              <a:rPr lang="en-GB" sz="2000" dirty="0">
                <a:solidFill>
                  <a:schemeClr val="accent1"/>
                </a:solidFill>
                <a:latin typeface="Arial"/>
                <a:cs typeface="Times New Roman"/>
              </a:rPr>
              <a:t>This workshop is welcoming discussion of key considerations for improving the inclusivity of autistic individuals via preventative education and support at any life point when stalking behaviours begin to help people desist at the earliest opportunity and learn more healthy ways to navigate the challenging life and inner experiences of autistic individuals</a:t>
            </a:r>
            <a:endParaRPr lang="en-US" sz="2000" dirty="0">
              <a:solidFill>
                <a:schemeClr val="accent1"/>
              </a:solidFill>
              <a:latin typeface="Arial"/>
            </a:endParaRPr>
          </a:p>
        </p:txBody>
      </p:sp>
    </p:spTree>
    <p:extLst>
      <p:ext uri="{BB962C8B-B14F-4D97-AF65-F5344CB8AC3E}">
        <p14:creationId xmlns:p14="http://schemas.microsoft.com/office/powerpoint/2010/main" val="33174786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109C6F27-5CC2-A51F-8AE9-39B0088A2988}"/>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latin typeface="Arial"/>
                <a:cs typeface="Arial"/>
              </a:rPr>
              <a:t> A little about me (contextually)...</a:t>
            </a:r>
          </a:p>
        </p:txBody>
      </p:sp>
      <p:sp>
        <p:nvSpPr>
          <p:cNvPr id="3" name="Content Placeholder 2">
            <a:extLst>
              <a:ext uri="{FF2B5EF4-FFF2-40B4-BE49-F238E27FC236}">
                <a16:creationId xmlns:a16="http://schemas.microsoft.com/office/drawing/2014/main" id="{FB839FA2-E7C7-0A08-F345-A4EAA7A368EC}"/>
              </a:ext>
            </a:extLst>
          </p:cNvPr>
          <p:cNvSpPr>
            <a:spLocks noGrp="1"/>
          </p:cNvSpPr>
          <p:nvPr>
            <p:ph idx="1"/>
          </p:nvPr>
        </p:nvSpPr>
        <p:spPr>
          <a:xfrm>
            <a:off x="1371599" y="2318197"/>
            <a:ext cx="9724031" cy="3683358"/>
          </a:xfrm>
        </p:spPr>
        <p:txBody>
          <a:bodyPr vert="horz" lIns="91440" tIns="45720" rIns="91440" bIns="45720" rtlCol="0" anchor="ctr">
            <a:normAutofit/>
          </a:bodyPr>
          <a:lstStyle/>
          <a:p>
            <a:pPr marL="0" indent="0">
              <a:buNone/>
            </a:pPr>
            <a:endParaRPr lang="en-US" sz="2000" dirty="0">
              <a:solidFill>
                <a:schemeClr val="accent1"/>
              </a:solidFill>
              <a:latin typeface="Arial"/>
              <a:cs typeface="Arial"/>
            </a:endParaRPr>
          </a:p>
          <a:p>
            <a:pPr marL="457200" indent="-457200">
              <a:buFont typeface="Arial"/>
            </a:pPr>
            <a:r>
              <a:rPr lang="en-US" sz="2000" dirty="0">
                <a:solidFill>
                  <a:schemeClr val="accent1"/>
                </a:solidFill>
                <a:latin typeface="Arial"/>
                <a:cs typeface="Arial"/>
              </a:rPr>
              <a:t>Complete dual diagnosis of Autism Spectrum Disorder (DSM-5) and Aspergers Syndrome (ICD-10)</a:t>
            </a:r>
          </a:p>
          <a:p>
            <a:pPr marL="457200" indent="-457200">
              <a:buFont typeface="Arial"/>
            </a:pPr>
            <a:r>
              <a:rPr lang="en-US" sz="2000" dirty="0">
                <a:solidFill>
                  <a:schemeClr val="accent1"/>
                </a:solidFill>
                <a:latin typeface="Arial"/>
                <a:cs typeface="Arial"/>
              </a:rPr>
              <a:t>Multiple forensic psychology degrees and published journal articles</a:t>
            </a:r>
          </a:p>
          <a:p>
            <a:pPr marL="457200" indent="-457200">
              <a:buFont typeface="Arial"/>
            </a:pPr>
            <a:r>
              <a:rPr lang="en-US" sz="2000" dirty="0">
                <a:solidFill>
                  <a:schemeClr val="accent1"/>
                </a:solidFill>
                <a:latin typeface="Arial"/>
                <a:cs typeface="Arial"/>
              </a:rPr>
              <a:t>Experience with autistic males in prison and community settings</a:t>
            </a:r>
          </a:p>
          <a:p>
            <a:pPr marL="457200" indent="-457200">
              <a:buFont typeface="Arial"/>
            </a:pPr>
            <a:r>
              <a:rPr lang="en-US" sz="2000" dirty="0">
                <a:solidFill>
                  <a:schemeClr val="accent1"/>
                </a:solidFill>
                <a:latin typeface="Arial"/>
                <a:cs typeface="Arial"/>
              </a:rPr>
              <a:t>Combines experiential and academic expertise</a:t>
            </a:r>
          </a:p>
          <a:p>
            <a:pPr marL="457200" indent="-457200">
              <a:buFont typeface="Arial"/>
              <a:buChar char="•"/>
            </a:pPr>
            <a:endParaRPr lang="en-US" sz="2000" dirty="0">
              <a:solidFill>
                <a:schemeClr val="accent1"/>
              </a:solidFill>
              <a:latin typeface="Arial"/>
              <a:cs typeface="Arial"/>
            </a:endParaRPr>
          </a:p>
          <a:p>
            <a:pPr marL="0" indent="0">
              <a:buNone/>
            </a:pPr>
            <a:endParaRPr lang="en-US" sz="2000">
              <a:solidFill>
                <a:srgbClr val="000000"/>
              </a:solidFill>
              <a:latin typeface="Aptos" panose="020B0004020202020204"/>
              <a:cs typeface="Arial"/>
            </a:endParaRPr>
          </a:p>
        </p:txBody>
      </p:sp>
    </p:spTree>
    <p:extLst>
      <p:ext uri="{BB962C8B-B14F-4D97-AF65-F5344CB8AC3E}">
        <p14:creationId xmlns:p14="http://schemas.microsoft.com/office/powerpoint/2010/main" val="2604937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F65DE499-0F3E-005D-E5ED-5BEB2AAFC702}"/>
              </a:ext>
            </a:extLst>
          </p:cNvPr>
          <p:cNvSpPr>
            <a:spLocks noGrp="1"/>
          </p:cNvSpPr>
          <p:nvPr>
            <p:ph type="title"/>
          </p:nvPr>
        </p:nvSpPr>
        <p:spPr>
          <a:xfrm>
            <a:off x="1371599" y="294538"/>
            <a:ext cx="9895951" cy="1033669"/>
          </a:xfrm>
        </p:spPr>
        <p:txBody>
          <a:bodyPr>
            <a:normAutofit/>
          </a:bodyPr>
          <a:lstStyle/>
          <a:p>
            <a:r>
              <a:rPr lang="en-US" sz="3400">
                <a:solidFill>
                  <a:srgbClr val="FFFFFF"/>
                </a:solidFill>
              </a:rPr>
              <a:t>Thinking about AUTISM SPECTRUM DISORDER (ASD)</a:t>
            </a:r>
          </a:p>
        </p:txBody>
      </p:sp>
      <p:sp>
        <p:nvSpPr>
          <p:cNvPr id="3" name="Content Placeholder 2">
            <a:extLst>
              <a:ext uri="{FF2B5EF4-FFF2-40B4-BE49-F238E27FC236}">
                <a16:creationId xmlns:a16="http://schemas.microsoft.com/office/drawing/2014/main" id="{6F0B1F8A-75C7-9993-B8F7-9D8BAD1FECDB}"/>
              </a:ext>
            </a:extLst>
          </p:cNvPr>
          <p:cNvSpPr>
            <a:spLocks noGrp="1"/>
          </p:cNvSpPr>
          <p:nvPr>
            <p:ph idx="1"/>
          </p:nvPr>
        </p:nvSpPr>
        <p:spPr>
          <a:xfrm>
            <a:off x="1228034" y="2859327"/>
            <a:ext cx="9724031" cy="3683358"/>
          </a:xfrm>
        </p:spPr>
        <p:txBody>
          <a:bodyPr vert="horz" lIns="91440" tIns="45720" rIns="91440" bIns="45720" rtlCol="0" anchor="ctr">
            <a:noAutofit/>
          </a:bodyPr>
          <a:lstStyle/>
          <a:p>
            <a:r>
              <a:rPr lang="en-US" sz="1900" dirty="0">
                <a:solidFill>
                  <a:schemeClr val="accent1"/>
                </a:solidFill>
                <a:latin typeface="Arial"/>
                <a:cs typeface="Times New Roman"/>
              </a:rPr>
              <a:t>A specific type of neurodevelopmental condition is that of autism spectrum disorder (ASD), </a:t>
            </a:r>
            <a:r>
              <a:rPr lang="en-US" sz="1900" dirty="0" err="1">
                <a:solidFill>
                  <a:schemeClr val="accent1"/>
                </a:solidFill>
                <a:latin typeface="Arial"/>
                <a:cs typeface="Times New Roman"/>
              </a:rPr>
              <a:t>characterised</a:t>
            </a:r>
            <a:r>
              <a:rPr lang="en-US" sz="1900" dirty="0">
                <a:solidFill>
                  <a:schemeClr val="accent1"/>
                </a:solidFill>
                <a:latin typeface="Arial"/>
                <a:cs typeface="Times New Roman"/>
              </a:rPr>
              <a:t> by persistent deficits in social communication and restricted, often repetitive, patterns of </a:t>
            </a:r>
            <a:r>
              <a:rPr lang="en-US" sz="1900" dirty="0" err="1">
                <a:solidFill>
                  <a:schemeClr val="accent1"/>
                </a:solidFill>
                <a:latin typeface="Arial"/>
                <a:cs typeface="Times New Roman"/>
              </a:rPr>
              <a:t>behaviours</a:t>
            </a:r>
            <a:r>
              <a:rPr lang="en-US" sz="1900" dirty="0">
                <a:solidFill>
                  <a:schemeClr val="accent1"/>
                </a:solidFill>
                <a:latin typeface="Arial"/>
                <a:cs typeface="Times New Roman"/>
              </a:rPr>
              <a:t>, interests and activities (American Psychiatric Association, 2013). </a:t>
            </a:r>
            <a:endParaRPr lang="en-US" sz="1900">
              <a:solidFill>
                <a:schemeClr val="accent1"/>
              </a:solidFill>
              <a:latin typeface="Arial"/>
              <a:cs typeface="Arial"/>
            </a:endParaRPr>
          </a:p>
          <a:p>
            <a:endParaRPr lang="en-US" sz="1900" dirty="0">
              <a:solidFill>
                <a:schemeClr val="accent1"/>
              </a:solidFill>
              <a:latin typeface="Arial"/>
              <a:cs typeface="Times New Roman"/>
            </a:endParaRPr>
          </a:p>
          <a:p>
            <a:r>
              <a:rPr lang="en-US" sz="1900" dirty="0">
                <a:solidFill>
                  <a:schemeClr val="accent1"/>
                </a:solidFill>
                <a:latin typeface="Arial"/>
                <a:cs typeface="Times New Roman"/>
              </a:rPr>
              <a:t>Statistics from the United Kingdom (UK) estimate that one in every 100 people is autistic (National Autistic Society, 2023). Recent research has suggested that the number of autistic individuals in the UK could be an estimated 1.2 million people, of which approximately 750,000, aged 20 years or above, are undiagnosed (</a:t>
            </a:r>
            <a:r>
              <a:rPr lang="en-US" sz="1900" dirty="0" err="1">
                <a:solidFill>
                  <a:schemeClr val="accent1"/>
                </a:solidFill>
                <a:latin typeface="Arial"/>
                <a:cs typeface="Times New Roman"/>
              </a:rPr>
              <a:t>O’Nions</a:t>
            </a:r>
            <a:r>
              <a:rPr lang="en-US" sz="1900" dirty="0">
                <a:solidFill>
                  <a:schemeClr val="accent1"/>
                </a:solidFill>
                <a:latin typeface="Arial"/>
                <a:cs typeface="Times New Roman"/>
              </a:rPr>
              <a:t> et al., 2023). </a:t>
            </a:r>
          </a:p>
          <a:p>
            <a:endParaRPr lang="en-US" sz="1400">
              <a:latin typeface="Times New Roman"/>
              <a:cs typeface="Times New Roman"/>
            </a:endParaRPr>
          </a:p>
          <a:p>
            <a:endParaRPr lang="en-US" sz="1400"/>
          </a:p>
        </p:txBody>
      </p:sp>
    </p:spTree>
    <p:extLst>
      <p:ext uri="{BB962C8B-B14F-4D97-AF65-F5344CB8AC3E}">
        <p14:creationId xmlns:p14="http://schemas.microsoft.com/office/powerpoint/2010/main" val="20208097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572A23E7-D820-BAB0-E56C-103A9FFDF9E5}"/>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latin typeface="Arial"/>
                <a:cs typeface="Arial"/>
              </a:rPr>
              <a:t>Autism and 'social rules'</a:t>
            </a:r>
          </a:p>
        </p:txBody>
      </p:sp>
      <p:sp>
        <p:nvSpPr>
          <p:cNvPr id="3" name="Content Placeholder 2">
            <a:extLst>
              <a:ext uri="{FF2B5EF4-FFF2-40B4-BE49-F238E27FC236}">
                <a16:creationId xmlns:a16="http://schemas.microsoft.com/office/drawing/2014/main" id="{B80DC74B-92EF-0682-D7D8-DE04B174F288}"/>
              </a:ext>
            </a:extLst>
          </p:cNvPr>
          <p:cNvSpPr>
            <a:spLocks noGrp="1"/>
          </p:cNvSpPr>
          <p:nvPr>
            <p:ph idx="1"/>
          </p:nvPr>
        </p:nvSpPr>
        <p:spPr>
          <a:xfrm>
            <a:off x="6514202" y="914523"/>
            <a:ext cx="4862447" cy="5546047"/>
          </a:xfrm>
        </p:spPr>
        <p:txBody>
          <a:bodyPr vert="horz" lIns="91440" tIns="45720" rIns="91440" bIns="45720" rtlCol="0" anchor="ctr">
            <a:normAutofit/>
          </a:bodyPr>
          <a:lstStyle/>
          <a:p>
            <a:pPr marL="0" indent="0">
              <a:buNone/>
            </a:pPr>
            <a:r>
              <a:rPr lang="en-US" sz="2000" dirty="0">
                <a:solidFill>
                  <a:schemeClr val="accent1"/>
                </a:solidFill>
                <a:latin typeface="Arial"/>
                <a:cs typeface="Times New Roman"/>
              </a:rPr>
              <a:t>There are relative differences in rationales provided by individuals with different cognitive styles when comprehending and providing judgements on morally transgressive scenarios, with autistic individuals using fewer abstract rules than non-autistic participants; thus, levels of moral reasoning for individuals with ASD rely more on analytical cognitive skills than experiential live understandings (Shulman et al., 2011). </a:t>
            </a:r>
            <a:endParaRPr lang="en-US" sz="2000">
              <a:solidFill>
                <a:schemeClr val="accent1"/>
              </a:solidFill>
              <a:latin typeface="Arial"/>
              <a:cs typeface="Arial"/>
            </a:endParaRPr>
          </a:p>
          <a:p>
            <a:endParaRPr lang="en-US" sz="2000">
              <a:latin typeface="Times New Roman"/>
              <a:cs typeface="Times New Roman"/>
            </a:endParaRPr>
          </a:p>
          <a:p>
            <a:pPr marL="0" indent="0">
              <a:buNone/>
            </a:pPr>
            <a:endParaRPr lang="en-US" sz="2000">
              <a:latin typeface="Times New Roman"/>
              <a:cs typeface="Times New Roman"/>
            </a:endParaRPr>
          </a:p>
        </p:txBody>
      </p:sp>
    </p:spTree>
    <p:extLst>
      <p:ext uri="{BB962C8B-B14F-4D97-AF65-F5344CB8AC3E}">
        <p14:creationId xmlns:p14="http://schemas.microsoft.com/office/powerpoint/2010/main" val="166447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48B06510-1C05-2A2E-9B1C-C91C68E0155A}"/>
              </a:ext>
            </a:extLst>
          </p:cNvPr>
          <p:cNvSpPr>
            <a:spLocks noGrp="1"/>
          </p:cNvSpPr>
          <p:nvPr>
            <p:ph type="title"/>
          </p:nvPr>
        </p:nvSpPr>
        <p:spPr>
          <a:xfrm>
            <a:off x="1371597" y="348865"/>
            <a:ext cx="10044023" cy="877729"/>
          </a:xfrm>
        </p:spPr>
        <p:txBody>
          <a:bodyPr anchor="ctr">
            <a:normAutofit/>
          </a:bodyPr>
          <a:lstStyle/>
          <a:p>
            <a:r>
              <a:rPr lang="en-US" sz="4000" dirty="0">
                <a:solidFill>
                  <a:schemeClr val="bg2"/>
                </a:solidFill>
                <a:latin typeface="Arial"/>
                <a:cs typeface="Arial"/>
              </a:rPr>
              <a:t>Thinking about Autistic individuals and </a:t>
            </a:r>
            <a:r>
              <a:rPr lang="en-US" sz="4000" b="1" i="1" dirty="0">
                <a:solidFill>
                  <a:schemeClr val="bg2"/>
                </a:solidFill>
                <a:latin typeface="Arial"/>
                <a:cs typeface="Arial"/>
              </a:rPr>
              <a:t>you</a:t>
            </a:r>
          </a:p>
        </p:txBody>
      </p:sp>
      <p:graphicFrame>
        <p:nvGraphicFramePr>
          <p:cNvPr id="5" name="Content Placeholder 2">
            <a:extLst>
              <a:ext uri="{FF2B5EF4-FFF2-40B4-BE49-F238E27FC236}">
                <a16:creationId xmlns:a16="http://schemas.microsoft.com/office/drawing/2014/main" id="{2BAAEAB1-C425-17E5-EEA0-99D7A39C16CE}"/>
              </a:ext>
            </a:extLst>
          </p:cNvPr>
          <p:cNvGraphicFramePr>
            <a:graphicFrameLocks noGrp="1"/>
          </p:cNvGraphicFramePr>
          <p:nvPr>
            <p:ph idx="1"/>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23613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B479B370-6A5F-78CE-0DD9-96CB44587F40}"/>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Autism and crime</a:t>
            </a:r>
          </a:p>
        </p:txBody>
      </p:sp>
      <p:sp>
        <p:nvSpPr>
          <p:cNvPr id="3" name="Content Placeholder 2">
            <a:extLst>
              <a:ext uri="{FF2B5EF4-FFF2-40B4-BE49-F238E27FC236}">
                <a16:creationId xmlns:a16="http://schemas.microsoft.com/office/drawing/2014/main" id="{7CECA951-9568-D66C-3F79-20D6297D2268}"/>
              </a:ext>
            </a:extLst>
          </p:cNvPr>
          <p:cNvSpPr>
            <a:spLocks noGrp="1"/>
          </p:cNvSpPr>
          <p:nvPr>
            <p:ph idx="1"/>
          </p:nvPr>
        </p:nvSpPr>
        <p:spPr>
          <a:xfrm>
            <a:off x="1371599" y="2318197"/>
            <a:ext cx="9724031" cy="3683358"/>
          </a:xfrm>
        </p:spPr>
        <p:txBody>
          <a:bodyPr vert="horz" lIns="91440" tIns="45720" rIns="91440" bIns="45720" rtlCol="0" anchor="ctr">
            <a:normAutofit/>
          </a:bodyPr>
          <a:lstStyle/>
          <a:p>
            <a:r>
              <a:rPr lang="en-US" sz="1900" dirty="0">
                <a:solidFill>
                  <a:schemeClr val="accent1"/>
                </a:solidFill>
                <a:latin typeface="Arial"/>
                <a:cs typeface="Times New Roman"/>
              </a:rPr>
              <a:t>Studies find that autistic individuals are no more likely to engage in offending </a:t>
            </a:r>
            <a:r>
              <a:rPr lang="en-US" sz="1900" dirty="0" err="1">
                <a:solidFill>
                  <a:schemeClr val="accent1"/>
                </a:solidFill>
                <a:latin typeface="Arial"/>
                <a:cs typeface="Times New Roman"/>
              </a:rPr>
              <a:t>behaviours</a:t>
            </a:r>
            <a:r>
              <a:rPr lang="en-US" sz="1900" dirty="0">
                <a:solidFill>
                  <a:schemeClr val="accent1"/>
                </a:solidFill>
                <a:latin typeface="Arial"/>
                <a:cs typeface="Times New Roman"/>
              </a:rPr>
              <a:t> than those individuals without a diagnosis but display unique characteristics that warrant further exploration concerning vulnerabilities and motivations for offending (Collins et al., 2022). </a:t>
            </a:r>
            <a:endParaRPr lang="en-US" sz="1900">
              <a:solidFill>
                <a:schemeClr val="accent1"/>
              </a:solidFill>
              <a:latin typeface="Arial"/>
              <a:cs typeface="Arial"/>
            </a:endParaRPr>
          </a:p>
          <a:p>
            <a:endParaRPr lang="en-US" sz="1900" dirty="0">
              <a:solidFill>
                <a:schemeClr val="accent1"/>
              </a:solidFill>
              <a:latin typeface="Arial"/>
              <a:cs typeface="Times New Roman"/>
            </a:endParaRPr>
          </a:p>
          <a:p>
            <a:r>
              <a:rPr lang="en-US" sz="1900" dirty="0">
                <a:solidFill>
                  <a:schemeClr val="accent1"/>
                </a:solidFill>
                <a:latin typeface="Arial"/>
                <a:cs typeface="Times New Roman"/>
              </a:rPr>
              <a:t>Little is known of the prevalence of autism in prison settings. A government review in 2016 found that one-third of prisoners self-identified as having a neurodevelopmental condition (Coates, 2016). </a:t>
            </a:r>
          </a:p>
          <a:p>
            <a:endParaRPr lang="en-US" sz="1900">
              <a:latin typeface="Times New Roman"/>
              <a:cs typeface="Times New Roman"/>
            </a:endParaRPr>
          </a:p>
        </p:txBody>
      </p:sp>
    </p:spTree>
    <p:extLst>
      <p:ext uri="{BB962C8B-B14F-4D97-AF65-F5344CB8AC3E}">
        <p14:creationId xmlns:p14="http://schemas.microsoft.com/office/powerpoint/2010/main" val="8178791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553931D4-E3EB-FA9D-53D2-2EBC0449823A}"/>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Autism and crime (Cont...)</a:t>
            </a:r>
          </a:p>
        </p:txBody>
      </p:sp>
      <p:sp>
        <p:nvSpPr>
          <p:cNvPr id="3" name="Content Placeholder 2">
            <a:extLst>
              <a:ext uri="{FF2B5EF4-FFF2-40B4-BE49-F238E27FC236}">
                <a16:creationId xmlns:a16="http://schemas.microsoft.com/office/drawing/2014/main" id="{1F5C9BD8-E573-BE8E-4562-6731914E929C}"/>
              </a:ext>
            </a:extLst>
          </p:cNvPr>
          <p:cNvSpPr>
            <a:spLocks noGrp="1"/>
          </p:cNvSpPr>
          <p:nvPr>
            <p:ph idx="1"/>
          </p:nvPr>
        </p:nvSpPr>
        <p:spPr>
          <a:xfrm>
            <a:off x="1371599" y="2318197"/>
            <a:ext cx="9724031" cy="3683358"/>
          </a:xfrm>
        </p:spPr>
        <p:txBody>
          <a:bodyPr vert="horz" lIns="91440" tIns="45720" rIns="91440" bIns="45720" rtlCol="0" anchor="ctr">
            <a:normAutofit/>
          </a:bodyPr>
          <a:lstStyle/>
          <a:p>
            <a:r>
              <a:rPr lang="en-US" sz="1900" dirty="0">
                <a:solidFill>
                  <a:schemeClr val="accent1"/>
                </a:solidFill>
                <a:latin typeface="Arial"/>
                <a:cs typeface="Times New Roman"/>
              </a:rPr>
              <a:t>A small number of unique vulnerability factors attributed to ASD are identified as risks for offending </a:t>
            </a:r>
            <a:r>
              <a:rPr lang="en-US" sz="1900" dirty="0" err="1">
                <a:solidFill>
                  <a:schemeClr val="accent1"/>
                </a:solidFill>
                <a:latin typeface="Arial"/>
                <a:cs typeface="Times New Roman"/>
              </a:rPr>
              <a:t>behaviour</a:t>
            </a:r>
            <a:r>
              <a:rPr lang="en-US" sz="1900" dirty="0">
                <a:solidFill>
                  <a:schemeClr val="accent1"/>
                </a:solidFill>
                <a:latin typeface="Arial"/>
                <a:cs typeface="Times New Roman"/>
              </a:rPr>
              <a:t> within the linear context of social exclusion. </a:t>
            </a:r>
          </a:p>
          <a:p>
            <a:r>
              <a:rPr lang="en-US" sz="1900" dirty="0">
                <a:solidFill>
                  <a:schemeClr val="accent1"/>
                </a:solidFill>
                <a:latin typeface="Arial"/>
                <a:cs typeface="Times New Roman"/>
              </a:rPr>
              <a:t>Presently, upon contact with the CJS, there is a failure to identify and address autistic people’s cognitive styles and differences through initial and prolonged police contact, questioning and courtroom proceedings with both legal professionals and juries (</a:t>
            </a:r>
            <a:r>
              <a:rPr lang="en-US" sz="1900" dirty="0" err="1">
                <a:solidFill>
                  <a:schemeClr val="accent1"/>
                </a:solidFill>
                <a:latin typeface="Arial"/>
                <a:cs typeface="Times New Roman"/>
              </a:rPr>
              <a:t>Slavny</a:t>
            </a:r>
            <a:r>
              <a:rPr lang="en-US" sz="1900" dirty="0">
                <a:solidFill>
                  <a:schemeClr val="accent1"/>
                </a:solidFill>
                <a:latin typeface="Arial"/>
                <a:cs typeface="Times New Roman"/>
              </a:rPr>
              <a:t>‐Cross et al., 2022). </a:t>
            </a:r>
          </a:p>
        </p:txBody>
      </p:sp>
    </p:spTree>
    <p:extLst>
      <p:ext uri="{BB962C8B-B14F-4D97-AF65-F5344CB8AC3E}">
        <p14:creationId xmlns:p14="http://schemas.microsoft.com/office/powerpoint/2010/main" val="36182998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2609869-9E80-471B-A487-A53288E0E7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7F76E4B5-262C-20C0-DDA3-8CAA7EFD439F}"/>
              </a:ext>
            </a:extLst>
          </p:cNvPr>
          <p:cNvSpPr>
            <a:spLocks noGrp="1"/>
          </p:cNvSpPr>
          <p:nvPr>
            <p:ph type="title"/>
          </p:nvPr>
        </p:nvSpPr>
        <p:spPr>
          <a:xfrm>
            <a:off x="1136397" y="-195586"/>
            <a:ext cx="5323715" cy="1642970"/>
          </a:xfrm>
        </p:spPr>
        <p:txBody>
          <a:bodyPr anchor="b">
            <a:normAutofit/>
          </a:bodyPr>
          <a:lstStyle/>
          <a:p>
            <a:r>
              <a:rPr lang="en-US" sz="4000" dirty="0">
                <a:solidFill>
                  <a:schemeClr val="accent1"/>
                </a:solidFill>
              </a:rPr>
              <a:t>Reflections on Autism and stalking</a:t>
            </a:r>
          </a:p>
        </p:txBody>
      </p:sp>
      <p:sp>
        <p:nvSpPr>
          <p:cNvPr id="3" name="Content Placeholder 2">
            <a:extLst>
              <a:ext uri="{FF2B5EF4-FFF2-40B4-BE49-F238E27FC236}">
                <a16:creationId xmlns:a16="http://schemas.microsoft.com/office/drawing/2014/main" id="{E4986116-D41E-97EB-314E-B799B609FD68}"/>
              </a:ext>
            </a:extLst>
          </p:cNvPr>
          <p:cNvSpPr>
            <a:spLocks noGrp="1"/>
          </p:cNvSpPr>
          <p:nvPr>
            <p:ph idx="1"/>
          </p:nvPr>
        </p:nvSpPr>
        <p:spPr>
          <a:xfrm>
            <a:off x="1135278" y="2405894"/>
            <a:ext cx="5324834" cy="3949842"/>
          </a:xfrm>
        </p:spPr>
        <p:txBody>
          <a:bodyPr vert="horz" lIns="91440" tIns="45720" rIns="91440" bIns="45720" rtlCol="0" anchor="t">
            <a:normAutofit/>
          </a:bodyPr>
          <a:lstStyle/>
          <a:p>
            <a:r>
              <a:rPr lang="en-GB" sz="1200" dirty="0">
                <a:solidFill>
                  <a:schemeClr val="accent1"/>
                </a:solidFill>
                <a:latin typeface="Arial"/>
                <a:cs typeface="Times New Roman"/>
              </a:rPr>
              <a:t>Rawdon, N., Vinter, L. P., Allely, C., &amp; Wheatley, R. (2024). Exploring the experiences of an autistic male convicted of stalking. </a:t>
            </a:r>
            <a:r>
              <a:rPr lang="en-GB" sz="1200" i="1" dirty="0">
                <a:solidFill>
                  <a:schemeClr val="accent1"/>
                </a:solidFill>
                <a:latin typeface="Arial"/>
                <a:cs typeface="Times New Roman"/>
              </a:rPr>
              <a:t>The Journal of Forensic Psychiatry &amp; Psychology</a:t>
            </a:r>
            <a:r>
              <a:rPr lang="en-GB" sz="1200" dirty="0">
                <a:solidFill>
                  <a:schemeClr val="accent1"/>
                </a:solidFill>
                <a:latin typeface="Arial"/>
                <a:cs typeface="Times New Roman"/>
              </a:rPr>
              <a:t>, 1-34. </a:t>
            </a:r>
            <a:r>
              <a:rPr lang="en-GB" sz="1200" dirty="0">
                <a:solidFill>
                  <a:schemeClr val="accent1"/>
                </a:solidFill>
                <a:latin typeface="Arial"/>
                <a:cs typeface="Times New Roman"/>
                <a:hlinkClick r:id="rId2">
                  <a:extLst>
                    <a:ext uri="{A12FA001-AC4F-418D-AE19-62706E023703}">
                      <ahyp:hlinkClr xmlns="" xmlns:ahyp="http://schemas.microsoft.com/office/drawing/2018/hyperlinkcolor" val="tx"/>
                    </a:ext>
                  </a:extLst>
                </a:hlinkClick>
              </a:rPr>
              <a:t>https://doi.org/10.1080/14789949.2024.2339537</a:t>
            </a:r>
            <a:endParaRPr lang="en-US" sz="1200">
              <a:solidFill>
                <a:schemeClr val="accent1"/>
              </a:solidFill>
              <a:latin typeface="Arial"/>
              <a:cs typeface="Times New Roman"/>
              <a:hlinkClick r:id="rId2">
                <a:extLst>
                  <a:ext uri="{A12FA001-AC4F-418D-AE19-62706E023703}">
                    <ahyp:hlinkClr xmlns="" xmlns:ahyp="http://schemas.microsoft.com/office/drawing/2018/hyperlinkcolor" val="tx"/>
                  </a:ext>
                </a:extLst>
              </a:hlinkClick>
            </a:endParaRPr>
          </a:p>
          <a:p>
            <a:r>
              <a:rPr lang="en-GB" sz="1400" dirty="0">
                <a:solidFill>
                  <a:schemeClr val="accent1"/>
                </a:solidFill>
                <a:latin typeface="Arial"/>
                <a:cs typeface="Times New Roman"/>
              </a:rPr>
              <a:t>Based on a single case study, Rawdon et al. (2024) proposed factors which may take a person with autism closer towards engaging in stalking:</a:t>
            </a:r>
          </a:p>
          <a:p>
            <a:endParaRPr lang="en-GB" sz="1400" dirty="0">
              <a:solidFill>
                <a:schemeClr val="accent1"/>
              </a:solidFill>
              <a:latin typeface="Arial"/>
              <a:cs typeface="Times New Roman"/>
            </a:endParaRPr>
          </a:p>
          <a:p>
            <a:pPr marL="0" indent="0">
              <a:buNone/>
            </a:pPr>
            <a:r>
              <a:rPr lang="en-GB" sz="1600" b="1" dirty="0">
                <a:solidFill>
                  <a:schemeClr val="accent1">
                    <a:lumMod val="49000"/>
                  </a:schemeClr>
                </a:solidFill>
                <a:latin typeface="Arial"/>
                <a:cs typeface="Times New Roman"/>
              </a:rPr>
              <a:t>Hyperfocus; </a:t>
            </a:r>
          </a:p>
          <a:p>
            <a:pPr marL="0" indent="0">
              <a:buNone/>
            </a:pPr>
            <a:r>
              <a:rPr lang="en-GB" sz="1600" b="1" dirty="0">
                <a:solidFill>
                  <a:schemeClr val="accent1">
                    <a:lumMod val="49000"/>
                  </a:schemeClr>
                </a:solidFill>
                <a:latin typeface="Arial"/>
                <a:cs typeface="Times New Roman"/>
              </a:rPr>
              <a:t>Obsessions; </a:t>
            </a:r>
          </a:p>
          <a:p>
            <a:pPr marL="0" indent="0">
              <a:buNone/>
            </a:pPr>
            <a:r>
              <a:rPr lang="en-GB" sz="1600" b="1" dirty="0">
                <a:solidFill>
                  <a:schemeClr val="accent1">
                    <a:lumMod val="49000"/>
                  </a:schemeClr>
                </a:solidFill>
                <a:latin typeface="Arial"/>
                <a:cs typeface="Times New Roman"/>
              </a:rPr>
              <a:t>Secondary symptoms of depression because of obsessional interests; </a:t>
            </a:r>
          </a:p>
          <a:p>
            <a:pPr marL="0" indent="0">
              <a:buNone/>
            </a:pPr>
            <a:r>
              <a:rPr lang="en-GB" sz="1600" b="1" dirty="0">
                <a:solidFill>
                  <a:schemeClr val="accent1">
                    <a:lumMod val="49000"/>
                  </a:schemeClr>
                </a:solidFill>
                <a:latin typeface="Arial"/>
                <a:cs typeface="Times New Roman"/>
              </a:rPr>
              <a:t>A propensity for revenge; </a:t>
            </a:r>
          </a:p>
          <a:p>
            <a:pPr marL="0" indent="0">
              <a:buNone/>
            </a:pPr>
            <a:r>
              <a:rPr lang="en-GB" sz="1600" b="1" dirty="0">
                <a:solidFill>
                  <a:schemeClr val="accent1">
                    <a:lumMod val="49000"/>
                  </a:schemeClr>
                </a:solidFill>
                <a:latin typeface="Arial"/>
                <a:cs typeface="Times New Roman"/>
              </a:rPr>
              <a:t>Violent ideation and capacity to engage in violence and a lack of autonomy</a:t>
            </a:r>
            <a:r>
              <a:rPr lang="en-GB" sz="1600" dirty="0">
                <a:solidFill>
                  <a:schemeClr val="accent1">
                    <a:lumMod val="49000"/>
                  </a:schemeClr>
                </a:solidFill>
                <a:latin typeface="Arial"/>
                <a:cs typeface="Times New Roman"/>
              </a:rPr>
              <a:t>.</a:t>
            </a:r>
          </a:p>
          <a:p>
            <a:endParaRPr lang="en-GB" sz="1100">
              <a:latin typeface="Times New Roman"/>
              <a:cs typeface="Times New Roman"/>
            </a:endParaRPr>
          </a:p>
          <a:p>
            <a:endParaRPr lang="en-GB" sz="1100">
              <a:latin typeface="Times New Roman"/>
              <a:cs typeface="Times New Roman"/>
            </a:endParaRPr>
          </a:p>
          <a:p>
            <a:endParaRPr lang="en-GB" sz="1100">
              <a:latin typeface="Times New Roman"/>
              <a:cs typeface="Times New Roman"/>
            </a:endParaRPr>
          </a:p>
          <a:p>
            <a:pPr marL="0" indent="0">
              <a:buNone/>
            </a:pPr>
            <a:endParaRPr lang="en-GB" sz="1100">
              <a:latin typeface="Times New Roman"/>
              <a:cs typeface="Times New Roman"/>
            </a:endParaRPr>
          </a:p>
          <a:p>
            <a:pPr marL="0" indent="0">
              <a:buNone/>
            </a:pPr>
            <a:endParaRPr lang="en-GB" sz="1100">
              <a:latin typeface="Times New Roman"/>
              <a:cs typeface="Times New Roman"/>
            </a:endParaRPr>
          </a:p>
        </p:txBody>
      </p:sp>
      <p:sp>
        <p:nvSpPr>
          <p:cNvPr id="50" name="Rectangle 49">
            <a:extLst>
              <a:ext uri="{FF2B5EF4-FFF2-40B4-BE49-F238E27FC236}">
                <a16:creationId xmlns:a16="http://schemas.microsoft.com/office/drawing/2014/main" id="{7004738A-9D34-43E8-97D2-CA0EED4F8B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1" name="Rectangle 50">
            <a:extLst>
              <a:ext uri="{FF2B5EF4-FFF2-40B4-BE49-F238E27FC236}">
                <a16:creationId xmlns:a16="http://schemas.microsoft.com/office/drawing/2014/main" id="{B8B8D07F-F13E-443E-BA68-2D26672D76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52" name="Rectangle 51">
            <a:extLst>
              <a:ext uri="{FF2B5EF4-FFF2-40B4-BE49-F238E27FC236}">
                <a16:creationId xmlns:a16="http://schemas.microsoft.com/office/drawing/2014/main" id="{2813A4FA-24A5-41ED-A534-3807D1B2F3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53" name="Rectangle 52">
            <a:extLst>
              <a:ext uri="{FF2B5EF4-FFF2-40B4-BE49-F238E27FC236}">
                <a16:creationId xmlns:a16="http://schemas.microsoft.com/office/drawing/2014/main" id="{C3944F27-CA70-4E84-A51A-E6BF895589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pic>
        <p:nvPicPr>
          <p:cNvPr id="4" name="Picture 3" descr="A screenshot of a computer&#10;&#10;AI-generated content may be incorrect.">
            <a:extLst>
              <a:ext uri="{FF2B5EF4-FFF2-40B4-BE49-F238E27FC236}">
                <a16:creationId xmlns:a16="http://schemas.microsoft.com/office/drawing/2014/main" id="{CA211D45-94ED-88C3-BA93-79D571B625B2}"/>
              </a:ext>
            </a:extLst>
          </p:cNvPr>
          <p:cNvPicPr>
            <a:picLocks noChangeAspect="1"/>
          </p:cNvPicPr>
          <p:nvPr/>
        </p:nvPicPr>
        <p:blipFill>
          <a:blip r:embed="rId3"/>
          <a:stretch>
            <a:fillRect/>
          </a:stretch>
        </p:blipFill>
        <p:spPr>
          <a:xfrm>
            <a:off x="8252726" y="2389723"/>
            <a:ext cx="3842581" cy="808293"/>
          </a:xfrm>
          <a:prstGeom prst="rect">
            <a:avLst/>
          </a:prstGeom>
        </p:spPr>
      </p:pic>
      <p:sp>
        <p:nvSpPr>
          <p:cNvPr id="5" name="Arrow: Right 4">
            <a:extLst>
              <a:ext uri="{FF2B5EF4-FFF2-40B4-BE49-F238E27FC236}">
                <a16:creationId xmlns:a16="http://schemas.microsoft.com/office/drawing/2014/main" id="{BF09B891-581B-6BFA-FDDA-C5C5755DB81C}"/>
              </a:ext>
            </a:extLst>
          </p:cNvPr>
          <p:cNvSpPr/>
          <p:nvPr/>
        </p:nvSpPr>
        <p:spPr>
          <a:xfrm>
            <a:off x="6770557" y="2648262"/>
            <a:ext cx="1174229" cy="1998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21147410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2" name="Rectangle 21">
            <a:extLst>
              <a:ext uri="{FF2B5EF4-FFF2-40B4-BE49-F238E27FC236}">
                <a16:creationId xmlns:a16="http://schemas.microsoft.com/office/drawing/2014/main" id="{F68B3F68-107C-434F-AA38-110D5EA91B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4" name="Rectangle 23">
            <a:extLst>
              <a:ext uri="{FF2B5EF4-FFF2-40B4-BE49-F238E27FC236}">
                <a16:creationId xmlns:a16="http://schemas.microsoft.com/office/drawing/2014/main" id="{AAD0DBB9-1A4B-4391-81D4-CB19F9AB91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6" name="Rectangle 25">
            <a:extLst>
              <a:ext uri="{FF2B5EF4-FFF2-40B4-BE49-F238E27FC236}">
                <a16:creationId xmlns:a16="http://schemas.microsoft.com/office/drawing/2014/main" id="{063BBA22-50EA-4C4D-BE05-F1CE4E63AA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E1699300-2331-2E06-8E78-3252849D0EB4}"/>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Thinking about Autistic individuals in our work...</a:t>
            </a:r>
          </a:p>
        </p:txBody>
      </p:sp>
      <p:graphicFrame>
        <p:nvGraphicFramePr>
          <p:cNvPr id="5" name="Content Placeholder 2">
            <a:extLst>
              <a:ext uri="{FF2B5EF4-FFF2-40B4-BE49-F238E27FC236}">
                <a16:creationId xmlns:a16="http://schemas.microsoft.com/office/drawing/2014/main" id="{487F88E6-DE53-D72E-8081-1F39A236452A}"/>
              </a:ext>
            </a:extLst>
          </p:cNvPr>
          <p:cNvGraphicFramePr>
            <a:graphicFrameLocks noGrp="1"/>
          </p:cNvGraphicFramePr>
          <p:nvPr>
            <p:ph idx="1"/>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92886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3B2E3793-BFE6-45A2-9B7B-E18844431C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2" name="Rectangle 11">
            <a:extLst>
              <a:ext uri="{FF2B5EF4-FFF2-40B4-BE49-F238E27FC236}">
                <a16:creationId xmlns:a16="http://schemas.microsoft.com/office/drawing/2014/main" id="{BC4C4868-CB8F-4AF9-9CDB-8108F2C19B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Rectangle 13">
            <a:extLst>
              <a:ext uri="{FF2B5EF4-FFF2-40B4-BE49-F238E27FC236}">
                <a16:creationId xmlns:a16="http://schemas.microsoft.com/office/drawing/2014/main" id="{375E0459-6403-40CD-989D-56A4407CA1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Rectangle 15">
            <a:extLst>
              <a:ext uri="{FF2B5EF4-FFF2-40B4-BE49-F238E27FC236}">
                <a16:creationId xmlns:a16="http://schemas.microsoft.com/office/drawing/2014/main" id="{53E5B1A8-3AC9-4BD1-9BBC-78CA94F2D1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21983C50-1FD8-A3BB-E713-6D608D85865E}"/>
              </a:ext>
            </a:extLst>
          </p:cNvPr>
          <p:cNvSpPr>
            <a:spLocks noGrp="1"/>
          </p:cNvSpPr>
          <p:nvPr>
            <p:ph type="title"/>
          </p:nvPr>
        </p:nvSpPr>
        <p:spPr>
          <a:xfrm>
            <a:off x="1371599" y="294538"/>
            <a:ext cx="9895951" cy="1033669"/>
          </a:xfrm>
        </p:spPr>
        <p:txBody>
          <a:bodyPr>
            <a:normAutofit/>
          </a:bodyPr>
          <a:lstStyle/>
          <a:p>
            <a:r>
              <a:rPr lang="en-US" sz="4000" dirty="0">
                <a:solidFill>
                  <a:srgbClr val="FFFFFF"/>
                </a:solidFill>
              </a:rPr>
              <a:t>Sharing my experiences...</a:t>
            </a:r>
          </a:p>
        </p:txBody>
      </p:sp>
      <p:sp>
        <p:nvSpPr>
          <p:cNvPr id="3" name="Content Placeholder 2">
            <a:extLst>
              <a:ext uri="{FF2B5EF4-FFF2-40B4-BE49-F238E27FC236}">
                <a16:creationId xmlns:a16="http://schemas.microsoft.com/office/drawing/2014/main" id="{2E3AACB6-89AE-E088-0D95-B863A21384AA}"/>
              </a:ext>
            </a:extLst>
          </p:cNvPr>
          <p:cNvSpPr>
            <a:spLocks noGrp="1"/>
          </p:cNvSpPr>
          <p:nvPr>
            <p:ph idx="1"/>
          </p:nvPr>
        </p:nvSpPr>
        <p:spPr>
          <a:xfrm>
            <a:off x="1371599" y="2318197"/>
            <a:ext cx="9724031" cy="3683358"/>
          </a:xfrm>
        </p:spPr>
        <p:txBody>
          <a:bodyPr vert="horz" lIns="91440" tIns="45720" rIns="91440" bIns="45720" rtlCol="0" anchor="ctr">
            <a:normAutofit/>
          </a:bodyPr>
          <a:lstStyle/>
          <a:p>
            <a:r>
              <a:rPr lang="en-GB" sz="2000" dirty="0">
                <a:solidFill>
                  <a:schemeClr val="accent1"/>
                </a:solidFill>
                <a:latin typeface="Arial"/>
                <a:cs typeface="Times New Roman"/>
              </a:rPr>
              <a:t>When I was growing up, there was great difficulty and a lack of support for social skills and friendships. </a:t>
            </a:r>
            <a:endParaRPr lang="en-US" sz="2000">
              <a:solidFill>
                <a:schemeClr val="accent1"/>
              </a:solidFill>
              <a:latin typeface="Arial"/>
              <a:cs typeface="Times New Roman"/>
            </a:endParaRPr>
          </a:p>
          <a:p>
            <a:r>
              <a:rPr lang="en-GB" sz="2000" dirty="0">
                <a:solidFill>
                  <a:schemeClr val="accent1"/>
                </a:solidFill>
                <a:latin typeface="Arial"/>
                <a:cs typeface="Times New Roman"/>
              </a:rPr>
              <a:t>My first dating experience around the age of 15/16 exhibited stalking-type behaviours upon its ending. </a:t>
            </a:r>
            <a:endParaRPr lang="en-US" sz="2000">
              <a:solidFill>
                <a:schemeClr val="accent1"/>
              </a:solidFill>
              <a:latin typeface="Arial"/>
              <a:cs typeface="Times New Roman"/>
            </a:endParaRPr>
          </a:p>
          <a:p>
            <a:r>
              <a:rPr lang="en-GB" sz="2000" dirty="0">
                <a:solidFill>
                  <a:schemeClr val="accent1"/>
                </a:solidFill>
                <a:latin typeface="Arial"/>
                <a:cs typeface="Times New Roman"/>
              </a:rPr>
              <a:t>My behaviours exhibited an inability to understand and accept no contact upon the relationship ending. </a:t>
            </a:r>
            <a:endParaRPr lang="en-US" sz="2000">
              <a:solidFill>
                <a:schemeClr val="accent1"/>
              </a:solidFill>
              <a:latin typeface="Arial"/>
              <a:cs typeface="Times New Roman"/>
            </a:endParaRPr>
          </a:p>
          <a:p>
            <a:r>
              <a:rPr lang="en-GB" sz="2000" dirty="0">
                <a:solidFill>
                  <a:schemeClr val="accent1"/>
                </a:solidFill>
                <a:latin typeface="Arial"/>
                <a:cs typeface="Times New Roman"/>
              </a:rPr>
              <a:t>Frequent phone calls, letters and chance meetings were primary behaviours of mine upon the relationship ending. </a:t>
            </a:r>
            <a:endParaRPr lang="en-US" sz="2000">
              <a:solidFill>
                <a:schemeClr val="accent1"/>
              </a:solidFill>
              <a:latin typeface="Arial"/>
              <a:cs typeface="Times New Roman"/>
            </a:endParaRPr>
          </a:p>
          <a:p>
            <a:r>
              <a:rPr lang="en-GB" sz="2000" dirty="0">
                <a:solidFill>
                  <a:schemeClr val="accent1"/>
                </a:solidFill>
                <a:latin typeface="Arial"/>
                <a:cs typeface="Times New Roman"/>
              </a:rPr>
              <a:t>I did not encounter the criminal justice system as the developing behaviours were recognised by the parties involved as a mental health issue and reconciled by my caregivers and the caregivers of the female.</a:t>
            </a:r>
            <a:endParaRPr lang="en-US" sz="2000" dirty="0">
              <a:solidFill>
                <a:schemeClr val="accent1"/>
              </a:solidFill>
              <a:latin typeface="Arial"/>
            </a:endParaRPr>
          </a:p>
        </p:txBody>
      </p:sp>
    </p:spTree>
    <p:extLst>
      <p:ext uri="{BB962C8B-B14F-4D97-AF65-F5344CB8AC3E}">
        <p14:creationId xmlns:p14="http://schemas.microsoft.com/office/powerpoint/2010/main" val="1233452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C0E47-DA3E-6135-82E9-B1B81425C44D}"/>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07153020-F265-1335-AA90-E1DE6CD91C40}"/>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9F52882-0CE6-2C02-14B3-10C403E1F9E0}"/>
              </a:ext>
            </a:extLst>
          </p:cNvPr>
          <p:cNvSpPr txBox="1"/>
          <p:nvPr/>
        </p:nvSpPr>
        <p:spPr>
          <a:xfrm>
            <a:off x="962974" y="583784"/>
            <a:ext cx="733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2060"/>
                </a:solidFill>
                <a:effectLst/>
                <a:uLnTx/>
                <a:uFillTx/>
                <a:latin typeface="Aptos Black" panose="020B0004020202020204" pitchFamily="34" charset="0"/>
                <a:ea typeface="+mn-ea"/>
                <a:cs typeface="Arial Black" panose="020B0604020202020204" pitchFamily="34" charset="0"/>
              </a:rPr>
              <a:t>What is stalking?</a:t>
            </a:r>
          </a:p>
        </p:txBody>
      </p:sp>
      <p:sp>
        <p:nvSpPr>
          <p:cNvPr id="11" name="TextBox 10">
            <a:extLst>
              <a:ext uri="{FF2B5EF4-FFF2-40B4-BE49-F238E27FC236}">
                <a16:creationId xmlns:a16="http://schemas.microsoft.com/office/drawing/2014/main" id="{B82378F2-7272-7D25-F33E-45F4956DC710}"/>
              </a:ext>
            </a:extLst>
          </p:cNvPr>
          <p:cNvSpPr txBox="1"/>
          <p:nvPr/>
        </p:nvSpPr>
        <p:spPr>
          <a:xfrm>
            <a:off x="999646" y="1269184"/>
            <a:ext cx="10584592" cy="759695"/>
          </a:xfrm>
          <a:prstGeom prst="rect">
            <a:avLst/>
          </a:prstGeom>
          <a:noFill/>
        </p:spPr>
        <p:txBody>
          <a:bodyPr wrap="square">
            <a:spAutoFit/>
          </a:bodyPr>
          <a:lstStyle/>
          <a:p>
            <a:pPr marL="0" marR="0" lvl="0" indent="0" algn="ctr" defTabSz="914400" rtl="0" eaLnBrk="1" fontAlgn="base" latinLnBrk="0" hangingPunct="1">
              <a:lnSpc>
                <a:spcPts val="27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mn-ea"/>
                <a:cs typeface="Arial"/>
              </a:rPr>
              <a:t>​Stalking is a pattern of fixated and obsessive behaviour, which is intrusive and causes fear of violence or engenders alarm and distress in the victim</a:t>
            </a:r>
          </a:p>
        </p:txBody>
      </p:sp>
      <p:pic>
        <p:nvPicPr>
          <p:cNvPr id="4" name="Picture 3" descr="A diagram of people and a pie chart&#10;&#10;Description automatically generated with medium confidence">
            <a:extLst>
              <a:ext uri="{FF2B5EF4-FFF2-40B4-BE49-F238E27FC236}">
                <a16:creationId xmlns:a16="http://schemas.microsoft.com/office/drawing/2014/main" id="{E87BF5D2-8773-4E48-4D9F-4D61613A5DB7}"/>
              </a:ext>
            </a:extLst>
          </p:cNvPr>
          <p:cNvPicPr>
            <a:picLocks noChangeAspect="1"/>
          </p:cNvPicPr>
          <p:nvPr/>
        </p:nvPicPr>
        <p:blipFill>
          <a:blip r:embed="rId4"/>
          <a:stretch>
            <a:fillRect/>
          </a:stretch>
        </p:blipFill>
        <p:spPr>
          <a:xfrm>
            <a:off x="1488948" y="2139913"/>
            <a:ext cx="9214104" cy="4607052"/>
          </a:xfrm>
          <a:prstGeom prst="rect">
            <a:avLst/>
          </a:prstGeom>
        </p:spPr>
      </p:pic>
    </p:spTree>
    <p:extLst>
      <p:ext uri="{BB962C8B-B14F-4D97-AF65-F5344CB8AC3E}">
        <p14:creationId xmlns:p14="http://schemas.microsoft.com/office/powerpoint/2010/main" val="208776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8" name="Rectangle 57">
            <a:extLst>
              <a:ext uri="{FF2B5EF4-FFF2-40B4-BE49-F238E27FC236}">
                <a16:creationId xmlns:a16="http://schemas.microsoft.com/office/drawing/2014/main" id="{F68B3F68-107C-434F-AA38-110D5EA91B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60" name="Rectangle 59">
            <a:extLst>
              <a:ext uri="{FF2B5EF4-FFF2-40B4-BE49-F238E27FC236}">
                <a16:creationId xmlns:a16="http://schemas.microsoft.com/office/drawing/2014/main" id="{AAD0DBB9-1A4B-4391-81D4-CB19F9AB91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62" name="Rectangle 61">
            <a:extLst>
              <a:ext uri="{FF2B5EF4-FFF2-40B4-BE49-F238E27FC236}">
                <a16:creationId xmlns:a16="http://schemas.microsoft.com/office/drawing/2014/main" id="{063BBA22-50EA-4C4D-BE05-F1CE4E63AA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94CF2F9B-D506-1727-E240-75873F0EA4EC}"/>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My psychological routes towards stalking </a:t>
            </a:r>
            <a:r>
              <a:rPr lang="en-US" sz="4000" dirty="0" err="1">
                <a:solidFill>
                  <a:srgbClr val="FFFFFF"/>
                </a:solidFill>
              </a:rPr>
              <a:t>behaviours</a:t>
            </a:r>
            <a:r>
              <a:rPr lang="en-US" sz="4000" dirty="0">
                <a:solidFill>
                  <a:srgbClr val="FFFFFF"/>
                </a:solidFill>
              </a:rPr>
              <a:t>....</a:t>
            </a:r>
          </a:p>
        </p:txBody>
      </p:sp>
      <p:graphicFrame>
        <p:nvGraphicFramePr>
          <p:cNvPr id="37" name="Content Placeholder 2">
            <a:extLst>
              <a:ext uri="{FF2B5EF4-FFF2-40B4-BE49-F238E27FC236}">
                <a16:creationId xmlns:a16="http://schemas.microsoft.com/office/drawing/2014/main" id="{26EAE0DF-6E6D-23FC-7A64-75F082E7F5B8}"/>
              </a:ext>
            </a:extLst>
          </p:cNvPr>
          <p:cNvGraphicFramePr>
            <a:graphicFrameLocks noGrp="1"/>
          </p:cNvGraphicFramePr>
          <p:nvPr>
            <p:ph idx="1"/>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64857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6" name="Rectangle 45">
            <a:extLst>
              <a:ext uri="{FF2B5EF4-FFF2-40B4-BE49-F238E27FC236}">
                <a16:creationId xmlns:a16="http://schemas.microsoft.com/office/drawing/2014/main" id="{F68B3F68-107C-434F-AA38-110D5EA91B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8" name="Rectangle 47">
            <a:extLst>
              <a:ext uri="{FF2B5EF4-FFF2-40B4-BE49-F238E27FC236}">
                <a16:creationId xmlns:a16="http://schemas.microsoft.com/office/drawing/2014/main" id="{AAD0DBB9-1A4B-4391-81D4-CB19F9AB91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50" name="Rectangle 49">
            <a:extLst>
              <a:ext uri="{FF2B5EF4-FFF2-40B4-BE49-F238E27FC236}">
                <a16:creationId xmlns:a16="http://schemas.microsoft.com/office/drawing/2014/main" id="{063BBA22-50EA-4C4D-BE05-F1CE4E63AA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19FB2433-10E0-F35F-95EA-B2436ED275D0}"/>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My psychological routes away from stalking </a:t>
            </a:r>
            <a:r>
              <a:rPr lang="en-US" sz="4000" dirty="0" err="1">
                <a:solidFill>
                  <a:srgbClr val="FFFFFF"/>
                </a:solidFill>
              </a:rPr>
              <a:t>behaviours</a:t>
            </a:r>
            <a:r>
              <a:rPr lang="en-US" sz="4000" dirty="0">
                <a:solidFill>
                  <a:srgbClr val="FFFFFF"/>
                </a:solidFill>
              </a:rPr>
              <a:t>....</a:t>
            </a:r>
          </a:p>
        </p:txBody>
      </p:sp>
      <p:graphicFrame>
        <p:nvGraphicFramePr>
          <p:cNvPr id="40" name="Content Placeholder 2">
            <a:extLst>
              <a:ext uri="{FF2B5EF4-FFF2-40B4-BE49-F238E27FC236}">
                <a16:creationId xmlns:a16="http://schemas.microsoft.com/office/drawing/2014/main" id="{268C87A8-FDBD-E720-F832-5FBDE272708B}"/>
              </a:ext>
            </a:extLst>
          </p:cNvPr>
          <p:cNvGraphicFramePr>
            <a:graphicFrameLocks noGrp="1"/>
          </p:cNvGraphicFramePr>
          <p:nvPr>
            <p:ph idx="1"/>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58133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useBgFill="1">
        <p:nvSpPr>
          <p:cNvPr id="7" name="Rectangle 6">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9" name="Rectangle 8">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1" name="Rectangle 10">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3" name="Rectangle 12">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9083295A-8B67-DDED-1D54-C054BA0FB7F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WHAT CAN </a:t>
            </a:r>
            <a:r>
              <a:rPr lang="en-US" sz="4000" b="1" u="sng">
                <a:solidFill>
                  <a:srgbClr val="FFFFFF"/>
                </a:solidFill>
              </a:rPr>
              <a:t>WE</a:t>
            </a:r>
            <a:r>
              <a:rPr lang="en-US" sz="4000">
                <a:solidFill>
                  <a:srgbClr val="FFFFFF"/>
                </a:solidFill>
              </a:rPr>
              <a:t> DO?</a:t>
            </a:r>
          </a:p>
        </p:txBody>
      </p:sp>
      <p:sp>
        <p:nvSpPr>
          <p:cNvPr id="3" name="Content Placeholder 2">
            <a:extLst>
              <a:ext uri="{FF2B5EF4-FFF2-40B4-BE49-F238E27FC236}">
                <a16:creationId xmlns:a16="http://schemas.microsoft.com/office/drawing/2014/main" id="{CE9F5212-B1D2-4962-AC09-EFCDDF8B2877}"/>
              </a:ext>
            </a:extLst>
          </p:cNvPr>
          <p:cNvSpPr>
            <a:spLocks noGrp="1"/>
          </p:cNvSpPr>
          <p:nvPr>
            <p:ph idx="1"/>
          </p:nvPr>
        </p:nvSpPr>
        <p:spPr>
          <a:xfrm>
            <a:off x="4821302" y="770958"/>
            <a:ext cx="6555347" cy="5546047"/>
          </a:xfrm>
        </p:spPr>
        <p:txBody>
          <a:bodyPr vert="horz" lIns="91440" tIns="45720" rIns="91440" bIns="45720" rtlCol="0" anchor="ctr">
            <a:noAutofit/>
          </a:bodyPr>
          <a:lstStyle/>
          <a:p>
            <a:pPr marL="0" indent="0">
              <a:buNone/>
            </a:pPr>
            <a:r>
              <a:rPr lang="en-GB" sz="1400" dirty="0">
                <a:solidFill>
                  <a:schemeClr val="accent1"/>
                </a:solidFill>
                <a:latin typeface="Arial"/>
                <a:cs typeface="Times New Roman"/>
              </a:rPr>
              <a:t>Some examples for the Criminal Justice System....</a:t>
            </a:r>
          </a:p>
          <a:p>
            <a:pPr marL="0" indent="0">
              <a:buNone/>
            </a:pPr>
            <a:endParaRPr lang="en-GB" sz="1800" dirty="0">
              <a:solidFill>
                <a:schemeClr val="accent1"/>
              </a:solidFill>
              <a:latin typeface="Times New Roman"/>
              <a:cs typeface="Times New Roman"/>
            </a:endParaRPr>
          </a:p>
          <a:p>
            <a:pPr marL="285750" indent="-285750"/>
            <a:r>
              <a:rPr lang="en-GB" sz="1800" dirty="0">
                <a:solidFill>
                  <a:schemeClr val="accent1"/>
                </a:solidFill>
                <a:latin typeface="Arial"/>
                <a:cs typeface="Times New Roman"/>
              </a:rPr>
              <a:t>Where stalking-type behaviours are identified, ensuring appropriate assessment tools are used to understand risk, vulnerabilities, support needs and protective and success factors to be developed and harnessed;</a:t>
            </a:r>
            <a:endParaRPr lang="en-US" sz="1800">
              <a:solidFill>
                <a:schemeClr val="accent1"/>
              </a:solidFill>
              <a:latin typeface="Arial"/>
              <a:cs typeface="Times New Roman"/>
            </a:endParaRPr>
          </a:p>
          <a:p>
            <a:pPr marL="285750" indent="-285750"/>
            <a:r>
              <a:rPr lang="en-GB" sz="1800" dirty="0">
                <a:solidFill>
                  <a:schemeClr val="accent1"/>
                </a:solidFill>
                <a:latin typeface="Arial"/>
                <a:cs typeface="Times New Roman"/>
              </a:rPr>
              <a:t>Multi-agency and disciplinary input to attend to individual needs to help neurodivergent individuals desist at the earliest opportunity and to address underlying intrapersonal challenges to support their well-being. Additionally, signpost individuals, parents, carers, etc., to autism-specific charities and organisations to maximise support opportunities;</a:t>
            </a:r>
            <a:endParaRPr lang="en-US" sz="1800">
              <a:solidFill>
                <a:schemeClr val="accent1"/>
              </a:solidFill>
              <a:latin typeface="Arial"/>
              <a:cs typeface="Times New Roman"/>
            </a:endParaRPr>
          </a:p>
          <a:p>
            <a:pPr marL="285750" indent="-285750"/>
            <a:r>
              <a:rPr lang="en-GB" sz="1800" dirty="0">
                <a:solidFill>
                  <a:schemeClr val="accent1"/>
                </a:solidFill>
                <a:latin typeface="Arial"/>
                <a:cs typeface="Times New Roman"/>
              </a:rPr>
              <a:t>Ensure robust assessments and support measures are facilitated in advocating for and supporting autistic individuals when navigating criminal justice system processes. </a:t>
            </a:r>
            <a:endParaRPr lang="en-US" sz="1800">
              <a:solidFill>
                <a:schemeClr val="accent1"/>
              </a:solidFill>
              <a:latin typeface="Arial"/>
              <a:cs typeface="Times New Roman"/>
            </a:endParaRPr>
          </a:p>
          <a:p>
            <a:pPr marL="285750" indent="-285750"/>
            <a:endParaRPr lang="en-GB" sz="1400" dirty="0">
              <a:solidFill>
                <a:schemeClr val="accent1"/>
              </a:solidFill>
              <a:latin typeface="Times New Roman"/>
              <a:cs typeface="Times New Roman"/>
            </a:endParaRPr>
          </a:p>
          <a:p>
            <a:endParaRPr lang="en-US" sz="1300">
              <a:latin typeface="Times New Roman"/>
              <a:cs typeface="Times New Roman"/>
            </a:endParaRPr>
          </a:p>
        </p:txBody>
      </p:sp>
    </p:spTree>
    <p:extLst>
      <p:ext uri="{BB962C8B-B14F-4D97-AF65-F5344CB8AC3E}">
        <p14:creationId xmlns:p14="http://schemas.microsoft.com/office/powerpoint/2010/main" val="127487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45A9F99-D9B1-4094-A2E2-B90AC1DB7B9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34" name="Rectangle 33">
            <a:extLst>
              <a:ext uri="{FF2B5EF4-FFF2-40B4-BE49-F238E27FC236}">
                <a16:creationId xmlns:a16="http://schemas.microsoft.com/office/drawing/2014/main" id="{B7FAF607-473A-4A43-A23D-BBFF5C4117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CC55B75C-B87F-D1F4-FA8F-80BA2BF18C05}"/>
              </a:ext>
            </a:extLst>
          </p:cNvPr>
          <p:cNvSpPr>
            <a:spLocks noGrp="1"/>
          </p:cNvSpPr>
          <p:nvPr>
            <p:ph type="title"/>
          </p:nvPr>
        </p:nvSpPr>
        <p:spPr>
          <a:xfrm>
            <a:off x="6094105" y="802955"/>
            <a:ext cx="4977976" cy="1454051"/>
          </a:xfrm>
        </p:spPr>
        <p:txBody>
          <a:bodyPr>
            <a:normAutofit/>
          </a:bodyPr>
          <a:lstStyle/>
          <a:p>
            <a:r>
              <a:rPr lang="en-US" sz="3600" dirty="0">
                <a:solidFill>
                  <a:schemeClr val="tx2"/>
                </a:solidFill>
              </a:rPr>
              <a:t>Let's discover together...</a:t>
            </a:r>
          </a:p>
        </p:txBody>
      </p:sp>
      <p:pic>
        <p:nvPicPr>
          <p:cNvPr id="35" name="Graphic 34" descr="Envelope">
            <a:extLst>
              <a:ext uri="{FF2B5EF4-FFF2-40B4-BE49-F238E27FC236}">
                <a16:creationId xmlns:a16="http://schemas.microsoft.com/office/drawing/2014/main" id="{93538B60-93B4-98BD-1FD3-3006FC6FD9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86951" y="1793846"/>
            <a:ext cx="3620021" cy="3620021"/>
          </a:xfrm>
          <a:prstGeom prst="rect">
            <a:avLst/>
          </a:prstGeom>
        </p:spPr>
      </p:pic>
      <p:sp>
        <p:nvSpPr>
          <p:cNvPr id="36" name="Content Placeholder 2">
            <a:extLst>
              <a:ext uri="{FF2B5EF4-FFF2-40B4-BE49-F238E27FC236}">
                <a16:creationId xmlns:a16="http://schemas.microsoft.com/office/drawing/2014/main" id="{4268C256-00B7-2B1D-34F3-4D346FE1542D}"/>
              </a:ext>
            </a:extLst>
          </p:cNvPr>
          <p:cNvSpPr>
            <a:spLocks noGrp="1"/>
          </p:cNvSpPr>
          <p:nvPr>
            <p:ph idx="1"/>
          </p:nvPr>
        </p:nvSpPr>
        <p:spPr>
          <a:xfrm>
            <a:off x="6090574" y="2421682"/>
            <a:ext cx="4977578" cy="3639289"/>
          </a:xfrm>
        </p:spPr>
        <p:txBody>
          <a:bodyPr vert="horz" lIns="91440" tIns="45720" rIns="91440" bIns="45720" rtlCol="0" anchor="ctr">
            <a:normAutofit/>
          </a:bodyPr>
          <a:lstStyle/>
          <a:p>
            <a:r>
              <a:rPr lang="en-US" sz="1800" dirty="0">
                <a:solidFill>
                  <a:schemeClr val="tx2"/>
                </a:solidFill>
              </a:rPr>
              <a:t>Email: </a:t>
            </a:r>
            <a:r>
              <a:rPr lang="en-US" sz="1800" dirty="0">
                <a:solidFill>
                  <a:schemeClr val="tx2"/>
                </a:solidFill>
                <a:hlinkClick r:id="rId4"/>
              </a:rPr>
              <a:t>daniellodge.edu@gmail.com</a:t>
            </a:r>
            <a:endParaRPr lang="en-US" sz="1800">
              <a:solidFill>
                <a:schemeClr val="tx2"/>
              </a:solidFill>
            </a:endParaRPr>
          </a:p>
          <a:p>
            <a:r>
              <a:rPr lang="en-US" sz="1800" dirty="0">
                <a:solidFill>
                  <a:schemeClr val="tx2"/>
                </a:solidFill>
              </a:rPr>
              <a:t>LinkedIn: Daniel Lodge</a:t>
            </a:r>
          </a:p>
          <a:p>
            <a:r>
              <a:rPr lang="en-US" sz="1800" dirty="0">
                <a:solidFill>
                  <a:schemeClr val="tx2"/>
                </a:solidFill>
              </a:rPr>
              <a:t>Twitter/X: @DanielALodge</a:t>
            </a:r>
          </a:p>
        </p:txBody>
      </p:sp>
      <p:grpSp>
        <p:nvGrpSpPr>
          <p:cNvPr id="37" name="Group 36">
            <a:extLst>
              <a:ext uri="{FF2B5EF4-FFF2-40B4-BE49-F238E27FC236}">
                <a16:creationId xmlns:a16="http://schemas.microsoft.com/office/drawing/2014/main" id="{C5F6476F-D303-44D3-B30F-1BA348F0F64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38" name="Freeform: Shape 37">
              <a:extLst>
                <a:ext uri="{FF2B5EF4-FFF2-40B4-BE49-F238E27FC236}">
                  <a16:creationId xmlns:a16="http://schemas.microsoft.com/office/drawing/2014/main" id="{C972EB4B-0539-4430-9340-8117B9D7C3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39" name="Freeform: Shape 38">
              <a:extLst>
                <a:ext uri="{FF2B5EF4-FFF2-40B4-BE49-F238E27FC236}">
                  <a16:creationId xmlns:a16="http://schemas.microsoft.com/office/drawing/2014/main" id="{ACA5348F-9FF6-485F-898D-1BED7EC7270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40" name="Freeform: Shape 39">
              <a:extLst>
                <a:ext uri="{FF2B5EF4-FFF2-40B4-BE49-F238E27FC236}">
                  <a16:creationId xmlns:a16="http://schemas.microsoft.com/office/drawing/2014/main" id="{33B89F41-1D91-447A-88C5-8A917809FEE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endParaRPr>
            </a:p>
          </p:txBody>
        </p:sp>
      </p:grpSp>
    </p:spTree>
    <p:extLst>
      <p:ext uri="{BB962C8B-B14F-4D97-AF65-F5344CB8AC3E}">
        <p14:creationId xmlns:p14="http://schemas.microsoft.com/office/powerpoint/2010/main" val="38488018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1239" y="243396"/>
            <a:ext cx="1091615" cy="1424159"/>
          </a:xfrm>
          <a:prstGeom prst="rect">
            <a:avLst/>
          </a:prstGeom>
        </p:spPr>
      </p:pic>
      <p:sp>
        <p:nvSpPr>
          <p:cNvPr id="6" name="Rectangle 5"/>
          <p:cNvSpPr/>
          <p:nvPr/>
        </p:nvSpPr>
        <p:spPr>
          <a:xfrm rot="5400000">
            <a:off x="5867400" y="2057400"/>
            <a:ext cx="457200" cy="9144000"/>
          </a:xfrm>
          <a:prstGeom prst="rect">
            <a:avLst/>
          </a:prstGeom>
          <a:solidFill>
            <a:srgbClr val="005EAA"/>
          </a:solidFill>
          <a:ln>
            <a:solidFill>
              <a:srgbClr val="005EA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a:endParaRPr>
          </a:p>
        </p:txBody>
      </p:sp>
      <p:pic>
        <p:nvPicPr>
          <p:cNvPr id="7" name="Picture 3" descr="\\azfs\rctHome\rebecca.shirra\My Documents\Information Assistant - HQ Comms\2025\ripple not to siz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02" b="35266"/>
          <a:stretch/>
        </p:blipFill>
        <p:spPr bwMode="auto">
          <a:xfrm>
            <a:off x="1524000" y="4436942"/>
            <a:ext cx="2915816" cy="24401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Autofit/>
          </a:bodyPr>
          <a:lstStyle/>
          <a:p>
            <a:r>
              <a:rPr lang="en-GB" sz="2400" dirty="0"/>
              <a:t>Stalking or Harassment?</a:t>
            </a:r>
            <a:br>
              <a:rPr lang="en-GB" sz="2400" dirty="0"/>
            </a:br>
            <a:endParaRPr lang="en-GB" sz="2400" dirty="0"/>
          </a:p>
        </p:txBody>
      </p:sp>
    </p:spTree>
    <p:extLst>
      <p:ext uri="{BB962C8B-B14F-4D97-AF65-F5344CB8AC3E}">
        <p14:creationId xmlns:p14="http://schemas.microsoft.com/office/powerpoint/2010/main" val="39123326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375ED-D094-6410-BC61-55784B9BE7E1}"/>
              </a:ext>
            </a:extLst>
          </p:cNvPr>
          <p:cNvSpPr>
            <a:spLocks noGrp="1"/>
          </p:cNvSpPr>
          <p:nvPr>
            <p:ph type="title"/>
          </p:nvPr>
        </p:nvSpPr>
        <p:spPr/>
        <p:txBody>
          <a:bodyPr/>
          <a:lstStyle/>
          <a:p>
            <a:r>
              <a:rPr lang="en-GB" dirty="0"/>
              <a:t>PURPOSE</a:t>
            </a:r>
          </a:p>
        </p:txBody>
      </p:sp>
      <p:sp>
        <p:nvSpPr>
          <p:cNvPr id="3" name="Content Placeholder 2">
            <a:extLst>
              <a:ext uri="{FF2B5EF4-FFF2-40B4-BE49-F238E27FC236}">
                <a16:creationId xmlns:a16="http://schemas.microsoft.com/office/drawing/2014/main" id="{1D19D80A-0AD0-640D-89EC-2661B9FB68D2}"/>
              </a:ext>
            </a:extLst>
          </p:cNvPr>
          <p:cNvSpPr>
            <a:spLocks noGrp="1"/>
          </p:cNvSpPr>
          <p:nvPr>
            <p:ph sz="half" idx="1"/>
          </p:nvPr>
        </p:nvSpPr>
        <p:spPr>
          <a:xfrm>
            <a:off x="1981200" y="1600200"/>
            <a:ext cx="8264624" cy="3917032"/>
          </a:xfrm>
        </p:spPr>
        <p:txBody>
          <a:bodyPr>
            <a:normAutofit fontScale="85000" lnSpcReduction="10000"/>
          </a:bodyPr>
          <a:lstStyle/>
          <a:p>
            <a:pPr>
              <a:lnSpc>
                <a:spcPct val="107000"/>
              </a:lnSpc>
              <a:spcAft>
                <a:spcPts val="800"/>
              </a:spcAft>
            </a:pPr>
            <a:r>
              <a:rPr lang="en-GB" sz="3800" dirty="0">
                <a:solidFill>
                  <a:srgbClr val="005EAA"/>
                </a:solidFill>
                <a:latin typeface="Aptos" panose="020B0004020202020204" pitchFamily="34" charset="0"/>
                <a:ea typeface="Aptos" panose="020B0004020202020204" pitchFamily="34" charset="0"/>
                <a:cs typeface="Times New Roman" panose="02020603050405020304" pitchFamily="18" charset="0"/>
              </a:rPr>
              <a:t>Stalking or harassment? </a:t>
            </a:r>
          </a:p>
          <a:p>
            <a:pPr marL="0" indent="0">
              <a:lnSpc>
                <a:spcPct val="107000"/>
              </a:lnSpc>
              <a:spcAft>
                <a:spcPts val="800"/>
              </a:spcAft>
              <a:buNone/>
            </a:pPr>
            <a:endParaRPr lang="en-GB" sz="1800" dirty="0">
              <a:latin typeface="Aptos" panose="020B0004020202020204" pitchFamily="34" charset="0"/>
              <a:ea typeface="Aptos" panose="020B0004020202020204" pitchFamily="34" charset="0"/>
              <a:cs typeface="Times New Roman" panose="02020603050405020304" pitchFamily="18" charset="0"/>
            </a:endParaRPr>
          </a:p>
          <a:p>
            <a:r>
              <a:rPr lang="en-GB" sz="1800" dirty="0">
                <a:latin typeface="Aptos" panose="020B0004020202020204" pitchFamily="34" charset="0"/>
                <a:ea typeface="Aptos" panose="020B0004020202020204" pitchFamily="34" charset="0"/>
                <a:cs typeface="Times New Roman" panose="02020603050405020304" pitchFamily="18" charset="0"/>
              </a:rPr>
              <a:t>The commitment to end stalking and harassment is embedded in the cross-government Ending Violence against Women and Girls (VAWG) Strategy: 2016 to 2020. </a:t>
            </a:r>
          </a:p>
          <a:p>
            <a:endParaRPr lang="en-GB" sz="1800" dirty="0">
              <a:latin typeface="Aptos" panose="020B0004020202020204" pitchFamily="34" charset="0"/>
              <a:ea typeface="Aptos" panose="020B0004020202020204" pitchFamily="34" charset="0"/>
              <a:cs typeface="Times New Roman" panose="02020603050405020304" pitchFamily="18" charset="0"/>
            </a:endParaRPr>
          </a:p>
          <a:p>
            <a:r>
              <a:rPr lang="en-GB" sz="1800" dirty="0">
                <a:latin typeface="Aptos" panose="020B0004020202020204" pitchFamily="34" charset="0"/>
                <a:ea typeface="Aptos" panose="020B0004020202020204" pitchFamily="34" charset="0"/>
                <a:cs typeface="Times New Roman" panose="02020603050405020304" pitchFamily="18" charset="0"/>
              </a:rPr>
              <a:t>The strategy is underpinned by effective partnership working at both a </a:t>
            </a:r>
            <a:r>
              <a:rPr lang="en-GB" sz="1800" b="1" dirty="0">
                <a:latin typeface="Aptos" panose="020B0004020202020204" pitchFamily="34" charset="0"/>
                <a:ea typeface="Aptos" panose="020B0004020202020204" pitchFamily="34" charset="0"/>
                <a:cs typeface="Times New Roman" panose="02020603050405020304" pitchFamily="18" charset="0"/>
              </a:rPr>
              <a:t>local and national </a:t>
            </a:r>
            <a:r>
              <a:rPr lang="en-GB" sz="1800" dirty="0">
                <a:latin typeface="Aptos" panose="020B0004020202020204" pitchFamily="34" charset="0"/>
                <a:ea typeface="Aptos" panose="020B0004020202020204" pitchFamily="34" charset="0"/>
                <a:cs typeface="Times New Roman" panose="02020603050405020304" pitchFamily="18" charset="0"/>
              </a:rPr>
              <a:t>level. </a:t>
            </a:r>
          </a:p>
          <a:p>
            <a:pPr marL="0" indent="0">
              <a:buNone/>
            </a:pPr>
            <a:endParaRPr lang="en-GB" sz="1800" dirty="0">
              <a:latin typeface="Aptos" panose="020B0004020202020204" pitchFamily="34" charset="0"/>
              <a:ea typeface="Aptos" panose="020B0004020202020204" pitchFamily="34" charset="0"/>
              <a:cs typeface="Times New Roman" panose="02020603050405020304" pitchFamily="18" charset="0"/>
            </a:endParaRPr>
          </a:p>
          <a:p>
            <a:r>
              <a:rPr lang="en-GB" sz="1800" dirty="0">
                <a:latin typeface="Aptos" panose="020B0004020202020204" pitchFamily="34" charset="0"/>
                <a:ea typeface="Aptos" panose="020B0004020202020204" pitchFamily="34" charset="0"/>
                <a:cs typeface="Times New Roman" panose="02020603050405020304" pitchFamily="18" charset="0"/>
              </a:rPr>
              <a:t>The successful prosecution of these cases and safeguarding of those victims involved relies on strong and </a:t>
            </a:r>
            <a:r>
              <a:rPr lang="en-GB" sz="1800" b="1" dirty="0">
                <a:latin typeface="Aptos" panose="020B0004020202020204" pitchFamily="34" charset="0"/>
                <a:ea typeface="Aptos" panose="020B0004020202020204" pitchFamily="34" charset="0"/>
                <a:cs typeface="Times New Roman" panose="02020603050405020304" pitchFamily="18" charset="0"/>
              </a:rPr>
              <a:t>collaborative partnership working</a:t>
            </a:r>
            <a:r>
              <a:rPr lang="en-GB" sz="1800" dirty="0">
                <a:latin typeface="Aptos" panose="020B0004020202020204" pitchFamily="34" charset="0"/>
                <a:ea typeface="Aptos" panose="020B0004020202020204" pitchFamily="34" charset="0"/>
                <a:cs typeface="Times New Roman" panose="02020603050405020304" pitchFamily="18" charset="0"/>
              </a:rPr>
              <a:t> between the police and prosecutors</a:t>
            </a:r>
          </a:p>
          <a:p>
            <a:endParaRPr lang="en-GB" sz="2400" dirty="0">
              <a:solidFill>
                <a:srgbClr val="005EAA"/>
              </a:solidFill>
              <a:latin typeface="Aptos" panose="020B0004020202020204" pitchFamily="34" charset="0"/>
              <a:ea typeface="Aptos" panose="020B0004020202020204" pitchFamily="34" charset="0"/>
              <a:cs typeface="Times New Roman" panose="02020603050405020304" pitchFamily="18" charset="0"/>
            </a:endParaRPr>
          </a:p>
          <a:p>
            <a:r>
              <a:rPr lang="en-GB" sz="2400" baseline="30000" dirty="0">
                <a:solidFill>
                  <a:srgbClr val="005EAA"/>
                </a:solidFill>
                <a:latin typeface="Aptos" panose="020B0004020202020204" pitchFamily="34" charset="0"/>
                <a:ea typeface="Aptos" panose="020B0004020202020204" pitchFamily="34" charset="0"/>
                <a:cs typeface="Times New Roman" panose="02020603050405020304" pitchFamily="18" charset="0"/>
              </a:rPr>
              <a:t>Para 2.1 Protocol on the appropriate handling of stalking or harassment offences between the National Police Chiefs’ Council and the Crown Prosecution Service 2018</a:t>
            </a:r>
          </a:p>
          <a:p>
            <a:endParaRPr lang="en-GB" dirty="0"/>
          </a:p>
        </p:txBody>
      </p:sp>
      <p:sp>
        <p:nvSpPr>
          <p:cNvPr id="5" name="Slide Number Placeholder 4">
            <a:extLst>
              <a:ext uri="{FF2B5EF4-FFF2-40B4-BE49-F238E27FC236}">
                <a16:creationId xmlns:a16="http://schemas.microsoft.com/office/drawing/2014/main" id="{DE2CBEFB-DA6D-8636-28B0-3243D6C1A76C}"/>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85</a:t>
            </a:fld>
            <a:endParaRPr lang="en-GB" dirty="0">
              <a:solidFill>
                <a:prstClr val="white"/>
              </a:solidFill>
              <a:latin typeface="Calibri"/>
            </a:endParaRPr>
          </a:p>
        </p:txBody>
      </p:sp>
    </p:spTree>
    <p:extLst>
      <p:ext uri="{BB962C8B-B14F-4D97-AF65-F5344CB8AC3E}">
        <p14:creationId xmlns:p14="http://schemas.microsoft.com/office/powerpoint/2010/main" val="20462536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26BA-3D62-0011-21DE-36BD860E7EA3}"/>
              </a:ext>
            </a:extLst>
          </p:cNvPr>
          <p:cNvSpPr>
            <a:spLocks noGrp="1"/>
          </p:cNvSpPr>
          <p:nvPr>
            <p:ph type="title"/>
          </p:nvPr>
        </p:nvSpPr>
        <p:spPr/>
        <p:txBody>
          <a:bodyPr/>
          <a:lstStyle/>
          <a:p>
            <a:r>
              <a:rPr lang="en-GB" dirty="0"/>
              <a:t>Making decisions as to charges and whether to charge </a:t>
            </a:r>
          </a:p>
        </p:txBody>
      </p:sp>
      <p:sp>
        <p:nvSpPr>
          <p:cNvPr id="3" name="Content Placeholder 2">
            <a:extLst>
              <a:ext uri="{FF2B5EF4-FFF2-40B4-BE49-F238E27FC236}">
                <a16:creationId xmlns:a16="http://schemas.microsoft.com/office/drawing/2014/main" id="{84D8419E-B2F1-B4C7-ECF2-20566FDA5E67}"/>
              </a:ext>
            </a:extLst>
          </p:cNvPr>
          <p:cNvSpPr>
            <a:spLocks noGrp="1"/>
          </p:cNvSpPr>
          <p:nvPr>
            <p:ph idx="1"/>
          </p:nvPr>
        </p:nvSpPr>
        <p:spPr/>
        <p:txBody>
          <a:bodyPr/>
          <a:lstStyle/>
          <a:p>
            <a:r>
              <a:rPr lang="en-GB" dirty="0"/>
              <a:t>Legislation</a:t>
            </a:r>
          </a:p>
          <a:p>
            <a:r>
              <a:rPr lang="en-GB" dirty="0"/>
              <a:t>Evidence</a:t>
            </a:r>
          </a:p>
          <a:p>
            <a:r>
              <a:rPr lang="en-GB" dirty="0"/>
              <a:t>The code for Crown Prosecutors  </a:t>
            </a:r>
          </a:p>
          <a:p>
            <a:r>
              <a:rPr lang="en-GB" dirty="0"/>
              <a:t>CPS Policies and guidance</a:t>
            </a:r>
          </a:p>
        </p:txBody>
      </p:sp>
      <p:sp>
        <p:nvSpPr>
          <p:cNvPr id="4" name="Slide Number Placeholder 3">
            <a:extLst>
              <a:ext uri="{FF2B5EF4-FFF2-40B4-BE49-F238E27FC236}">
                <a16:creationId xmlns:a16="http://schemas.microsoft.com/office/drawing/2014/main" id="{7C717829-0A1A-93A0-8C66-77AF8BC4BDFB}"/>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86</a:t>
            </a:fld>
            <a:endParaRPr lang="en-GB" dirty="0">
              <a:solidFill>
                <a:prstClr val="white"/>
              </a:solidFill>
              <a:latin typeface="Calibri"/>
            </a:endParaRPr>
          </a:p>
        </p:txBody>
      </p:sp>
    </p:spTree>
    <p:extLst>
      <p:ext uri="{BB962C8B-B14F-4D97-AF65-F5344CB8AC3E}">
        <p14:creationId xmlns:p14="http://schemas.microsoft.com/office/powerpoint/2010/main" val="18558150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089814-0E3D-1486-87E5-809D51B79695}"/>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87</a:t>
            </a:fld>
            <a:endParaRPr lang="en-GB" dirty="0">
              <a:solidFill>
                <a:prstClr val="white"/>
              </a:solidFill>
              <a:latin typeface="Calibri"/>
            </a:endParaRPr>
          </a:p>
        </p:txBody>
      </p:sp>
      <p:graphicFrame>
        <p:nvGraphicFramePr>
          <p:cNvPr id="8" name="Content Placeholder 7">
            <a:extLst>
              <a:ext uri="{FF2B5EF4-FFF2-40B4-BE49-F238E27FC236}">
                <a16:creationId xmlns:a16="http://schemas.microsoft.com/office/drawing/2014/main" id="{7DBE1295-D576-BC7D-7DC7-B6C09D41B15A}"/>
              </a:ext>
            </a:extLst>
          </p:cNvPr>
          <p:cNvGraphicFramePr>
            <a:graphicFrameLocks noGrp="1"/>
          </p:cNvGraphicFramePr>
          <p:nvPr>
            <p:ph idx="1"/>
            <p:extLst/>
          </p:nvPr>
        </p:nvGraphicFramePr>
        <p:xfrm>
          <a:off x="1981200" y="404665"/>
          <a:ext cx="8229600" cy="5721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9339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D0D2-949B-9EA1-C4A1-4B698E9A4178}"/>
              </a:ext>
            </a:extLst>
          </p:cNvPr>
          <p:cNvSpPr>
            <a:spLocks noGrp="1"/>
          </p:cNvSpPr>
          <p:nvPr>
            <p:ph type="title"/>
          </p:nvPr>
        </p:nvSpPr>
        <p:spPr/>
        <p:txBody>
          <a:bodyPr/>
          <a:lstStyle/>
          <a:p>
            <a:r>
              <a:rPr lang="en-GB" dirty="0"/>
              <a:t>Which charge?</a:t>
            </a:r>
          </a:p>
        </p:txBody>
      </p:sp>
      <p:sp>
        <p:nvSpPr>
          <p:cNvPr id="3" name="Content Placeholder 2">
            <a:extLst>
              <a:ext uri="{FF2B5EF4-FFF2-40B4-BE49-F238E27FC236}">
                <a16:creationId xmlns:a16="http://schemas.microsoft.com/office/drawing/2014/main" id="{C73D216E-4606-1D2A-956C-86DEA8E3705D}"/>
              </a:ext>
            </a:extLst>
          </p:cNvPr>
          <p:cNvSpPr>
            <a:spLocks noGrp="1"/>
          </p:cNvSpPr>
          <p:nvPr>
            <p:ph idx="1"/>
          </p:nvPr>
        </p:nvSpPr>
        <p:spPr/>
        <p:txBody>
          <a:bodyPr>
            <a:normAutofit/>
          </a:bodyPr>
          <a:lstStyle/>
          <a:p>
            <a:r>
              <a:rPr lang="en-GB" dirty="0"/>
              <a:t>The CPS stalking or harassment guidance provides information on how we make the decision on which is the </a:t>
            </a:r>
            <a:r>
              <a:rPr lang="en-GB" b="1" dirty="0"/>
              <a:t>most appropriate </a:t>
            </a:r>
            <a:r>
              <a:rPr lang="en-GB" dirty="0"/>
              <a:t>charge. </a:t>
            </a:r>
          </a:p>
          <a:p>
            <a:r>
              <a:rPr lang="en-GB" b="0" i="0" dirty="0">
                <a:solidFill>
                  <a:srgbClr val="444444"/>
                </a:solidFill>
                <a:effectLst/>
                <a:latin typeface="Lato" panose="020F0502020204030203" pitchFamily="34" charset="0"/>
              </a:rPr>
              <a:t>It is for the prosecutor to consider all the circumstances and facts of the case to arrive at a decision on the appropriate charge, applying the principles set out in the </a:t>
            </a:r>
            <a:r>
              <a:rPr lang="en-GB" b="0" i="0" u="none" strike="noStrike" dirty="0">
                <a:solidFill>
                  <a:srgbClr val="005DAA"/>
                </a:solidFill>
                <a:effectLst/>
                <a:latin typeface="Lato" panose="020F0502020204030203" pitchFamily="34" charset="0"/>
                <a:hlinkClick r:id="rId3"/>
              </a:rPr>
              <a:t>Code for Crown Prosecutors</a:t>
            </a:r>
            <a:endParaRPr lang="en-GB" dirty="0">
              <a:solidFill>
                <a:srgbClr val="444444"/>
              </a:solidFill>
              <a:latin typeface="Lato" panose="020F0502020204030203" pitchFamily="34" charset="0"/>
            </a:endParaRPr>
          </a:p>
        </p:txBody>
      </p:sp>
      <p:sp>
        <p:nvSpPr>
          <p:cNvPr id="4" name="Slide Number Placeholder 3">
            <a:extLst>
              <a:ext uri="{FF2B5EF4-FFF2-40B4-BE49-F238E27FC236}">
                <a16:creationId xmlns:a16="http://schemas.microsoft.com/office/drawing/2014/main" id="{8B5AC45E-AC3D-4E89-D058-EBBBA5240396}"/>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88</a:t>
            </a:fld>
            <a:endParaRPr lang="en-GB" dirty="0">
              <a:solidFill>
                <a:prstClr val="white"/>
              </a:solidFill>
              <a:latin typeface="Calibri"/>
            </a:endParaRPr>
          </a:p>
        </p:txBody>
      </p:sp>
    </p:spTree>
    <p:extLst>
      <p:ext uri="{BB962C8B-B14F-4D97-AF65-F5344CB8AC3E}">
        <p14:creationId xmlns:p14="http://schemas.microsoft.com/office/powerpoint/2010/main" val="31352784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722D-10EF-E52D-5955-25A08593B6AD}"/>
              </a:ext>
            </a:extLst>
          </p:cNvPr>
          <p:cNvSpPr>
            <a:spLocks noGrp="1"/>
          </p:cNvSpPr>
          <p:nvPr>
            <p:ph type="title"/>
          </p:nvPr>
        </p:nvSpPr>
        <p:spPr/>
        <p:txBody>
          <a:bodyPr/>
          <a:lstStyle/>
          <a:p>
            <a:r>
              <a:rPr lang="en-GB" dirty="0"/>
              <a:t>LAW </a:t>
            </a:r>
          </a:p>
        </p:txBody>
      </p:sp>
      <p:sp>
        <p:nvSpPr>
          <p:cNvPr id="3" name="Content Placeholder 2">
            <a:extLst>
              <a:ext uri="{FF2B5EF4-FFF2-40B4-BE49-F238E27FC236}">
                <a16:creationId xmlns:a16="http://schemas.microsoft.com/office/drawing/2014/main" id="{30ADE110-652F-73E9-681D-6B3BE06F0A7A}"/>
              </a:ext>
            </a:extLst>
          </p:cNvPr>
          <p:cNvSpPr>
            <a:spLocks noGrp="1"/>
          </p:cNvSpPr>
          <p:nvPr>
            <p:ph idx="1"/>
          </p:nvPr>
        </p:nvSpPr>
        <p:spPr/>
        <p:txBody>
          <a:bodyPr>
            <a:normAutofit fontScale="85000" lnSpcReduction="10000"/>
          </a:bodyPr>
          <a:lstStyle/>
          <a:p>
            <a:pPr algn="l"/>
            <a:r>
              <a:rPr lang="en-GB" b="0" i="0" dirty="0">
                <a:solidFill>
                  <a:srgbClr val="000000"/>
                </a:solidFill>
                <a:effectLst/>
                <a:latin typeface="Times New Roman" panose="02020603050405020304" pitchFamily="18" charset="0"/>
              </a:rPr>
              <a:t>Protection from Harassment Act (PHA)1997 Offences</a:t>
            </a:r>
          </a:p>
          <a:p>
            <a:pPr algn="l"/>
            <a:r>
              <a:rPr lang="en-GB" b="0" i="0" dirty="0">
                <a:solidFill>
                  <a:srgbClr val="000000"/>
                </a:solidFill>
                <a:effectLst/>
                <a:latin typeface="Times New Roman" panose="02020603050405020304" pitchFamily="18" charset="0"/>
              </a:rPr>
              <a:t>There are 4 relevant offences in the Protection from Harassment Act 1997:</a:t>
            </a:r>
          </a:p>
          <a:p>
            <a:pPr marL="0" indent="0">
              <a:buNone/>
            </a:pPr>
            <a:r>
              <a:rPr lang="en-GB" b="0" i="0" dirty="0">
                <a:solidFill>
                  <a:srgbClr val="000000"/>
                </a:solidFill>
                <a:effectLst/>
                <a:latin typeface="Times New Roman" panose="02020603050405020304" pitchFamily="18" charset="0"/>
              </a:rPr>
              <a:t>· Section 2 – harassment</a:t>
            </a:r>
          </a:p>
          <a:p>
            <a:pPr marL="0" indent="0">
              <a:buNone/>
            </a:pPr>
            <a:r>
              <a:rPr lang="en-GB" b="0" i="0" dirty="0">
                <a:solidFill>
                  <a:srgbClr val="000000"/>
                </a:solidFill>
                <a:effectLst/>
                <a:latin typeface="Times New Roman" panose="02020603050405020304" pitchFamily="18" charset="0"/>
              </a:rPr>
              <a:t>· Section 2A – stalking</a:t>
            </a:r>
          </a:p>
          <a:p>
            <a:pPr marL="0" indent="0">
              <a:buNone/>
            </a:pPr>
            <a:r>
              <a:rPr lang="en-GB" b="0" i="0" dirty="0">
                <a:solidFill>
                  <a:srgbClr val="000000"/>
                </a:solidFill>
                <a:effectLst/>
                <a:latin typeface="Times New Roman" panose="02020603050405020304" pitchFamily="18" charset="0"/>
              </a:rPr>
              <a:t>· Section 4 – harassment involving fear of violence</a:t>
            </a:r>
          </a:p>
          <a:p>
            <a:pPr marL="0" indent="0">
              <a:buNone/>
            </a:pPr>
            <a:r>
              <a:rPr lang="en-GB" b="0" i="0" dirty="0">
                <a:solidFill>
                  <a:srgbClr val="000000"/>
                </a:solidFill>
                <a:effectLst/>
                <a:latin typeface="Times New Roman" panose="02020603050405020304" pitchFamily="18" charset="0"/>
              </a:rPr>
              <a:t>· Section 4A – stalking involving fear of violence or serious alarm or distress</a:t>
            </a:r>
          </a:p>
          <a:p>
            <a:pPr marL="0" indent="0">
              <a:buNone/>
            </a:pPr>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The ss.2/2A offences are summary only; the ss.4/4A offences are triable either way.</a:t>
            </a:r>
          </a:p>
          <a:p>
            <a:endParaRPr lang="en-GB" dirty="0"/>
          </a:p>
        </p:txBody>
      </p:sp>
      <p:sp>
        <p:nvSpPr>
          <p:cNvPr id="4" name="Slide Number Placeholder 3">
            <a:extLst>
              <a:ext uri="{FF2B5EF4-FFF2-40B4-BE49-F238E27FC236}">
                <a16:creationId xmlns:a16="http://schemas.microsoft.com/office/drawing/2014/main" id="{7A319437-24D1-3743-F3FA-8D764A5FE663}"/>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89</a:t>
            </a:fld>
            <a:endParaRPr lang="en-GB" dirty="0">
              <a:solidFill>
                <a:prstClr val="white"/>
              </a:solidFill>
              <a:latin typeface="Calibri"/>
            </a:endParaRPr>
          </a:p>
        </p:txBody>
      </p:sp>
    </p:spTree>
    <p:extLst>
      <p:ext uri="{BB962C8B-B14F-4D97-AF65-F5344CB8AC3E}">
        <p14:creationId xmlns:p14="http://schemas.microsoft.com/office/powerpoint/2010/main" val="1600191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E602D-41C5-EAC8-533B-FE69B0EBF8F6}"/>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B886B52D-3870-5562-354C-ECFA3C8613EE}"/>
              </a:ext>
            </a:extLst>
          </p:cNvPr>
          <p:cNvPicPr>
            <a:picLocks noChangeAspect="1"/>
          </p:cNvPicPr>
          <p:nvPr/>
        </p:nvPicPr>
        <p:blipFill>
          <a:blip r:embed="rId3">
            <a:alphaModFix amt="35000"/>
          </a:blip>
          <a:stretch>
            <a:fillRect/>
          </a:stretch>
        </p:blipFill>
        <p:spPr>
          <a:xfrm>
            <a:off x="0" y="0"/>
            <a:ext cx="12192000" cy="6858000"/>
          </a:xfrm>
          <a:prstGeom prst="rect">
            <a:avLst/>
          </a:prstGeom>
        </p:spPr>
      </p:pic>
      <p:pic>
        <p:nvPicPr>
          <p:cNvPr id="4" name="Picture 3" descr="A purple and orange pie chart&#10;&#10;Description automatically generated">
            <a:extLst>
              <a:ext uri="{FF2B5EF4-FFF2-40B4-BE49-F238E27FC236}">
                <a16:creationId xmlns:a16="http://schemas.microsoft.com/office/drawing/2014/main" id="{433E45E0-79B5-F0CA-EFE3-648578CAC355}"/>
              </a:ext>
            </a:extLst>
          </p:cNvPr>
          <p:cNvPicPr>
            <a:picLocks noChangeAspect="1"/>
          </p:cNvPicPr>
          <p:nvPr/>
        </p:nvPicPr>
        <p:blipFill>
          <a:blip r:embed="rId4"/>
          <a:stretch>
            <a:fillRect/>
          </a:stretch>
        </p:blipFill>
        <p:spPr>
          <a:xfrm>
            <a:off x="623840" y="3429000"/>
            <a:ext cx="4818012" cy="3252158"/>
          </a:xfrm>
          <a:prstGeom prst="rect">
            <a:avLst/>
          </a:prstGeom>
        </p:spPr>
      </p:pic>
      <p:pic>
        <p:nvPicPr>
          <p:cNvPr id="6" name="Picture 5" descr="A pie chart with a triangle in the middle&#10;&#10;Description automatically generated">
            <a:extLst>
              <a:ext uri="{FF2B5EF4-FFF2-40B4-BE49-F238E27FC236}">
                <a16:creationId xmlns:a16="http://schemas.microsoft.com/office/drawing/2014/main" id="{EF3A0AAA-2D63-1A6F-004D-CD437917C5C6}"/>
              </a:ext>
            </a:extLst>
          </p:cNvPr>
          <p:cNvPicPr>
            <a:picLocks noChangeAspect="1"/>
          </p:cNvPicPr>
          <p:nvPr/>
        </p:nvPicPr>
        <p:blipFill>
          <a:blip r:embed="rId5"/>
          <a:stretch>
            <a:fillRect/>
          </a:stretch>
        </p:blipFill>
        <p:spPr>
          <a:xfrm>
            <a:off x="623840" y="176842"/>
            <a:ext cx="4818012" cy="3252158"/>
          </a:xfrm>
          <a:prstGeom prst="rect">
            <a:avLst/>
          </a:prstGeom>
        </p:spPr>
      </p:pic>
      <p:pic>
        <p:nvPicPr>
          <p:cNvPr id="8" name="Picture 7" descr="A pie chart with different colored circles&#10;&#10;Description automatically generated">
            <a:extLst>
              <a:ext uri="{FF2B5EF4-FFF2-40B4-BE49-F238E27FC236}">
                <a16:creationId xmlns:a16="http://schemas.microsoft.com/office/drawing/2014/main" id="{A3A2FCB2-F654-B1B3-780F-18EC804779E7}"/>
              </a:ext>
            </a:extLst>
          </p:cNvPr>
          <p:cNvPicPr>
            <a:picLocks noChangeAspect="1"/>
          </p:cNvPicPr>
          <p:nvPr/>
        </p:nvPicPr>
        <p:blipFill>
          <a:blip r:embed="rId6"/>
          <a:stretch>
            <a:fillRect/>
          </a:stretch>
        </p:blipFill>
        <p:spPr>
          <a:xfrm>
            <a:off x="5441852" y="1312011"/>
            <a:ext cx="6534548" cy="4410820"/>
          </a:xfrm>
          <a:prstGeom prst="rect">
            <a:avLst/>
          </a:prstGeom>
        </p:spPr>
      </p:pic>
    </p:spTree>
    <p:extLst>
      <p:ext uri="{BB962C8B-B14F-4D97-AF65-F5344CB8AC3E}">
        <p14:creationId xmlns:p14="http://schemas.microsoft.com/office/powerpoint/2010/main" val="24617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0F94-ECF9-A3BC-137B-A8EFE980291A}"/>
              </a:ext>
            </a:extLst>
          </p:cNvPr>
          <p:cNvSpPr>
            <a:spLocks noGrp="1"/>
          </p:cNvSpPr>
          <p:nvPr>
            <p:ph type="title"/>
          </p:nvPr>
        </p:nvSpPr>
        <p:spPr/>
        <p:txBody>
          <a:bodyPr/>
          <a:lstStyle/>
          <a:p>
            <a:r>
              <a:rPr lang="en-GB" dirty="0"/>
              <a:t>S2 Harassment</a:t>
            </a:r>
          </a:p>
        </p:txBody>
      </p:sp>
      <p:sp>
        <p:nvSpPr>
          <p:cNvPr id="3" name="Content Placeholder 2">
            <a:extLst>
              <a:ext uri="{FF2B5EF4-FFF2-40B4-BE49-F238E27FC236}">
                <a16:creationId xmlns:a16="http://schemas.microsoft.com/office/drawing/2014/main" id="{B811BC44-654F-7948-54A1-C85A090FB9CA}"/>
              </a:ext>
            </a:extLst>
          </p:cNvPr>
          <p:cNvSpPr>
            <a:spLocks noGrp="1"/>
          </p:cNvSpPr>
          <p:nvPr>
            <p:ph idx="1"/>
          </p:nvPr>
        </p:nvSpPr>
        <p:spPr/>
        <p:txBody>
          <a:bodyPr>
            <a:normAutofit/>
          </a:bodyPr>
          <a:lstStyle/>
          <a:p>
            <a:pPr marL="0" indent="0">
              <a:buNone/>
            </a:pPr>
            <a:r>
              <a:rPr lang="en-GB" sz="2000" dirty="0">
                <a:solidFill>
                  <a:srgbClr val="000000"/>
                </a:solidFill>
                <a:latin typeface="Times New Roman" panose="02020603050405020304" pitchFamily="18" charset="0"/>
              </a:rPr>
              <a:t>Charge- </a:t>
            </a:r>
          </a:p>
          <a:p>
            <a:pPr algn="l"/>
            <a:r>
              <a:rPr lang="en-GB" sz="2000" dirty="0">
                <a:solidFill>
                  <a:srgbClr val="000000"/>
                </a:solidFill>
                <a:latin typeface="Times New Roman" panose="02020603050405020304" pitchFamily="18" charset="0"/>
              </a:rPr>
              <a:t>That you on (Date) at (Place) pursued a course of conduct which amounted to the harassment of X and which you knew or ought to have known amounted to harassment of him/her/them in that you (details, dates, place, and nature of conduct)</a:t>
            </a:r>
          </a:p>
          <a:p>
            <a:pPr marL="0" indent="0">
              <a:buNone/>
            </a:pPr>
            <a:r>
              <a:rPr lang="en-GB" sz="2000" dirty="0">
                <a:solidFill>
                  <a:srgbClr val="000000"/>
                </a:solidFill>
                <a:latin typeface="Times New Roman" panose="02020603050405020304" pitchFamily="18" charset="0"/>
              </a:rPr>
              <a:t>Contrary to s.2(1) and (2) Protection from Harassment Act 1997.</a:t>
            </a:r>
          </a:p>
          <a:p>
            <a:pPr marL="0" indent="0">
              <a:buNone/>
            </a:pPr>
            <a:endParaRPr lang="en-GB" sz="2000" dirty="0">
              <a:solidFill>
                <a:srgbClr val="000000"/>
              </a:solidFill>
              <a:latin typeface="Times New Roman" panose="02020603050405020304" pitchFamily="18" charset="0"/>
            </a:endParaRPr>
          </a:p>
          <a:p>
            <a:pPr marL="0" indent="0">
              <a:buNone/>
            </a:pPr>
            <a:r>
              <a:rPr lang="en-GB" sz="2000" dirty="0">
                <a:solidFill>
                  <a:srgbClr val="000000"/>
                </a:solidFill>
                <a:latin typeface="Times New Roman" panose="02020603050405020304" pitchFamily="18" charset="0"/>
              </a:rPr>
              <a:t>ELEMENTS of the offence:</a:t>
            </a:r>
          </a:p>
          <a:p>
            <a:pPr marL="0" indent="0">
              <a:buNone/>
            </a:pPr>
            <a:r>
              <a:rPr lang="en-GB" sz="2000" dirty="0">
                <a:solidFill>
                  <a:srgbClr val="000000"/>
                </a:solidFill>
                <a:latin typeface="Times New Roman" panose="02020603050405020304" pitchFamily="18" charset="0"/>
              </a:rPr>
              <a:t>The defendant must have:</a:t>
            </a:r>
          </a:p>
          <a:p>
            <a:pPr marL="0" indent="0">
              <a:buNone/>
            </a:pPr>
            <a:r>
              <a:rPr lang="en-GB" sz="2000" dirty="0">
                <a:solidFill>
                  <a:srgbClr val="000000"/>
                </a:solidFill>
                <a:latin typeface="Times New Roman" panose="02020603050405020304" pitchFamily="18" charset="0"/>
              </a:rPr>
              <a:t>· Pursued a course of conduct</a:t>
            </a:r>
          </a:p>
          <a:p>
            <a:pPr marL="0" indent="0">
              <a:buNone/>
            </a:pPr>
            <a:r>
              <a:rPr lang="en-GB" sz="2000" dirty="0">
                <a:solidFill>
                  <a:srgbClr val="000000"/>
                </a:solidFill>
                <a:latin typeface="Times New Roman" panose="02020603050405020304" pitchFamily="18" charset="0"/>
              </a:rPr>
              <a:t>· The course of conduct amounts to harassment of another</a:t>
            </a:r>
          </a:p>
          <a:p>
            <a:pPr marL="0" indent="0">
              <a:buNone/>
            </a:pPr>
            <a:r>
              <a:rPr lang="en-GB" sz="2000" dirty="0">
                <a:solidFill>
                  <a:srgbClr val="000000"/>
                </a:solidFill>
                <a:latin typeface="Times New Roman" panose="02020603050405020304" pitchFamily="18" charset="0"/>
              </a:rPr>
              <a:t>· The defendant knows or ought to have known that the conduct amounts to harassment of the other.</a:t>
            </a:r>
          </a:p>
          <a:p>
            <a:pPr marL="0" indent="0">
              <a:buNone/>
            </a:pPr>
            <a:endParaRPr lang="en-GB" sz="2000" dirty="0">
              <a:solidFill>
                <a:srgbClr val="000000"/>
              </a:solidFill>
              <a:latin typeface="Times New Roman" panose="02020603050405020304" pitchFamily="18" charset="0"/>
            </a:endParaRPr>
          </a:p>
          <a:p>
            <a:pPr marL="0" indent="0">
              <a:buNone/>
            </a:pPr>
            <a:r>
              <a:rPr lang="en-GB" sz="1200" dirty="0">
                <a:solidFill>
                  <a:srgbClr val="000000"/>
                </a:solidFill>
                <a:latin typeface="Times New Roman" panose="02020603050405020304" pitchFamily="18" charset="0"/>
              </a:rPr>
              <a:t>Maximum penalty – unlimited fine (adult offender; formerly level 5 fine) and/or six months’ imprisonment.</a:t>
            </a:r>
            <a:endParaRPr lang="en-GB" sz="2000" b="1" dirty="0">
              <a:solidFill>
                <a:srgbClr val="000000"/>
              </a:solidFill>
              <a:latin typeface="Times New Roman" panose="02020603050405020304" pitchFamily="18" charset="0"/>
            </a:endParaRPr>
          </a:p>
          <a:p>
            <a:pPr marL="0" indent="0">
              <a:buNone/>
            </a:pPr>
            <a:endParaRPr lang="en-GB" sz="200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21DC27A3-CC83-35CC-EC6A-E31B19532D49}"/>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90</a:t>
            </a:fld>
            <a:endParaRPr lang="en-GB" dirty="0">
              <a:solidFill>
                <a:prstClr val="white"/>
              </a:solidFill>
              <a:latin typeface="Calibri"/>
            </a:endParaRPr>
          </a:p>
        </p:txBody>
      </p:sp>
    </p:spTree>
    <p:extLst>
      <p:ext uri="{BB962C8B-B14F-4D97-AF65-F5344CB8AC3E}">
        <p14:creationId xmlns:p14="http://schemas.microsoft.com/office/powerpoint/2010/main" val="4727747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0C59-896C-21C1-5497-ADB7298464CF}"/>
              </a:ext>
            </a:extLst>
          </p:cNvPr>
          <p:cNvSpPr>
            <a:spLocks noGrp="1"/>
          </p:cNvSpPr>
          <p:nvPr>
            <p:ph type="title"/>
          </p:nvPr>
        </p:nvSpPr>
        <p:spPr/>
        <p:txBody>
          <a:bodyPr/>
          <a:lstStyle/>
          <a:p>
            <a:r>
              <a:rPr lang="en-GB" dirty="0"/>
              <a:t>S7 (2) PHA 1997</a:t>
            </a:r>
          </a:p>
        </p:txBody>
      </p:sp>
      <p:sp>
        <p:nvSpPr>
          <p:cNvPr id="3" name="Slide Number Placeholder 2">
            <a:extLst>
              <a:ext uri="{FF2B5EF4-FFF2-40B4-BE49-F238E27FC236}">
                <a16:creationId xmlns:a16="http://schemas.microsoft.com/office/drawing/2014/main" id="{E8653523-628A-6190-F59B-31BB48BD03D1}"/>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91</a:t>
            </a:fld>
            <a:endParaRPr lang="en-GB" dirty="0">
              <a:solidFill>
                <a:prstClr val="white"/>
              </a:solidFill>
              <a:latin typeface="Calibri"/>
            </a:endParaRPr>
          </a:p>
        </p:txBody>
      </p:sp>
      <p:sp>
        <p:nvSpPr>
          <p:cNvPr id="7" name="TextBox 6">
            <a:extLst>
              <a:ext uri="{FF2B5EF4-FFF2-40B4-BE49-F238E27FC236}">
                <a16:creationId xmlns:a16="http://schemas.microsoft.com/office/drawing/2014/main" id="{D172946C-E24A-8AF1-46CE-97D90F5AE568}"/>
              </a:ext>
            </a:extLst>
          </p:cNvPr>
          <p:cNvSpPr txBox="1"/>
          <p:nvPr/>
        </p:nvSpPr>
        <p:spPr>
          <a:xfrm>
            <a:off x="2207568" y="1772817"/>
            <a:ext cx="7560840" cy="2585323"/>
          </a:xfrm>
          <a:prstGeom prst="rect">
            <a:avLst/>
          </a:prstGeom>
          <a:noFill/>
        </p:spPr>
        <p:txBody>
          <a:bodyPr wrap="square">
            <a:spAutoFit/>
          </a:bodyPr>
          <a:lstStyle/>
          <a:p>
            <a:r>
              <a:rPr lang="en-GB" b="1" dirty="0">
                <a:solidFill>
                  <a:srgbClr val="000000"/>
                </a:solidFill>
                <a:latin typeface="Times New Roman" panose="02020603050405020304" pitchFamily="18" charset="0"/>
                <a:cs typeface="Times New Roman" panose="02020603050405020304" pitchFamily="18" charset="0"/>
              </a:rPr>
              <a:t>7 Interpretation of this group of sections.</a:t>
            </a:r>
          </a:p>
          <a:p>
            <a:r>
              <a:rPr lang="en-GB" dirty="0">
                <a:solidFill>
                  <a:srgbClr val="1E1E1E"/>
                </a:solidFill>
                <a:latin typeface="Times New Roman" panose="02020603050405020304" pitchFamily="18" charset="0"/>
                <a:cs typeface="Times New Roman" panose="02020603050405020304" pitchFamily="18" charset="0"/>
              </a:rPr>
              <a:t>(1)This section applies for the interpretation of sections </a:t>
            </a:r>
            <a:r>
              <a:rPr lang="en-GB" b="1" dirty="0">
                <a:solidFill>
                  <a:srgbClr val="000000"/>
                </a:solidFill>
                <a:latin typeface="Times New Roman" panose="02020603050405020304" pitchFamily="18" charset="0"/>
                <a:cs typeface="Times New Roman" panose="02020603050405020304" pitchFamily="18" charset="0"/>
              </a:rPr>
              <a:t>[</a:t>
            </a:r>
            <a:r>
              <a:rPr lang="en-GB" b="1" dirty="0">
                <a:solidFill>
                  <a:srgbClr val="0A64D7"/>
                </a:solidFill>
                <a:latin typeface="Times New Roman" panose="02020603050405020304" pitchFamily="18" charset="0"/>
                <a:cs typeface="Times New Roman" panose="02020603050405020304" pitchFamily="18" charset="0"/>
                <a:hlinkClick r:id="rId2" tooltip="View the commentary text for this item"/>
              </a:rPr>
              <a:t>F1</a:t>
            </a:r>
            <a:r>
              <a:rPr lang="en-GB" dirty="0">
                <a:solidFill>
                  <a:srgbClr val="1E1E1E"/>
                </a:solidFill>
                <a:latin typeface="Times New Roman" panose="02020603050405020304" pitchFamily="18" charset="0"/>
                <a:cs typeface="Times New Roman" panose="02020603050405020304" pitchFamily="18" charset="0"/>
              </a:rPr>
              <a:t>sections 1 to 5A</a:t>
            </a:r>
            <a:r>
              <a:rPr lang="en-GB" b="1" dirty="0">
                <a:solidFill>
                  <a:srgbClr val="000000"/>
                </a:solidFill>
                <a:latin typeface="Times New Roman" panose="02020603050405020304" pitchFamily="18" charset="0"/>
                <a:cs typeface="Times New Roman" panose="02020603050405020304" pitchFamily="18" charset="0"/>
              </a:rPr>
              <a:t>]</a:t>
            </a:r>
            <a:r>
              <a:rPr lang="en-GB" dirty="0">
                <a:solidFill>
                  <a:srgbClr val="1E1E1E"/>
                </a:solidFill>
                <a:latin typeface="Times New Roman" panose="02020603050405020304" pitchFamily="18" charset="0"/>
                <a:cs typeface="Times New Roman" panose="02020603050405020304" pitchFamily="18" charset="0"/>
              </a:rPr>
              <a:t>.</a:t>
            </a:r>
          </a:p>
          <a:p>
            <a:r>
              <a:rPr lang="en-GB" dirty="0">
                <a:solidFill>
                  <a:srgbClr val="1E1E1E"/>
                </a:solidFill>
                <a:latin typeface="Times New Roman" panose="02020603050405020304" pitchFamily="18" charset="0"/>
                <a:cs typeface="Times New Roman" panose="02020603050405020304" pitchFamily="18" charset="0"/>
              </a:rPr>
              <a:t>(2)References to harassing a person include alarming the person or causing the person distress.</a:t>
            </a:r>
          </a:p>
          <a:p>
            <a:r>
              <a:rPr lang="en-GB" b="1" dirty="0">
                <a:solidFill>
                  <a:srgbClr val="000000"/>
                </a:solidFill>
                <a:latin typeface="Times New Roman" panose="02020603050405020304" pitchFamily="18" charset="0"/>
                <a:cs typeface="Times New Roman" panose="02020603050405020304" pitchFamily="18" charset="0"/>
              </a:rPr>
              <a:t>[</a:t>
            </a:r>
            <a:r>
              <a:rPr lang="en-GB" b="1" dirty="0">
                <a:solidFill>
                  <a:srgbClr val="0A64D7"/>
                </a:solidFill>
                <a:latin typeface="Times New Roman" panose="02020603050405020304" pitchFamily="18" charset="0"/>
                <a:cs typeface="Times New Roman" panose="02020603050405020304" pitchFamily="18" charset="0"/>
                <a:hlinkClick r:id="rId3" tooltip="View the commentary text for this item"/>
              </a:rPr>
              <a:t>F2</a:t>
            </a:r>
            <a:r>
              <a:rPr lang="en-GB" dirty="0">
                <a:solidFill>
                  <a:srgbClr val="1E1E1E"/>
                </a:solidFill>
                <a:latin typeface="Times New Roman" panose="02020603050405020304" pitchFamily="18" charset="0"/>
                <a:cs typeface="Times New Roman" panose="02020603050405020304" pitchFamily="18" charset="0"/>
              </a:rPr>
              <a:t>(3)A “course of conduct” must involve—</a:t>
            </a:r>
          </a:p>
          <a:p>
            <a:r>
              <a:rPr lang="en-GB" dirty="0">
                <a:solidFill>
                  <a:srgbClr val="1E1E1E"/>
                </a:solidFill>
                <a:latin typeface="Times New Roman" panose="02020603050405020304" pitchFamily="18" charset="0"/>
                <a:cs typeface="Times New Roman" panose="02020603050405020304" pitchFamily="18" charset="0"/>
              </a:rPr>
              <a:t>(a)in the case of conduct in relation to a single person (see section 1(1)), conduct on at least two occasions in relation to that person, or</a:t>
            </a:r>
          </a:p>
          <a:p>
            <a:r>
              <a:rPr lang="en-GB" dirty="0">
                <a:solidFill>
                  <a:srgbClr val="1E1E1E"/>
                </a:solidFill>
                <a:latin typeface="Times New Roman" panose="02020603050405020304" pitchFamily="18" charset="0"/>
                <a:cs typeface="Times New Roman" panose="02020603050405020304" pitchFamily="18" charset="0"/>
              </a:rPr>
              <a:t>(b)in the case of conduct in relation to two or more persons (see section 1(1A)), conduct on at least one occasion in relation to each of those persons.</a:t>
            </a:r>
          </a:p>
        </p:txBody>
      </p:sp>
    </p:spTree>
    <p:extLst>
      <p:ext uri="{BB962C8B-B14F-4D97-AF65-F5344CB8AC3E}">
        <p14:creationId xmlns:p14="http://schemas.microsoft.com/office/powerpoint/2010/main" val="10903252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0E12-8D50-4969-BD63-F04367BD5964}"/>
              </a:ext>
            </a:extLst>
          </p:cNvPr>
          <p:cNvSpPr>
            <a:spLocks noGrp="1"/>
          </p:cNvSpPr>
          <p:nvPr>
            <p:ph type="title"/>
          </p:nvPr>
        </p:nvSpPr>
        <p:spPr/>
        <p:txBody>
          <a:bodyPr/>
          <a:lstStyle/>
          <a:p>
            <a:r>
              <a:rPr lang="en-GB" dirty="0"/>
              <a:t>Harassment – I OUT C</a:t>
            </a:r>
          </a:p>
        </p:txBody>
      </p:sp>
      <p:sp>
        <p:nvSpPr>
          <p:cNvPr id="3" name="Content Placeholder 2">
            <a:extLst>
              <a:ext uri="{FF2B5EF4-FFF2-40B4-BE49-F238E27FC236}">
                <a16:creationId xmlns:a16="http://schemas.microsoft.com/office/drawing/2014/main" id="{964AF9DF-7B4D-ECEE-13FF-D6718CEB2785}"/>
              </a:ext>
            </a:extLst>
          </p:cNvPr>
          <p:cNvSpPr>
            <a:spLocks noGrp="1"/>
          </p:cNvSpPr>
          <p:nvPr>
            <p:ph idx="1"/>
          </p:nvPr>
        </p:nvSpPr>
        <p:spPr/>
        <p:txBody>
          <a:bodyPr>
            <a:normAutofit fontScale="92500" lnSpcReduction="10000"/>
          </a:bodyPr>
          <a:lstStyle/>
          <a:p>
            <a:r>
              <a:rPr lang="en-GB" dirty="0">
                <a:solidFill>
                  <a:srgbClr val="000000"/>
                </a:solidFill>
                <a:latin typeface="Arial" panose="020B0604020202020204" pitchFamily="34" charset="0"/>
                <a:cs typeface="Arial" panose="020B0604020202020204" pitchFamily="34" charset="0"/>
              </a:rPr>
              <a:t>Improper</a:t>
            </a:r>
          </a:p>
          <a:p>
            <a:r>
              <a:rPr lang="en-GB" dirty="0">
                <a:solidFill>
                  <a:srgbClr val="000000"/>
                </a:solidFill>
                <a:latin typeface="Arial" panose="020B0604020202020204" pitchFamily="34" charset="0"/>
                <a:cs typeface="Arial" panose="020B0604020202020204" pitchFamily="34" charset="0"/>
              </a:rPr>
              <a:t>Oppressive </a:t>
            </a:r>
          </a:p>
          <a:p>
            <a:r>
              <a:rPr lang="en-GB" dirty="0">
                <a:solidFill>
                  <a:srgbClr val="000000"/>
                </a:solidFill>
                <a:latin typeface="Arial" panose="020B0604020202020204" pitchFamily="34" charset="0"/>
                <a:cs typeface="Arial" panose="020B0604020202020204" pitchFamily="34" charset="0"/>
              </a:rPr>
              <a:t>Unreasonable conduct </a:t>
            </a:r>
          </a:p>
          <a:p>
            <a:r>
              <a:rPr lang="en-GB" dirty="0">
                <a:solidFill>
                  <a:srgbClr val="000000"/>
                </a:solidFill>
                <a:latin typeface="Arial" panose="020B0604020202020204" pitchFamily="34" charset="0"/>
                <a:cs typeface="Arial" panose="020B0604020202020204" pitchFamily="34" charset="0"/>
              </a:rPr>
              <a:t>Targeted at an individual </a:t>
            </a:r>
          </a:p>
          <a:p>
            <a:r>
              <a:rPr lang="en-GB" dirty="0">
                <a:solidFill>
                  <a:srgbClr val="000000"/>
                </a:solidFill>
                <a:latin typeface="Arial" panose="020B0604020202020204" pitchFamily="34" charset="0"/>
                <a:cs typeface="Arial" panose="020B0604020202020204" pitchFamily="34" charset="0"/>
              </a:rPr>
              <a:t>Calculated to produce the consequences described in s.7 (</a:t>
            </a:r>
            <a:r>
              <a:rPr lang="en-GB" b="0" i="0" dirty="0">
                <a:solidFill>
                  <a:srgbClr val="1E1E1E"/>
                </a:solidFill>
                <a:effectLst/>
                <a:latin typeface="Arial" panose="020B0604020202020204" pitchFamily="34" charset="0"/>
                <a:cs typeface="Arial" panose="020B0604020202020204" pitchFamily="34" charset="0"/>
              </a:rPr>
              <a:t>alarming the person or causing the person distress)</a:t>
            </a:r>
            <a:endParaRPr lang="en-GB" dirty="0">
              <a:latin typeface="Arial" panose="020B0604020202020204" pitchFamily="34" charset="0"/>
              <a:cs typeface="Arial" panose="020B0604020202020204" pitchFamily="34" charset="0"/>
            </a:endParaRPr>
          </a:p>
          <a:p>
            <a:pPr marL="0" indent="0">
              <a:buNone/>
            </a:pPr>
            <a:r>
              <a:rPr lang="en-GB" dirty="0"/>
              <a:t>KEY:</a:t>
            </a:r>
          </a:p>
          <a:p>
            <a:r>
              <a:rPr lang="en-GB" dirty="0"/>
              <a:t>BEHAVIOUR</a:t>
            </a:r>
          </a:p>
          <a:p>
            <a:r>
              <a:rPr lang="en-GB" dirty="0"/>
              <a:t>IMPACT</a:t>
            </a:r>
          </a:p>
        </p:txBody>
      </p:sp>
      <p:sp>
        <p:nvSpPr>
          <p:cNvPr id="4" name="Slide Number Placeholder 3">
            <a:extLst>
              <a:ext uri="{FF2B5EF4-FFF2-40B4-BE49-F238E27FC236}">
                <a16:creationId xmlns:a16="http://schemas.microsoft.com/office/drawing/2014/main" id="{3E7060D8-6093-9AE7-C1EA-0B7D6E8BC8B2}"/>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92</a:t>
            </a:fld>
            <a:endParaRPr lang="en-GB" dirty="0">
              <a:solidFill>
                <a:prstClr val="white"/>
              </a:solidFill>
              <a:latin typeface="Calibri"/>
            </a:endParaRPr>
          </a:p>
        </p:txBody>
      </p:sp>
    </p:spTree>
    <p:extLst>
      <p:ext uri="{BB962C8B-B14F-4D97-AF65-F5344CB8AC3E}">
        <p14:creationId xmlns:p14="http://schemas.microsoft.com/office/powerpoint/2010/main" val="10609453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64DD9-42F0-F263-0A5F-F68731DFD785}"/>
              </a:ext>
            </a:extLst>
          </p:cNvPr>
          <p:cNvSpPr>
            <a:spLocks noGrp="1"/>
          </p:cNvSpPr>
          <p:nvPr>
            <p:ph type="title"/>
          </p:nvPr>
        </p:nvSpPr>
        <p:spPr/>
        <p:txBody>
          <a:bodyPr/>
          <a:lstStyle/>
          <a:p>
            <a:r>
              <a:rPr lang="en-GB" dirty="0"/>
              <a:t>2A Stalking</a:t>
            </a:r>
          </a:p>
        </p:txBody>
      </p:sp>
      <p:sp>
        <p:nvSpPr>
          <p:cNvPr id="3" name="Content Placeholder 2">
            <a:extLst>
              <a:ext uri="{FF2B5EF4-FFF2-40B4-BE49-F238E27FC236}">
                <a16:creationId xmlns:a16="http://schemas.microsoft.com/office/drawing/2014/main" id="{C3E38839-0FDF-1AF1-14E8-0F49CF9315E5}"/>
              </a:ext>
            </a:extLst>
          </p:cNvPr>
          <p:cNvSpPr>
            <a:spLocks noGrp="1"/>
          </p:cNvSpPr>
          <p:nvPr>
            <p:ph idx="1"/>
          </p:nvPr>
        </p:nvSpPr>
        <p:spPr/>
        <p:txBody>
          <a:bodyPr>
            <a:normAutofit fontScale="55000" lnSpcReduction="20000"/>
          </a:bodyPr>
          <a:lstStyle/>
          <a:p>
            <a:pPr marL="0" indent="0">
              <a:buNone/>
            </a:pPr>
            <a:r>
              <a:rPr lang="en-GB" sz="2900" dirty="0">
                <a:solidFill>
                  <a:srgbClr val="000000"/>
                </a:solidFill>
                <a:latin typeface="Times New Roman" panose="02020603050405020304" pitchFamily="18" charset="0"/>
              </a:rPr>
              <a:t>Charge</a:t>
            </a:r>
          </a:p>
          <a:p>
            <a:pPr algn="l"/>
            <a:r>
              <a:rPr lang="en-GB" sz="2900" dirty="0">
                <a:solidFill>
                  <a:srgbClr val="000000"/>
                </a:solidFill>
                <a:latin typeface="Times New Roman" panose="02020603050405020304" pitchFamily="18" charset="0"/>
              </a:rPr>
              <a:t>That you on (Date) at (Place) pursued a course of conduct which amounted to the stalking of X and which you knew or ought to have known amounted to harassment of him/her/them in that you (details, dates, place, and nature of conduct)</a:t>
            </a:r>
          </a:p>
          <a:p>
            <a:pPr marL="0" indent="0">
              <a:buNone/>
            </a:pPr>
            <a:r>
              <a:rPr lang="en-GB" sz="2900" dirty="0">
                <a:solidFill>
                  <a:srgbClr val="000000"/>
                </a:solidFill>
                <a:latin typeface="Times New Roman" panose="02020603050405020304" pitchFamily="18" charset="0"/>
              </a:rPr>
              <a:t>Contrary to s.2A(1) and (4) Protection from Harassment Act 1997.</a:t>
            </a:r>
          </a:p>
          <a:p>
            <a:pPr marL="0" indent="0">
              <a:buNone/>
            </a:pPr>
            <a:endParaRPr lang="en-GB" sz="2000" dirty="0">
              <a:solidFill>
                <a:srgbClr val="000000"/>
              </a:solidFill>
              <a:latin typeface="Times New Roman" panose="02020603050405020304" pitchFamily="18" charset="0"/>
            </a:endParaRPr>
          </a:p>
          <a:p>
            <a:pPr marL="0" indent="0">
              <a:buNone/>
            </a:pPr>
            <a:r>
              <a:rPr lang="en-GB" b="0" i="0" dirty="0">
                <a:solidFill>
                  <a:srgbClr val="000000"/>
                </a:solidFill>
                <a:effectLst/>
                <a:latin typeface="Times New Roman" panose="02020603050405020304" pitchFamily="18" charset="0"/>
              </a:rPr>
              <a:t>ELEMENTS of the offence:</a:t>
            </a:r>
          </a:p>
          <a:p>
            <a:pPr marL="0" indent="0">
              <a:buNone/>
            </a:pPr>
            <a:r>
              <a:rPr lang="en-GB" b="0" i="0" dirty="0">
                <a:solidFill>
                  <a:srgbClr val="000000"/>
                </a:solidFill>
                <a:effectLst/>
                <a:latin typeface="Times New Roman" panose="02020603050405020304" pitchFamily="18" charset="0"/>
              </a:rPr>
              <a:t>The defendant must have:</a:t>
            </a:r>
          </a:p>
          <a:p>
            <a:pPr marL="0" indent="0">
              <a:buNone/>
            </a:pPr>
            <a:r>
              <a:rPr lang="en-GB" b="0" i="0" dirty="0">
                <a:solidFill>
                  <a:srgbClr val="000000"/>
                </a:solidFill>
                <a:effectLst/>
                <a:latin typeface="Times New Roman" panose="02020603050405020304" pitchFamily="18" charset="0"/>
              </a:rPr>
              <a:t>· Pursued a course of conduct in breach of s.1(1)</a:t>
            </a:r>
          </a:p>
          <a:p>
            <a:pPr marL="0" indent="0">
              <a:buNone/>
            </a:pPr>
            <a:r>
              <a:rPr lang="en-GB" b="0" i="0" dirty="0">
                <a:solidFill>
                  <a:srgbClr val="000000"/>
                </a:solidFill>
                <a:effectLst/>
                <a:latin typeface="Times New Roman" panose="02020603050405020304" pitchFamily="18" charset="0"/>
              </a:rPr>
              <a:t>· </a:t>
            </a:r>
            <a:r>
              <a:rPr lang="en-GB" b="0" i="0" dirty="0">
                <a:solidFill>
                  <a:srgbClr val="FF0000"/>
                </a:solidFill>
                <a:effectLst/>
                <a:latin typeface="Times New Roman" panose="02020603050405020304" pitchFamily="18" charset="0"/>
              </a:rPr>
              <a:t>The course of conduct amounted to stalking</a:t>
            </a:r>
          </a:p>
          <a:p>
            <a:pPr marL="0" indent="0">
              <a:buNone/>
            </a:pPr>
            <a:r>
              <a:rPr lang="en-GB" b="0" i="0" dirty="0">
                <a:solidFill>
                  <a:srgbClr val="000000"/>
                </a:solidFill>
                <a:effectLst/>
                <a:latin typeface="Times New Roman" panose="02020603050405020304" pitchFamily="18" charset="0"/>
              </a:rPr>
              <a:t>· The defendant knows or ought to have known that the conduct amounts to harassment of the other.</a:t>
            </a:r>
          </a:p>
          <a:p>
            <a:pPr marL="0" indent="0">
              <a:buNone/>
            </a:pPr>
            <a:endParaRPr lang="en-GB" b="0" i="0" dirty="0">
              <a:solidFill>
                <a:srgbClr val="000000"/>
              </a:solidFill>
              <a:effectLst/>
              <a:latin typeface="Times New Roman" panose="02020603050405020304" pitchFamily="18" charset="0"/>
            </a:endParaRPr>
          </a:p>
          <a:p>
            <a:pPr algn="l"/>
            <a:r>
              <a:rPr lang="en-GB" b="0" i="0" dirty="0">
                <a:solidFill>
                  <a:srgbClr val="FF0000"/>
                </a:solidFill>
                <a:effectLst/>
                <a:latin typeface="Times New Roman" panose="02020603050405020304" pitchFamily="18" charset="0"/>
              </a:rPr>
              <a:t>It is therefore an offence of s.2 harassment, with the additional element that the course of conduct amounts to stalking.</a:t>
            </a:r>
          </a:p>
          <a:p>
            <a:pPr algn="l"/>
            <a:endParaRPr lang="en-GB" dirty="0">
              <a:solidFill>
                <a:srgbClr val="000000"/>
              </a:solidFill>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Maximum penalty – unlimited fine (adult offender; formerly level 5 fine) and/or six months’ imprisonment.</a:t>
            </a:r>
          </a:p>
          <a:p>
            <a:endParaRPr lang="en-GB" dirty="0"/>
          </a:p>
        </p:txBody>
      </p:sp>
      <p:sp>
        <p:nvSpPr>
          <p:cNvPr id="4" name="Slide Number Placeholder 3">
            <a:extLst>
              <a:ext uri="{FF2B5EF4-FFF2-40B4-BE49-F238E27FC236}">
                <a16:creationId xmlns:a16="http://schemas.microsoft.com/office/drawing/2014/main" id="{A427B1BA-5F09-38B8-CCF4-78E1CD1B3896}"/>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93</a:t>
            </a:fld>
            <a:endParaRPr lang="en-GB" dirty="0">
              <a:solidFill>
                <a:prstClr val="white"/>
              </a:solidFill>
              <a:latin typeface="Calibri"/>
            </a:endParaRPr>
          </a:p>
        </p:txBody>
      </p:sp>
    </p:spTree>
    <p:extLst>
      <p:ext uri="{BB962C8B-B14F-4D97-AF65-F5344CB8AC3E}">
        <p14:creationId xmlns:p14="http://schemas.microsoft.com/office/powerpoint/2010/main" val="16403099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FD3D-5208-16B1-1B9C-C2ADEBA9E073}"/>
              </a:ext>
            </a:extLst>
          </p:cNvPr>
          <p:cNvSpPr>
            <a:spLocks noGrp="1"/>
          </p:cNvSpPr>
          <p:nvPr>
            <p:ph type="title"/>
          </p:nvPr>
        </p:nvSpPr>
        <p:spPr/>
        <p:txBody>
          <a:bodyPr/>
          <a:lstStyle/>
          <a:p>
            <a:r>
              <a:rPr lang="en-GB" dirty="0"/>
              <a:t>Stalking - FOUR</a:t>
            </a:r>
          </a:p>
        </p:txBody>
      </p:sp>
      <p:sp>
        <p:nvSpPr>
          <p:cNvPr id="3" name="Content Placeholder 2">
            <a:extLst>
              <a:ext uri="{FF2B5EF4-FFF2-40B4-BE49-F238E27FC236}">
                <a16:creationId xmlns:a16="http://schemas.microsoft.com/office/drawing/2014/main" id="{517201D3-675B-ADBC-830F-2CE460130B78}"/>
              </a:ext>
            </a:extLst>
          </p:cNvPr>
          <p:cNvSpPr>
            <a:spLocks noGrp="1"/>
          </p:cNvSpPr>
          <p:nvPr>
            <p:ph idx="1"/>
          </p:nvPr>
        </p:nvSpPr>
        <p:spPr/>
        <p:txBody>
          <a:bodyPr>
            <a:normAutofit lnSpcReduction="10000"/>
          </a:bodyPr>
          <a:lstStyle/>
          <a:p>
            <a:r>
              <a:rPr lang="en-GB" dirty="0"/>
              <a:t>Fixated</a:t>
            </a:r>
          </a:p>
          <a:p>
            <a:r>
              <a:rPr lang="en-GB" dirty="0"/>
              <a:t>Obsessive</a:t>
            </a:r>
          </a:p>
          <a:p>
            <a:r>
              <a:rPr lang="en-GB" dirty="0"/>
              <a:t>Unwanted</a:t>
            </a:r>
          </a:p>
          <a:p>
            <a:r>
              <a:rPr lang="en-GB" dirty="0"/>
              <a:t>Repeated</a:t>
            </a:r>
          </a:p>
          <a:p>
            <a:pPr marL="0" indent="0">
              <a:buNone/>
            </a:pPr>
            <a:endParaRPr lang="en-GB" dirty="0"/>
          </a:p>
          <a:p>
            <a:pPr marL="0" indent="0">
              <a:buNone/>
            </a:pPr>
            <a:r>
              <a:rPr lang="en-GB" dirty="0"/>
              <a:t>KEY</a:t>
            </a:r>
          </a:p>
          <a:p>
            <a:r>
              <a:rPr lang="en-GB" dirty="0"/>
              <a:t>BEHAVIOUR</a:t>
            </a:r>
          </a:p>
          <a:p>
            <a:r>
              <a:rPr lang="en-GB" dirty="0"/>
              <a:t>IMPACT</a:t>
            </a:r>
          </a:p>
        </p:txBody>
      </p:sp>
      <p:sp>
        <p:nvSpPr>
          <p:cNvPr id="4" name="Slide Number Placeholder 3">
            <a:extLst>
              <a:ext uri="{FF2B5EF4-FFF2-40B4-BE49-F238E27FC236}">
                <a16:creationId xmlns:a16="http://schemas.microsoft.com/office/drawing/2014/main" id="{F27DA87E-672A-1D58-3A51-09D5FE9FF5F7}"/>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94</a:t>
            </a:fld>
            <a:endParaRPr lang="en-GB" dirty="0">
              <a:solidFill>
                <a:prstClr val="white"/>
              </a:solidFill>
              <a:latin typeface="Calibri"/>
            </a:endParaRPr>
          </a:p>
        </p:txBody>
      </p:sp>
    </p:spTree>
    <p:extLst>
      <p:ext uri="{BB962C8B-B14F-4D97-AF65-F5344CB8AC3E}">
        <p14:creationId xmlns:p14="http://schemas.microsoft.com/office/powerpoint/2010/main" val="12327696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D154-56BE-3640-19A0-F4CCE57F492E}"/>
              </a:ext>
            </a:extLst>
          </p:cNvPr>
          <p:cNvSpPr>
            <a:spLocks noGrp="1"/>
          </p:cNvSpPr>
          <p:nvPr>
            <p:ph type="title"/>
          </p:nvPr>
        </p:nvSpPr>
        <p:spPr/>
        <p:txBody>
          <a:bodyPr/>
          <a:lstStyle/>
          <a:p>
            <a:r>
              <a:rPr lang="en-GB" dirty="0">
                <a:solidFill>
                  <a:schemeClr val="accent1"/>
                </a:solidFill>
              </a:rPr>
              <a:t>S4 Harassment </a:t>
            </a:r>
            <a:r>
              <a:rPr lang="en-GB" b="0" i="0" dirty="0">
                <a:solidFill>
                  <a:schemeClr val="accent1"/>
                </a:solidFill>
                <a:effectLst/>
                <a:latin typeface="Times New Roman" panose="02020603050405020304" pitchFamily="18" charset="0"/>
              </a:rPr>
              <a:t>involving fear of violence</a:t>
            </a:r>
            <a:r>
              <a:rPr lang="en-GB" b="0" i="0" dirty="0">
                <a:solidFill>
                  <a:srgbClr val="000000"/>
                </a:solidFill>
                <a:effectLst/>
                <a:latin typeface="Times New Roman" panose="02020603050405020304" pitchFamily="18" charset="0"/>
              </a:rPr>
              <a:t/>
            </a:r>
            <a:br>
              <a:rPr lang="en-GB" b="0" i="0" dirty="0">
                <a:solidFill>
                  <a:srgbClr val="000000"/>
                </a:solidFill>
                <a:effectLst/>
                <a:latin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64032820-ADDE-196D-E503-4F239B23B0CC}"/>
              </a:ext>
            </a:extLst>
          </p:cNvPr>
          <p:cNvSpPr>
            <a:spLocks noGrp="1"/>
          </p:cNvSpPr>
          <p:nvPr>
            <p:ph idx="1"/>
          </p:nvPr>
        </p:nvSpPr>
        <p:spPr/>
        <p:txBody>
          <a:bodyPr>
            <a:normAutofit fontScale="47500" lnSpcReduction="20000"/>
          </a:bodyPr>
          <a:lstStyle/>
          <a:p>
            <a:pPr algn="l"/>
            <a:r>
              <a:rPr lang="en-GB" b="0" i="0" dirty="0">
                <a:solidFill>
                  <a:srgbClr val="000000"/>
                </a:solidFill>
                <a:effectLst/>
                <a:latin typeface="Times New Roman" panose="02020603050405020304" pitchFamily="18" charset="0"/>
              </a:rPr>
              <a:t>Section 4 Harassment offence</a:t>
            </a:r>
          </a:p>
          <a:p>
            <a:pPr marL="0" indent="0">
              <a:buNone/>
            </a:pPr>
            <a:r>
              <a:rPr lang="en-GB" b="0" i="0" dirty="0">
                <a:solidFill>
                  <a:srgbClr val="000000"/>
                </a:solidFill>
                <a:effectLst/>
                <a:latin typeface="Times New Roman" panose="02020603050405020304" pitchFamily="18" charset="0"/>
              </a:rPr>
              <a:t>Charge</a:t>
            </a:r>
          </a:p>
          <a:p>
            <a:pPr algn="l"/>
            <a:r>
              <a:rPr lang="en-GB" b="0" i="0" dirty="0">
                <a:solidFill>
                  <a:srgbClr val="000000"/>
                </a:solidFill>
                <a:effectLst/>
                <a:latin typeface="Times New Roman" panose="02020603050405020304" pitchFamily="18" charset="0"/>
              </a:rPr>
              <a:t>That you on (Date) at (Place) caused X to fear that violence would be used upon him/her by your course of conduct which you knew or ought to have known would cause fear of violence to X on each occasion in that (details, dates, places, and nature of conduct)</a:t>
            </a:r>
          </a:p>
          <a:p>
            <a:pPr algn="l"/>
            <a:r>
              <a:rPr lang="en-GB" b="0" i="0" dirty="0">
                <a:solidFill>
                  <a:srgbClr val="000000"/>
                </a:solidFill>
                <a:effectLst/>
                <a:latin typeface="Times New Roman" panose="02020603050405020304" pitchFamily="18" charset="0"/>
              </a:rPr>
              <a:t>Contrary to s.4(1) &amp; (4) Protection from Harassment Act 1997.</a:t>
            </a:r>
          </a:p>
          <a:p>
            <a:pPr marL="0" indent="0">
              <a:buNone/>
            </a:pPr>
            <a:endParaRPr lang="en-GB" dirty="0">
              <a:solidFill>
                <a:srgbClr val="000000"/>
              </a:solidFill>
              <a:latin typeface="Times New Roman" panose="02020603050405020304" pitchFamily="18" charset="0"/>
            </a:endParaRPr>
          </a:p>
          <a:p>
            <a:pPr marL="0" indent="0">
              <a:buNone/>
            </a:pPr>
            <a:r>
              <a:rPr lang="en-GB" b="0" i="0" dirty="0">
                <a:solidFill>
                  <a:srgbClr val="000000"/>
                </a:solidFill>
                <a:effectLst/>
                <a:latin typeface="Times New Roman" panose="02020603050405020304" pitchFamily="18" charset="0"/>
              </a:rPr>
              <a:t>ELEMENTS of the offence:</a:t>
            </a:r>
          </a:p>
          <a:p>
            <a:pPr marL="0" indent="0">
              <a:buNone/>
            </a:pPr>
            <a:r>
              <a:rPr lang="en-GB" b="0" i="0" dirty="0">
                <a:solidFill>
                  <a:srgbClr val="000000"/>
                </a:solidFill>
                <a:effectLst/>
                <a:latin typeface="Times New Roman" panose="02020603050405020304" pitchFamily="18" charset="0"/>
              </a:rPr>
              <a:t>To prove the section 4 offence, the defendant must have:</a:t>
            </a:r>
          </a:p>
          <a:p>
            <a:pPr marL="0" indent="0">
              <a:buNone/>
            </a:pPr>
            <a:r>
              <a:rPr lang="en-GB" b="0" i="0" dirty="0">
                <a:solidFill>
                  <a:srgbClr val="000000"/>
                </a:solidFill>
                <a:effectLst/>
                <a:latin typeface="Times New Roman" panose="02020603050405020304" pitchFamily="18" charset="0"/>
              </a:rPr>
              <a:t>· Pursued a course of conduct</a:t>
            </a:r>
          </a:p>
          <a:p>
            <a:pPr marL="0" indent="0">
              <a:buNone/>
            </a:pPr>
            <a:r>
              <a:rPr lang="en-GB" b="0" i="0" dirty="0">
                <a:solidFill>
                  <a:srgbClr val="000000"/>
                </a:solidFill>
                <a:effectLst/>
                <a:latin typeface="Times New Roman" panose="02020603050405020304" pitchFamily="18" charset="0"/>
              </a:rPr>
              <a:t>· </a:t>
            </a:r>
            <a:r>
              <a:rPr lang="en-GB" b="0" i="0" dirty="0">
                <a:solidFill>
                  <a:srgbClr val="FF0000"/>
                </a:solidFill>
                <a:effectLst/>
                <a:latin typeface="Times New Roman" panose="02020603050405020304" pitchFamily="18" charset="0"/>
              </a:rPr>
              <a:t>Which causes the other to fear on at least two occasions that violence will be used against him/her</a:t>
            </a:r>
          </a:p>
          <a:p>
            <a:pPr marL="0" indent="0">
              <a:buNone/>
            </a:pPr>
            <a:r>
              <a:rPr lang="en-GB" b="0" i="0" dirty="0">
                <a:solidFill>
                  <a:srgbClr val="FF0000"/>
                </a:solidFill>
                <a:effectLst/>
                <a:latin typeface="Times New Roman" panose="02020603050405020304" pitchFamily="18" charset="0"/>
              </a:rPr>
              <a:t>· Which the defendant knows or ought to know that the victim will fear that violence will be used against him or her (“Will” means a greater degree of certainty than “might” or “could”).</a:t>
            </a:r>
          </a:p>
          <a:p>
            <a:pPr algn="l"/>
            <a:endParaRPr lang="en-GB" b="0" i="0" dirty="0">
              <a:solidFill>
                <a:srgbClr val="000000"/>
              </a:solidFill>
              <a:effectLst/>
              <a:latin typeface="Times New Roman" panose="02020603050405020304" pitchFamily="18" charset="0"/>
            </a:endParaRPr>
          </a:p>
          <a:p>
            <a:pPr marL="0" indent="0">
              <a:buNone/>
            </a:pPr>
            <a:r>
              <a:rPr lang="en-GB" dirty="0">
                <a:solidFill>
                  <a:srgbClr val="000000"/>
                </a:solidFill>
                <a:latin typeface="Times New Roman" panose="02020603050405020304" pitchFamily="18" charset="0"/>
              </a:rPr>
              <a:t>PENALTY</a:t>
            </a:r>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Summary disposal, unlimited fine (adult offender; formerly level 5) and/or 6 or 12 months’ imprisonment (see “General limit in a magistrates’ court” in Chapter 5).</a:t>
            </a:r>
          </a:p>
          <a:p>
            <a:pPr algn="l"/>
            <a:r>
              <a:rPr lang="en-GB" b="0" i="0" dirty="0">
                <a:solidFill>
                  <a:srgbClr val="000000"/>
                </a:solidFill>
                <a:effectLst/>
                <a:latin typeface="Times New Roman" panose="02020603050405020304" pitchFamily="18" charset="0"/>
              </a:rPr>
              <a:t>At Crown Court: ten years’ imprisonment and/or unlimited fine</a:t>
            </a:r>
          </a:p>
          <a:p>
            <a:endParaRPr lang="en-GB" dirty="0"/>
          </a:p>
        </p:txBody>
      </p:sp>
      <p:sp>
        <p:nvSpPr>
          <p:cNvPr id="4" name="Slide Number Placeholder 3">
            <a:extLst>
              <a:ext uri="{FF2B5EF4-FFF2-40B4-BE49-F238E27FC236}">
                <a16:creationId xmlns:a16="http://schemas.microsoft.com/office/drawing/2014/main" id="{39D707A9-EE78-4423-E337-0A4186EEA902}"/>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95</a:t>
            </a:fld>
            <a:endParaRPr lang="en-GB" dirty="0">
              <a:solidFill>
                <a:prstClr val="white"/>
              </a:solidFill>
              <a:latin typeface="Calibri"/>
            </a:endParaRPr>
          </a:p>
        </p:txBody>
      </p:sp>
    </p:spTree>
    <p:extLst>
      <p:ext uri="{BB962C8B-B14F-4D97-AF65-F5344CB8AC3E}">
        <p14:creationId xmlns:p14="http://schemas.microsoft.com/office/powerpoint/2010/main" val="22092199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0D2B5-D790-6D48-C907-52E195608EEC}"/>
              </a:ext>
            </a:extLst>
          </p:cNvPr>
          <p:cNvSpPr>
            <a:spLocks noGrp="1"/>
          </p:cNvSpPr>
          <p:nvPr>
            <p:ph type="title"/>
          </p:nvPr>
        </p:nvSpPr>
        <p:spPr/>
        <p:txBody>
          <a:bodyPr>
            <a:normAutofit fontScale="90000"/>
          </a:bodyPr>
          <a:lstStyle/>
          <a:p>
            <a:r>
              <a:rPr lang="en-GB" b="0" i="0" dirty="0">
                <a:solidFill>
                  <a:srgbClr val="000000"/>
                </a:solidFill>
                <a:effectLst/>
                <a:latin typeface="Times New Roman" panose="02020603050405020304" pitchFamily="18" charset="0"/>
              </a:rPr>
              <a:t>Section 4A – stalking involving fear of violence or serious alarm or distress</a:t>
            </a:r>
            <a:br>
              <a:rPr lang="en-GB" b="0" i="0" dirty="0">
                <a:solidFill>
                  <a:srgbClr val="000000"/>
                </a:solidFill>
                <a:effectLst/>
                <a:latin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DA325FB7-C974-8BBF-A9E5-121BECD4E31E}"/>
              </a:ext>
            </a:extLst>
          </p:cNvPr>
          <p:cNvSpPr>
            <a:spLocks noGrp="1"/>
          </p:cNvSpPr>
          <p:nvPr>
            <p:ph idx="1"/>
          </p:nvPr>
        </p:nvSpPr>
        <p:spPr/>
        <p:txBody>
          <a:bodyPr>
            <a:normAutofit fontScale="47500" lnSpcReduction="20000"/>
          </a:bodyPr>
          <a:lstStyle/>
          <a:p>
            <a:pPr algn="l"/>
            <a:r>
              <a:rPr lang="en-GB" b="0" i="0" dirty="0">
                <a:solidFill>
                  <a:srgbClr val="000000"/>
                </a:solidFill>
                <a:effectLst/>
                <a:latin typeface="Times New Roman" panose="02020603050405020304" pitchFamily="18" charset="0"/>
              </a:rPr>
              <a:t>Section 4A Stalking offences</a:t>
            </a:r>
          </a:p>
          <a:p>
            <a:pPr algn="l"/>
            <a:r>
              <a:rPr lang="en-GB" b="0" i="0" dirty="0">
                <a:solidFill>
                  <a:srgbClr val="000000"/>
                </a:solidFill>
                <a:effectLst/>
                <a:latin typeface="Times New Roman" panose="02020603050405020304" pitchFamily="18" charset="0"/>
              </a:rPr>
              <a:t>Charges</a:t>
            </a:r>
          </a:p>
          <a:p>
            <a:pPr algn="l"/>
            <a:r>
              <a:rPr lang="en-GB" b="0" i="0" dirty="0">
                <a:solidFill>
                  <a:srgbClr val="000000"/>
                </a:solidFill>
                <a:effectLst/>
                <a:latin typeface="Times New Roman" panose="02020603050405020304" pitchFamily="18" charset="0"/>
              </a:rPr>
              <a:t>There are two separate ways to commit s.4A; do not include both in one charge.</a:t>
            </a:r>
          </a:p>
          <a:p>
            <a:pPr algn="l"/>
            <a:r>
              <a:rPr lang="en-GB" b="0" i="0" dirty="0">
                <a:solidFill>
                  <a:srgbClr val="FF0000"/>
                </a:solidFill>
                <a:effectLst/>
                <a:latin typeface="Times New Roman" panose="02020603050405020304" pitchFamily="18" charset="0"/>
              </a:rPr>
              <a:t>Fear of violence</a:t>
            </a:r>
            <a:r>
              <a:rPr lang="en-GB" b="0" i="0" dirty="0">
                <a:solidFill>
                  <a:srgbClr val="000000"/>
                </a:solidFill>
                <a:effectLst/>
                <a:latin typeface="Times New Roman" panose="02020603050405020304" pitchFamily="18" charset="0"/>
              </a:rPr>
              <a:t>:</a:t>
            </a:r>
          </a:p>
          <a:p>
            <a:pPr algn="l"/>
            <a:r>
              <a:rPr lang="en-GB" b="0" i="0" dirty="0">
                <a:solidFill>
                  <a:srgbClr val="000000"/>
                </a:solidFill>
                <a:effectLst/>
                <a:latin typeface="Times New Roman" panose="02020603050405020304" pitchFamily="18" charset="0"/>
              </a:rPr>
              <a:t>On (Date) at (Place) your conduct amounted to stalking and caused X to fear, on at least two occasions, that violence would be used against him/her when you knew or ought to have known that your course of conduct would cause </a:t>
            </a:r>
            <a:r>
              <a:rPr lang="en-GB" b="0" i="0" dirty="0">
                <a:solidFill>
                  <a:srgbClr val="FF0000"/>
                </a:solidFill>
                <a:effectLst/>
                <a:latin typeface="Times New Roman" panose="02020603050405020304" pitchFamily="18" charset="0"/>
              </a:rPr>
              <a:t>fear of violence to X on each occasion in that </a:t>
            </a:r>
            <a:r>
              <a:rPr lang="en-GB" b="0" i="0" dirty="0">
                <a:solidFill>
                  <a:srgbClr val="000000"/>
                </a:solidFill>
                <a:effectLst/>
                <a:latin typeface="Times New Roman" panose="02020603050405020304" pitchFamily="18" charset="0"/>
              </a:rPr>
              <a:t>(details, dates, places and nature of conduct)</a:t>
            </a:r>
          </a:p>
          <a:p>
            <a:pPr algn="l"/>
            <a:r>
              <a:rPr lang="en-GB" b="0" i="0" dirty="0">
                <a:solidFill>
                  <a:srgbClr val="000000"/>
                </a:solidFill>
                <a:effectLst/>
                <a:latin typeface="Times New Roman" panose="02020603050405020304" pitchFamily="18" charset="0"/>
              </a:rPr>
              <a:t>Contrary to s.4A(1)(a)(b)(</a:t>
            </a:r>
            <a:r>
              <a:rPr lang="en-GB" b="0" i="0" dirty="0" err="1">
                <a:solidFill>
                  <a:srgbClr val="000000"/>
                </a:solidFill>
                <a:effectLst/>
                <a:latin typeface="Times New Roman" panose="02020603050405020304" pitchFamily="18" charset="0"/>
              </a:rPr>
              <a:t>i</a:t>
            </a:r>
            <a:r>
              <a:rPr lang="en-GB" b="0" i="0" dirty="0">
                <a:solidFill>
                  <a:srgbClr val="000000"/>
                </a:solidFill>
                <a:effectLst/>
                <a:latin typeface="Times New Roman" panose="02020603050405020304" pitchFamily="18" charset="0"/>
              </a:rPr>
              <a:t>) &amp; (5) Protection from Harassment Act 1997.</a:t>
            </a:r>
          </a:p>
          <a:p>
            <a:pPr algn="l"/>
            <a:r>
              <a:rPr lang="en-GB" b="0" i="0" dirty="0">
                <a:solidFill>
                  <a:srgbClr val="000000"/>
                </a:solidFill>
                <a:effectLst/>
                <a:latin typeface="Times New Roman" panose="02020603050405020304" pitchFamily="18" charset="0"/>
              </a:rPr>
              <a:t>Or</a:t>
            </a:r>
          </a:p>
          <a:p>
            <a:pPr algn="l"/>
            <a:r>
              <a:rPr lang="en-GB" b="0" i="0" dirty="0">
                <a:solidFill>
                  <a:srgbClr val="FF0000"/>
                </a:solidFill>
                <a:effectLst/>
                <a:latin typeface="Times New Roman" panose="02020603050405020304" pitchFamily="18" charset="0"/>
              </a:rPr>
              <a:t>Serious alarm or distress</a:t>
            </a:r>
            <a:r>
              <a:rPr lang="en-GB" b="0" i="0" dirty="0">
                <a:solidFill>
                  <a:srgbClr val="000000"/>
                </a:solidFill>
                <a:effectLst/>
                <a:latin typeface="Times New Roman" panose="02020603050405020304" pitchFamily="18" charset="0"/>
              </a:rPr>
              <a:t>:</a:t>
            </a:r>
          </a:p>
          <a:p>
            <a:pPr algn="l"/>
            <a:r>
              <a:rPr lang="en-GB" b="0" i="0" dirty="0">
                <a:solidFill>
                  <a:srgbClr val="000000"/>
                </a:solidFill>
                <a:effectLst/>
                <a:latin typeface="Times New Roman" panose="02020603050405020304" pitchFamily="18" charset="0"/>
              </a:rPr>
              <a:t>On (Date) at (Place) your conduct amounted to stalking and caused X serious alarm or distress, which had an adverse effect on his/her usual day-to-day activities when you knew or ought to have known that your course of conduct </a:t>
            </a:r>
            <a:r>
              <a:rPr lang="en-GB" b="0" i="0" dirty="0">
                <a:solidFill>
                  <a:srgbClr val="FF0000"/>
                </a:solidFill>
                <a:effectLst/>
                <a:latin typeface="Times New Roman" panose="02020603050405020304" pitchFamily="18" charset="0"/>
              </a:rPr>
              <a:t>would cause alarm or distress to X on each occasion in that </a:t>
            </a:r>
            <a:r>
              <a:rPr lang="en-GB" b="0" i="0" dirty="0">
                <a:solidFill>
                  <a:srgbClr val="000000"/>
                </a:solidFill>
                <a:effectLst/>
                <a:latin typeface="Times New Roman" panose="02020603050405020304" pitchFamily="18" charset="0"/>
              </a:rPr>
              <a:t>(details, dates, places and nature of conduct)</a:t>
            </a:r>
          </a:p>
          <a:p>
            <a:pPr algn="l"/>
            <a:r>
              <a:rPr lang="en-GB" b="0" i="0" dirty="0">
                <a:solidFill>
                  <a:srgbClr val="000000"/>
                </a:solidFill>
                <a:effectLst/>
                <a:latin typeface="Times New Roman" panose="02020603050405020304" pitchFamily="18" charset="0"/>
              </a:rPr>
              <a:t>Contrary to s.4A(1)(a)(b)(ii) &amp; (5) Protection from Harassment Act 1997.</a:t>
            </a:r>
          </a:p>
          <a:p>
            <a:pPr marL="0" indent="0">
              <a:buNone/>
            </a:pPr>
            <a:endParaRPr lang="en-GB" dirty="0">
              <a:solidFill>
                <a:srgbClr val="000000"/>
              </a:solidFill>
              <a:latin typeface="Times New Roman" panose="02020603050405020304" pitchFamily="18" charset="0"/>
            </a:endParaRPr>
          </a:p>
          <a:p>
            <a:pPr marL="0" indent="0">
              <a:buNone/>
            </a:pPr>
            <a:r>
              <a:rPr lang="en-GB" dirty="0">
                <a:solidFill>
                  <a:srgbClr val="000000"/>
                </a:solidFill>
                <a:latin typeface="Times New Roman" panose="02020603050405020304" pitchFamily="18" charset="0"/>
              </a:rPr>
              <a:t>PENALTY</a:t>
            </a:r>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Maximum penalty: Summary disposal, unlimited fine (adult offender; formerly level 5) and/or 6 or 12 months’ imprisonment (see “General limit in a magistrates’ court” in Chapter 5).</a:t>
            </a:r>
          </a:p>
          <a:p>
            <a:pPr algn="l"/>
            <a:r>
              <a:rPr lang="en-GB" b="0" i="0" dirty="0">
                <a:solidFill>
                  <a:srgbClr val="000000"/>
                </a:solidFill>
                <a:effectLst/>
                <a:latin typeface="Times New Roman" panose="02020603050405020304" pitchFamily="18" charset="0"/>
              </a:rPr>
              <a:t>At Crown Court: ten years’ imprisonment and/or unlimited fine.</a:t>
            </a:r>
          </a:p>
          <a:p>
            <a:pPr algn="l"/>
            <a:endParaRPr lang="en-GB" b="0" i="0" dirty="0">
              <a:solidFill>
                <a:srgbClr val="000000"/>
              </a:solidFill>
              <a:effectLst/>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40EB4984-2931-C260-DBD8-B97772B48425}"/>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96</a:t>
            </a:fld>
            <a:endParaRPr lang="en-GB" dirty="0">
              <a:solidFill>
                <a:prstClr val="white"/>
              </a:solidFill>
              <a:latin typeface="Calibri"/>
            </a:endParaRPr>
          </a:p>
        </p:txBody>
      </p:sp>
    </p:spTree>
    <p:extLst>
      <p:ext uri="{BB962C8B-B14F-4D97-AF65-F5344CB8AC3E}">
        <p14:creationId xmlns:p14="http://schemas.microsoft.com/office/powerpoint/2010/main" val="18166492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38BB0-9DEB-9DE2-DE94-E6B0A78E4866}"/>
              </a:ext>
            </a:extLst>
          </p:cNvPr>
          <p:cNvSpPr>
            <a:spLocks noGrp="1"/>
          </p:cNvSpPr>
          <p:nvPr>
            <p:ph type="title"/>
          </p:nvPr>
        </p:nvSpPr>
        <p:spPr/>
        <p:txBody>
          <a:bodyPr>
            <a:normAutofit/>
          </a:bodyPr>
          <a:lstStyle/>
          <a:p>
            <a:r>
              <a:rPr lang="en-GB" b="0" i="0" dirty="0">
                <a:solidFill>
                  <a:srgbClr val="000000"/>
                </a:solidFill>
                <a:effectLst/>
                <a:latin typeface="Times New Roman" panose="02020603050405020304" pitchFamily="18" charset="0"/>
              </a:rPr>
              <a:t>Section 4A – stalking involving </a:t>
            </a:r>
            <a:r>
              <a:rPr lang="en-GB" b="0" i="0" dirty="0">
                <a:effectLst/>
                <a:latin typeface="Times New Roman" panose="02020603050405020304" pitchFamily="18" charset="0"/>
              </a:rPr>
              <a:t>fear of violence</a:t>
            </a:r>
            <a:r>
              <a:rPr lang="en-GB" b="0" i="0" dirty="0">
                <a:solidFill>
                  <a:srgbClr val="000000"/>
                </a:solidFill>
                <a:effectLst/>
                <a:latin typeface="Times New Roman" panose="02020603050405020304" pitchFamily="18" charset="0"/>
              </a:rPr>
              <a:t/>
            </a:r>
            <a:br>
              <a:rPr lang="en-GB" b="0" i="0" dirty="0">
                <a:solidFill>
                  <a:srgbClr val="000000"/>
                </a:solidFill>
                <a:effectLst/>
                <a:latin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07169626-E034-F8A8-9022-4129E3F0EA4A}"/>
              </a:ext>
            </a:extLst>
          </p:cNvPr>
          <p:cNvSpPr>
            <a:spLocks noGrp="1"/>
          </p:cNvSpPr>
          <p:nvPr>
            <p:ph idx="1"/>
          </p:nvPr>
        </p:nvSpPr>
        <p:spPr/>
        <p:txBody>
          <a:bodyPr>
            <a:normAutofit fontScale="92500" lnSpcReduction="20000"/>
          </a:bodyPr>
          <a:lstStyle/>
          <a:p>
            <a:pPr marL="0" indent="0">
              <a:buNone/>
            </a:pPr>
            <a:r>
              <a:rPr lang="en-GB" dirty="0">
                <a:solidFill>
                  <a:srgbClr val="000000"/>
                </a:solidFill>
                <a:latin typeface="Times New Roman" panose="02020603050405020304" pitchFamily="18" charset="0"/>
              </a:rPr>
              <a:t>ELEMENTS of the offence:</a:t>
            </a:r>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To </a:t>
            </a:r>
            <a:r>
              <a:rPr lang="en-GB" i="0" dirty="0">
                <a:solidFill>
                  <a:srgbClr val="000000"/>
                </a:solidFill>
                <a:effectLst/>
                <a:latin typeface="Times New Roman" panose="02020603050405020304" pitchFamily="18" charset="0"/>
              </a:rPr>
              <a:t>prove</a:t>
            </a:r>
            <a:r>
              <a:rPr lang="en-GB" b="0" i="0" dirty="0">
                <a:solidFill>
                  <a:srgbClr val="000000"/>
                </a:solidFill>
                <a:effectLst/>
                <a:latin typeface="Times New Roman" panose="02020603050405020304" pitchFamily="18" charset="0"/>
              </a:rPr>
              <a:t> the </a:t>
            </a:r>
            <a:r>
              <a:rPr lang="en-GB" b="0" i="0" dirty="0">
                <a:solidFill>
                  <a:schemeClr val="accent1"/>
                </a:solidFill>
                <a:effectLst/>
                <a:latin typeface="Times New Roman" panose="02020603050405020304" pitchFamily="18" charset="0"/>
              </a:rPr>
              <a:t>‘fear of violence’ </a:t>
            </a:r>
            <a:r>
              <a:rPr lang="en-GB" b="0" i="0" dirty="0">
                <a:solidFill>
                  <a:srgbClr val="000000"/>
                </a:solidFill>
                <a:effectLst/>
                <a:latin typeface="Times New Roman" panose="02020603050405020304" pitchFamily="18" charset="0"/>
              </a:rPr>
              <a:t>section 4A offence, the Defendant must have:</a:t>
            </a:r>
          </a:p>
          <a:p>
            <a:pPr marL="0" indent="0">
              <a:buNone/>
            </a:pPr>
            <a:r>
              <a:rPr lang="en-GB" b="0" i="0" dirty="0">
                <a:solidFill>
                  <a:srgbClr val="000000"/>
                </a:solidFill>
                <a:effectLst/>
                <a:latin typeface="Times New Roman" panose="02020603050405020304" pitchFamily="18" charset="0"/>
              </a:rPr>
              <a:t>· Pursued a course of conduct</a:t>
            </a:r>
          </a:p>
          <a:p>
            <a:pPr marL="0" indent="0">
              <a:buNone/>
            </a:pPr>
            <a:r>
              <a:rPr lang="en-GB" b="0" i="0" dirty="0">
                <a:solidFill>
                  <a:srgbClr val="000000"/>
                </a:solidFill>
                <a:effectLst/>
                <a:latin typeface="Times New Roman" panose="02020603050405020304" pitchFamily="18" charset="0"/>
              </a:rPr>
              <a:t>· Which amounted to stalking (see s.2A above)</a:t>
            </a:r>
          </a:p>
          <a:p>
            <a:pPr marL="0" indent="0">
              <a:buNone/>
            </a:pPr>
            <a:r>
              <a:rPr lang="en-GB" b="0" i="0" dirty="0">
                <a:solidFill>
                  <a:srgbClr val="000000"/>
                </a:solidFill>
                <a:effectLst/>
                <a:latin typeface="Times New Roman" panose="02020603050405020304" pitchFamily="18" charset="0"/>
              </a:rPr>
              <a:t>· Which causes the other to fear on at least two occasions that violence will be used against him/her.</a:t>
            </a:r>
          </a:p>
          <a:p>
            <a:pPr marL="0" indent="0">
              <a:buNone/>
            </a:pPr>
            <a:r>
              <a:rPr lang="en-GB" b="0" i="0" dirty="0">
                <a:solidFill>
                  <a:srgbClr val="000000"/>
                </a:solidFill>
                <a:effectLst/>
                <a:latin typeface="Times New Roman" panose="02020603050405020304" pitchFamily="18" charset="0"/>
              </a:rPr>
              <a:t>· Which the defendant knows or ought to know that the victim will fear that violence will be used against him or her on each occasion (“will” means a greater degree of certainty than “might” or “could”)</a:t>
            </a:r>
          </a:p>
          <a:p>
            <a:endParaRPr lang="en-GB" dirty="0"/>
          </a:p>
        </p:txBody>
      </p:sp>
      <p:sp>
        <p:nvSpPr>
          <p:cNvPr id="4" name="Slide Number Placeholder 3">
            <a:extLst>
              <a:ext uri="{FF2B5EF4-FFF2-40B4-BE49-F238E27FC236}">
                <a16:creationId xmlns:a16="http://schemas.microsoft.com/office/drawing/2014/main" id="{B6222C7C-7D73-C4C2-CE7C-0F9899F46FF2}"/>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97</a:t>
            </a:fld>
            <a:endParaRPr lang="en-GB" dirty="0">
              <a:solidFill>
                <a:prstClr val="white"/>
              </a:solidFill>
              <a:latin typeface="Calibri"/>
            </a:endParaRPr>
          </a:p>
        </p:txBody>
      </p:sp>
    </p:spTree>
    <p:extLst>
      <p:ext uri="{BB962C8B-B14F-4D97-AF65-F5344CB8AC3E}">
        <p14:creationId xmlns:p14="http://schemas.microsoft.com/office/powerpoint/2010/main" val="14491150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B06FF-0554-6AAE-6C8F-03A8A98AD9BE}"/>
              </a:ext>
            </a:extLst>
          </p:cNvPr>
          <p:cNvSpPr>
            <a:spLocks noGrp="1"/>
          </p:cNvSpPr>
          <p:nvPr>
            <p:ph type="title"/>
          </p:nvPr>
        </p:nvSpPr>
        <p:spPr/>
        <p:txBody>
          <a:bodyPr/>
          <a:lstStyle/>
          <a:p>
            <a:r>
              <a:rPr lang="en-GB" b="0" i="0" dirty="0">
                <a:solidFill>
                  <a:srgbClr val="000000"/>
                </a:solidFill>
                <a:effectLst/>
                <a:latin typeface="Times New Roman" panose="02020603050405020304" pitchFamily="18" charset="0"/>
              </a:rPr>
              <a:t>Section 4A – stalking involving </a:t>
            </a:r>
            <a:r>
              <a:rPr lang="en-GB" b="0" i="0" dirty="0">
                <a:effectLst/>
                <a:latin typeface="Times New Roman" panose="02020603050405020304" pitchFamily="18" charset="0"/>
              </a:rPr>
              <a:t>serious alarm or distress</a:t>
            </a:r>
            <a:endParaRPr lang="en-GB" dirty="0"/>
          </a:p>
        </p:txBody>
      </p:sp>
      <p:sp>
        <p:nvSpPr>
          <p:cNvPr id="3" name="Content Placeholder 2">
            <a:extLst>
              <a:ext uri="{FF2B5EF4-FFF2-40B4-BE49-F238E27FC236}">
                <a16:creationId xmlns:a16="http://schemas.microsoft.com/office/drawing/2014/main" id="{D29F6FEC-D86D-D2DC-EFD6-33A5714558C8}"/>
              </a:ext>
            </a:extLst>
          </p:cNvPr>
          <p:cNvSpPr>
            <a:spLocks noGrp="1"/>
          </p:cNvSpPr>
          <p:nvPr>
            <p:ph idx="1"/>
          </p:nvPr>
        </p:nvSpPr>
        <p:spPr/>
        <p:txBody>
          <a:bodyPr>
            <a:normAutofit fontScale="85000" lnSpcReduction="10000"/>
          </a:bodyPr>
          <a:lstStyle/>
          <a:p>
            <a:pPr algn="l"/>
            <a:r>
              <a:rPr lang="en-GB" b="0" i="0" dirty="0">
                <a:solidFill>
                  <a:srgbClr val="000000"/>
                </a:solidFill>
                <a:effectLst/>
                <a:latin typeface="Times New Roman" panose="02020603050405020304" pitchFamily="18" charset="0"/>
              </a:rPr>
              <a:t>ELEMENTS of the offence:</a:t>
            </a:r>
          </a:p>
          <a:p>
            <a:pPr algn="l"/>
            <a:r>
              <a:rPr lang="en-GB" b="0" i="0" dirty="0">
                <a:solidFill>
                  <a:srgbClr val="000000"/>
                </a:solidFill>
                <a:effectLst/>
                <a:latin typeface="Times New Roman" panose="02020603050405020304" pitchFamily="18" charset="0"/>
              </a:rPr>
              <a:t>To prove the ‘</a:t>
            </a:r>
            <a:r>
              <a:rPr lang="en-GB" b="0" i="0" dirty="0">
                <a:solidFill>
                  <a:schemeClr val="accent1"/>
                </a:solidFill>
                <a:effectLst/>
                <a:latin typeface="Times New Roman" panose="02020603050405020304" pitchFamily="18" charset="0"/>
              </a:rPr>
              <a:t>serious alarm or distress</a:t>
            </a:r>
            <a:r>
              <a:rPr lang="en-GB" b="0" i="0" dirty="0">
                <a:solidFill>
                  <a:srgbClr val="000000"/>
                </a:solidFill>
                <a:effectLst/>
                <a:latin typeface="Times New Roman" panose="02020603050405020304" pitchFamily="18" charset="0"/>
              </a:rPr>
              <a:t>’ section 4A offence, the Defendant must have:</a:t>
            </a:r>
          </a:p>
          <a:p>
            <a:pPr marL="0" indent="0">
              <a:buNone/>
            </a:pPr>
            <a:r>
              <a:rPr lang="en-GB" b="0" i="0" dirty="0">
                <a:solidFill>
                  <a:srgbClr val="000000"/>
                </a:solidFill>
                <a:effectLst/>
                <a:latin typeface="Times New Roman" panose="02020603050405020304" pitchFamily="18" charset="0"/>
              </a:rPr>
              <a:t>· Pursued a course of conduct</a:t>
            </a:r>
          </a:p>
          <a:p>
            <a:pPr marL="0" indent="0">
              <a:buNone/>
            </a:pPr>
            <a:r>
              <a:rPr lang="en-GB" b="0" i="0" dirty="0">
                <a:solidFill>
                  <a:srgbClr val="000000"/>
                </a:solidFill>
                <a:effectLst/>
                <a:latin typeface="Times New Roman" panose="02020603050405020304" pitchFamily="18" charset="0"/>
              </a:rPr>
              <a:t>· Which amounted to stalking (see s.2A above)</a:t>
            </a:r>
          </a:p>
          <a:p>
            <a:pPr marL="0" indent="0">
              <a:buNone/>
            </a:pPr>
            <a:r>
              <a:rPr lang="en-GB" b="0" i="0" dirty="0">
                <a:solidFill>
                  <a:srgbClr val="000000"/>
                </a:solidFill>
                <a:effectLst/>
                <a:latin typeface="Times New Roman" panose="02020603050405020304" pitchFamily="18" charset="0"/>
              </a:rPr>
              <a:t>· And caused serious alarm or distress</a:t>
            </a:r>
          </a:p>
          <a:p>
            <a:pPr marL="0" indent="0">
              <a:buNone/>
            </a:pPr>
            <a:r>
              <a:rPr lang="en-GB" b="0" i="0" dirty="0">
                <a:solidFill>
                  <a:srgbClr val="000000"/>
                </a:solidFill>
                <a:effectLst/>
                <a:latin typeface="Times New Roman" panose="02020603050405020304" pitchFamily="18" charset="0"/>
              </a:rPr>
              <a:t>· Which had a substantial adverse effect on the victim’s day-to-day activities</a:t>
            </a:r>
          </a:p>
          <a:p>
            <a:pPr marL="0" indent="0">
              <a:buNone/>
            </a:pPr>
            <a:r>
              <a:rPr lang="en-GB" b="0" i="0" dirty="0">
                <a:solidFill>
                  <a:srgbClr val="000000"/>
                </a:solidFill>
                <a:effectLst/>
                <a:latin typeface="Times New Roman" panose="02020603050405020304" pitchFamily="18" charset="0"/>
              </a:rPr>
              <a:t>· Which the defendant knows or ought to know would cause such alarm / distress on each occasion (“will” means a greater degree of certainty than “might” or “could”).</a:t>
            </a:r>
          </a:p>
          <a:p>
            <a:endParaRPr lang="en-GB" dirty="0"/>
          </a:p>
        </p:txBody>
      </p:sp>
      <p:sp>
        <p:nvSpPr>
          <p:cNvPr id="4" name="Slide Number Placeholder 3">
            <a:extLst>
              <a:ext uri="{FF2B5EF4-FFF2-40B4-BE49-F238E27FC236}">
                <a16:creationId xmlns:a16="http://schemas.microsoft.com/office/drawing/2014/main" id="{E998A631-47A7-BEA1-6450-AAB704110E1D}"/>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98</a:t>
            </a:fld>
            <a:endParaRPr lang="en-GB" dirty="0">
              <a:solidFill>
                <a:prstClr val="white"/>
              </a:solidFill>
              <a:latin typeface="Calibri"/>
            </a:endParaRPr>
          </a:p>
        </p:txBody>
      </p:sp>
    </p:spTree>
    <p:extLst>
      <p:ext uri="{BB962C8B-B14F-4D97-AF65-F5344CB8AC3E}">
        <p14:creationId xmlns:p14="http://schemas.microsoft.com/office/powerpoint/2010/main" val="871247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5F36D-EDD1-88A0-8C26-47464C3FC5BD}"/>
              </a:ext>
            </a:extLst>
          </p:cNvPr>
          <p:cNvSpPr>
            <a:spLocks noGrp="1"/>
          </p:cNvSpPr>
          <p:nvPr>
            <p:ph type="title"/>
          </p:nvPr>
        </p:nvSpPr>
        <p:spPr/>
        <p:txBody>
          <a:bodyPr/>
          <a:lstStyle/>
          <a:p>
            <a:r>
              <a:rPr lang="en-GB" dirty="0"/>
              <a:t>BUILDING ROBUST AND EFFECTIVE CASES</a:t>
            </a:r>
          </a:p>
        </p:txBody>
      </p:sp>
      <p:graphicFrame>
        <p:nvGraphicFramePr>
          <p:cNvPr id="5" name="Content Placeholder 4">
            <a:extLst>
              <a:ext uri="{FF2B5EF4-FFF2-40B4-BE49-F238E27FC236}">
                <a16:creationId xmlns:a16="http://schemas.microsoft.com/office/drawing/2014/main" id="{FBC55BD2-4872-DD85-4569-1D021B505566}"/>
              </a:ext>
            </a:extLst>
          </p:cNvPr>
          <p:cNvGraphicFramePr>
            <a:graphicFrameLocks noGrp="1"/>
          </p:cNvGraphicFramePr>
          <p:nvPr>
            <p:ph idx="1"/>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16E3BA3-279E-1E3D-5606-BBC0E33CF955}"/>
              </a:ext>
            </a:extLst>
          </p:cNvPr>
          <p:cNvSpPr>
            <a:spLocks noGrp="1"/>
          </p:cNvSpPr>
          <p:nvPr>
            <p:ph type="sldNum" sz="quarter" idx="12"/>
          </p:nvPr>
        </p:nvSpPr>
        <p:spPr/>
        <p:txBody>
          <a:bodyPr/>
          <a:lstStyle/>
          <a:p>
            <a:fld id="{1C3B0E2B-1D9D-463A-A6CC-D936FDA6CBA4}" type="slidenum">
              <a:rPr lang="en-GB">
                <a:solidFill>
                  <a:prstClr val="white"/>
                </a:solidFill>
                <a:latin typeface="Calibri"/>
              </a:rPr>
              <a:pPr/>
              <a:t>99</a:t>
            </a:fld>
            <a:endParaRPr lang="en-GB" dirty="0">
              <a:solidFill>
                <a:prstClr val="white"/>
              </a:solidFill>
              <a:latin typeface="Calibri"/>
            </a:endParaRPr>
          </a:p>
        </p:txBody>
      </p:sp>
    </p:spTree>
    <p:extLst>
      <p:ext uri="{BB962C8B-B14F-4D97-AF65-F5344CB8AC3E}">
        <p14:creationId xmlns:p14="http://schemas.microsoft.com/office/powerpoint/2010/main" val="1366947288"/>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1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PPT Template" id="{52EFC902-E96F-48CA-BFF8-D9EBE3DEFB86}" vid="{BAF9A332-C4CA-4805-ABA5-707FE1FA38D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HIOW Healthcare - Presentation (blue)">
  <a:themeElements>
    <a:clrScheme name="HIOW Healthcare (Colour theme)">
      <a:dk1>
        <a:srgbClr val="000000"/>
      </a:dk1>
      <a:lt1>
        <a:srgbClr val="FFFFFF"/>
      </a:lt1>
      <a:dk2>
        <a:srgbClr val="44546A"/>
      </a:dk2>
      <a:lt2>
        <a:srgbClr val="E7E6E6"/>
      </a:lt2>
      <a:accent1>
        <a:srgbClr val="005EB8"/>
      </a:accent1>
      <a:accent2>
        <a:srgbClr val="41B6E6"/>
      </a:accent2>
      <a:accent3>
        <a:srgbClr val="78BE20"/>
      </a:accent3>
      <a:accent4>
        <a:srgbClr val="009638"/>
      </a:accent4>
      <a:accent5>
        <a:srgbClr val="768692"/>
      </a:accent5>
      <a:accent6>
        <a:srgbClr val="003087"/>
      </a:accent6>
      <a:hlink>
        <a:srgbClr val="0563C1"/>
      </a:hlink>
      <a:folHlink>
        <a:srgbClr val="009638"/>
      </a:folHlink>
    </a:clrScheme>
    <a:fontScheme name="NH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ent NHS Template v1" id="{B2DAC0E1-F0BA-4603-A688-4D6244D880BA}" vid="{D8B4BD8B-6CEB-43F0-A435-07CAAFA7A069}"/>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 2025 slide master 4-3 ratio CPS blue template  -  Read-Only" id="{A22B9E23-89B7-4610-AE00-53A7FB681FB5}" vid="{364B68FB-98C2-4BCB-A56A-87B7011F7C3F}"/>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EEACFD805CE840B8B73A86A38D930F" ma:contentTypeVersion="17" ma:contentTypeDescription="Create a new document." ma:contentTypeScope="" ma:versionID="91c6773e2208e7d9b3fab5e0ae380fd3">
  <xsd:schema xmlns:xsd="http://www.w3.org/2001/XMLSchema" xmlns:xs="http://www.w3.org/2001/XMLSchema" xmlns:p="http://schemas.microsoft.com/office/2006/metadata/properties" xmlns:ns3="cbece62f-a05e-4bfd-bc8e-025464d812a3" xmlns:ns4="cb7dc30f-4af6-4ef2-b229-4acdadfbf39e" targetNamespace="http://schemas.microsoft.com/office/2006/metadata/properties" ma:root="true" ma:fieldsID="4b89cc07ce6bd28f5f700a1cff661116" ns3:_="" ns4:_="">
    <xsd:import namespace="cbece62f-a05e-4bfd-bc8e-025464d812a3"/>
    <xsd:import namespace="cb7dc30f-4af6-4ef2-b229-4acdadfbf39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ObjectDetectorVersions" minOccurs="0"/>
                <xsd:element ref="ns4:MediaServiceAutoTags" minOccurs="0"/>
                <xsd:element ref="ns4:_activity" minOccurs="0"/>
                <xsd:element ref="ns4:MediaServiceSystemTags" minOccurs="0"/>
                <xsd:element ref="ns4:MediaServiceOCR" minOccurs="0"/>
                <xsd:element ref="ns4:MediaServiceGenerationTime" minOccurs="0"/>
                <xsd:element ref="ns4:MediaServiceEventHashCode"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ece62f-a05e-4bfd-bc8e-025464d812a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7dc30f-4af6-4ef2-b229-4acdadfbf39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cb7dc30f-4af6-4ef2-b229-4acdadfbf39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2DED87-ADF0-4D3D-A2A4-B8F096F6B0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ece62f-a05e-4bfd-bc8e-025464d812a3"/>
    <ds:schemaRef ds:uri="cb7dc30f-4af6-4ef2-b229-4acdadfbf3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5A351F-A109-4C5B-92BE-7709828A372A}">
  <ds:schemaRefs>
    <ds:schemaRef ds:uri="http://schemas.microsoft.com/office/2006/documentManagement/types"/>
    <ds:schemaRef ds:uri="cb7dc30f-4af6-4ef2-b229-4acdadfbf39e"/>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cbece62f-a05e-4bfd-bc8e-025464d812a3"/>
    <ds:schemaRef ds:uri="http://www.w3.org/XML/1998/namespace"/>
    <ds:schemaRef ds:uri="http://purl.org/dc/dcmitype/"/>
  </ds:schemaRefs>
</ds:datastoreItem>
</file>

<file path=customXml/itemProps3.xml><?xml version="1.0" encoding="utf-8"?>
<ds:datastoreItem xmlns:ds="http://schemas.openxmlformats.org/officeDocument/2006/customXml" ds:itemID="{3B110783-387A-4E47-AA08-B803B886DB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New-PPT-Template</Template>
  <TotalTime>507</TotalTime>
  <Words>14907</Words>
  <Application>Microsoft Office PowerPoint</Application>
  <PresentationFormat>Widescreen</PresentationFormat>
  <Paragraphs>1296</Paragraphs>
  <Slides>165</Slides>
  <Notes>37</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165</vt:i4>
      </vt:variant>
    </vt:vector>
  </HeadingPairs>
  <TitlesOfParts>
    <vt:vector size="189" baseType="lpstr">
      <vt:lpstr>Abadi</vt:lpstr>
      <vt:lpstr>Aptos</vt:lpstr>
      <vt:lpstr>Aptos Black</vt:lpstr>
      <vt:lpstr>Aptos Display</vt:lpstr>
      <vt:lpstr>Aptos SemiBold</vt:lpstr>
      <vt:lpstr>Arial</vt:lpstr>
      <vt:lpstr>Arial Black</vt:lpstr>
      <vt:lpstr>Arial Narrow</vt:lpstr>
      <vt:lpstr>Avenir</vt:lpstr>
      <vt:lpstr>Calibri</vt:lpstr>
      <vt:lpstr>Calibri Light</vt:lpstr>
      <vt:lpstr>Calibri-Italic</vt:lpstr>
      <vt:lpstr>GDS Transport</vt:lpstr>
      <vt:lpstr>Lato</vt:lpstr>
      <vt:lpstr>Times New Roman</vt:lpstr>
      <vt:lpstr>Wingdings</vt:lpstr>
      <vt:lpstr>WordVisi_MSFontService</vt:lpstr>
      <vt:lpstr>Office Theme</vt:lpstr>
      <vt:lpstr>1_office theme</vt:lpstr>
      <vt:lpstr>HIOW Healthcare - Presentation (blue)</vt:lpstr>
      <vt:lpstr>2_Office Theme</vt:lpstr>
      <vt:lpstr>4_Office Theme</vt:lpstr>
      <vt:lpstr>3_Office Theme</vt:lpstr>
      <vt:lpstr>Clarity</vt:lpstr>
      <vt:lpstr>PowerPoint Presentation</vt:lpstr>
      <vt:lpstr>Welcome &amp; Housekeeping</vt:lpstr>
      <vt:lpstr>Event Opening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non-intimate stalking? </vt:lpstr>
      <vt:lpstr>Overview</vt:lpstr>
      <vt:lpstr>Be kind to yourself ….</vt:lpstr>
      <vt:lpstr>Stalking behaviour is a symptom of underlying issues  </vt:lpstr>
      <vt:lpstr>Contextual issues</vt:lpstr>
      <vt:lpstr>Mental health and personality issues</vt:lpstr>
      <vt:lpstr>Underlying psychological issues</vt:lpstr>
      <vt:lpstr>Adverse childhood experiences</vt:lpstr>
      <vt:lpstr>PowerPoint Presentation</vt:lpstr>
      <vt:lpstr>PowerPoint Presentation</vt:lpstr>
      <vt:lpstr>PowerPoint Presentation</vt:lpstr>
      <vt:lpstr>PowerPoint Presentation</vt:lpstr>
      <vt:lpstr>PowerPoint Presentation</vt:lpstr>
      <vt:lpstr>Most prevalent mental health diagnoses according to typology (616 MASP referrals 2018-2022)</vt:lpstr>
      <vt:lpstr>PowerPoint Presentation</vt:lpstr>
      <vt:lpstr>PowerPoint Presentation</vt:lpstr>
      <vt:lpstr>Implications for mental health treatment We need to tailor treatment according to MH issues within each typology + individual formulation </vt:lpstr>
      <vt:lpstr>Incompetent suitor style stalking case example: John’s journey into MASP</vt:lpstr>
      <vt:lpstr>Incompetent suitor style stalking case example: John’s engagement with PLSI</vt:lpstr>
      <vt:lpstr>Incompetent suitor style stalking case example: John’s engagement with PLSI</vt:lpstr>
      <vt:lpstr>Incompetent suitor style stalking case example: John’s engagement with PLSI</vt:lpstr>
      <vt:lpstr>PowerPoint Presentation</vt:lpstr>
      <vt:lpstr>PowerPoint Presentation</vt:lpstr>
      <vt:lpstr>Most prevalent mental health diagnoses according to typology (616 MASP referrals 2018-2022)</vt:lpstr>
      <vt:lpstr>PowerPoint Presentation</vt:lpstr>
      <vt:lpstr>PowerPoint Presentation</vt:lpstr>
      <vt:lpstr>Implications for mental health treatment We need to tailor treatment according to MH issues within each typology + individual formulation </vt:lpstr>
      <vt:lpstr>Resentful stalking case example: Simon’s journey into MASP</vt:lpstr>
      <vt:lpstr>Resentful stalking case example: Simon’s engagement with HIOW NHS team </vt:lpstr>
      <vt:lpstr>Resentful stalking case example: Simon’s engagement with HIOW NHS team </vt:lpstr>
      <vt:lpstr>Resentful stalking case example: Simon’s engagement with HIOW NHS team </vt:lpstr>
      <vt:lpstr>PowerPoint Presentation</vt:lpstr>
      <vt:lpstr>PowerPoint Presentation</vt:lpstr>
      <vt:lpstr>Most prevalent mental health diagnoses according to typology (616 MASP referrals 2018-2022)</vt:lpstr>
      <vt:lpstr>PowerPoint Presentation</vt:lpstr>
      <vt:lpstr>PowerPoint Presentation</vt:lpstr>
      <vt:lpstr>PowerPoint Presentation</vt:lpstr>
      <vt:lpstr>Intimacy seeking stalking case example: Claire’s journey into MASP</vt:lpstr>
      <vt:lpstr>Intimacy seeking stalking case example: Claire’s engagement with HIOW NHS team </vt:lpstr>
      <vt:lpstr>Intimacy seeking stalking case example: Claire’s engagement with HIOW NHS team </vt:lpstr>
      <vt:lpstr>PowerPoint Presentation</vt:lpstr>
      <vt:lpstr>PowerPoint Presentation</vt:lpstr>
      <vt:lpstr>PowerPoint Presentation</vt:lpstr>
      <vt:lpstr>Most prevalent mental health diagnoses according to typology (616 MASP referrals 2018-2022)</vt:lpstr>
      <vt:lpstr>PowerPoint Presentation</vt:lpstr>
      <vt:lpstr>Predatory stalking case example: William’s journey into MASP</vt:lpstr>
      <vt:lpstr>Predatory stalking case example: William’s engagement with HIOW NHS team </vt:lpstr>
      <vt:lpstr>Predatory stalking case example: William’s engagement with HIOW NHS team </vt:lpstr>
      <vt:lpstr>Conclusion: Non-intimate stalking accounts for almost a quarter of stalking cases in Hampshire &amp; IOW</vt:lpstr>
      <vt:lpstr>Conclusion: which highlights the complexity of stalking</vt:lpstr>
      <vt:lpstr>Thank you for your time</vt:lpstr>
      <vt:lpstr>References</vt:lpstr>
      <vt:lpstr>PowerPoint Presentation</vt:lpstr>
      <vt:lpstr>Lived Experience</vt:lpstr>
      <vt:lpstr>PowerPoint Presentation</vt:lpstr>
      <vt:lpstr>Psychological routes towards and away from stalking behaviour: An autistic individual's reflections</vt:lpstr>
      <vt:lpstr>Today's aims...</vt:lpstr>
      <vt:lpstr> A little about me (contextually)...</vt:lpstr>
      <vt:lpstr>Thinking about AUTISM SPECTRUM DISORDER (ASD)</vt:lpstr>
      <vt:lpstr>Autism and 'social rules'</vt:lpstr>
      <vt:lpstr>Thinking about Autistic individuals and you</vt:lpstr>
      <vt:lpstr>Autism and crime</vt:lpstr>
      <vt:lpstr>Autism and crime (Cont...)</vt:lpstr>
      <vt:lpstr>Reflections on Autism and stalking</vt:lpstr>
      <vt:lpstr>Thinking about Autistic individuals in our work...</vt:lpstr>
      <vt:lpstr>Sharing my experiences...</vt:lpstr>
      <vt:lpstr>My psychological routes towards stalking behaviours....</vt:lpstr>
      <vt:lpstr>My psychological routes away from stalking behaviours....</vt:lpstr>
      <vt:lpstr>WHAT CAN WE DO?</vt:lpstr>
      <vt:lpstr>Let's discover together...</vt:lpstr>
      <vt:lpstr>Stalking or Harassment? </vt:lpstr>
      <vt:lpstr>PURPOSE</vt:lpstr>
      <vt:lpstr>Making decisions as to charges and whether to charge </vt:lpstr>
      <vt:lpstr>PowerPoint Presentation</vt:lpstr>
      <vt:lpstr>Which charge?</vt:lpstr>
      <vt:lpstr>LAW </vt:lpstr>
      <vt:lpstr>S2 Harassment</vt:lpstr>
      <vt:lpstr>S7 (2) PHA 1997</vt:lpstr>
      <vt:lpstr>Harassment – I OUT C</vt:lpstr>
      <vt:lpstr>2A Stalking</vt:lpstr>
      <vt:lpstr>Stalking - FOUR</vt:lpstr>
      <vt:lpstr>S4 Harassment involving fear of violence </vt:lpstr>
      <vt:lpstr>Section 4A – stalking involving fear of violence or serious alarm or distress </vt:lpstr>
      <vt:lpstr>Section 4A – stalking involving fear of violence </vt:lpstr>
      <vt:lpstr>Section 4A – stalking involving serious alarm or distress</vt:lpstr>
      <vt:lpstr>BUILDING ROBUST AND EFFECTIVE CASES</vt:lpstr>
      <vt:lpstr>SCOTT SCHEDULES</vt:lpstr>
      <vt:lpstr>PowerPoint Presentation</vt:lpstr>
      <vt:lpstr>The future</vt:lpstr>
      <vt:lpstr>Useful links</vt:lpstr>
      <vt:lpstr>PowerPoint Presentation</vt:lpstr>
      <vt:lpstr>Cyber Stalking</vt:lpstr>
      <vt:lpstr>Lived Experience</vt:lpstr>
      <vt:lpstr>PowerPoint Presentation</vt:lpstr>
      <vt:lpstr>Dr Rachel Worthington  Understanding Adolescent Stalking through a Developmental Lens – Trends and Updates  </vt:lpstr>
      <vt:lpstr>Aims</vt:lpstr>
      <vt:lpstr>Thinking back to when you were a teenager....</vt:lpstr>
      <vt:lpstr>PowerPoint Presentation</vt:lpstr>
      <vt:lpstr>PowerPoint Presentation</vt:lpstr>
      <vt:lpstr>PowerPoint Presentation</vt:lpstr>
      <vt:lpstr>As a teenager How many of you have…</vt:lpstr>
      <vt:lpstr>PowerPoint Presentation</vt:lpstr>
      <vt:lpstr>Let’s have a think about why….</vt:lpstr>
      <vt:lpstr>What is adolescence?</vt:lpstr>
      <vt:lpstr>What springs to mind when we think of  teenagers?</vt:lpstr>
      <vt:lpstr>Common things said to teenagers…</vt:lpstr>
      <vt:lpstr>Adolescence and Biology</vt:lpstr>
      <vt:lpstr>And not only that....</vt:lpstr>
      <vt:lpstr>AND</vt:lpstr>
      <vt:lpstr>Brain Plasticity</vt:lpstr>
      <vt:lpstr>PowerPoint Presentation</vt:lpstr>
      <vt:lpstr>Adolescents are...</vt:lpstr>
      <vt:lpstr>Why does age matter?</vt:lpstr>
      <vt:lpstr>So when should we think of someone as an adult?</vt:lpstr>
      <vt:lpstr>A reminder</vt:lpstr>
      <vt:lpstr>Assessments of adolescent stalking</vt:lpstr>
      <vt:lpstr>Rate an  adolescent...</vt:lpstr>
      <vt:lpstr>In summary...</vt:lpstr>
      <vt:lpstr>So how does this apply to stalking?</vt:lpstr>
      <vt:lpstr>‘Prevalence’ of adolescent stalking</vt:lpstr>
      <vt:lpstr>Stalking = </vt:lpstr>
      <vt:lpstr>Let’s start with Fear..</vt:lpstr>
      <vt:lpstr>Adolescent intent to cause fear?</vt:lpstr>
      <vt:lpstr>PowerPoint Presentation</vt:lpstr>
      <vt:lpstr>Adolescence and Empathy..</vt:lpstr>
      <vt:lpstr>Adolescence and feeling afraid...</vt:lpstr>
      <vt:lpstr>Why?</vt:lpstr>
      <vt:lpstr>Playing down fear …“don’t grass.. we all do it”..</vt:lpstr>
      <vt:lpstr>Adolescence intent to cause harm?</vt:lpstr>
      <vt:lpstr>Adolescence and Fear</vt:lpstr>
      <vt:lpstr>Stalking = </vt:lpstr>
      <vt:lpstr>Let’s think about the 5 plus 2 for adolescents...</vt:lpstr>
      <vt:lpstr>Tactics used in adolescent stalking..</vt:lpstr>
      <vt:lpstr>Adolescence and social media use</vt:lpstr>
      <vt:lpstr>Frequency of adolescent communication</vt:lpstr>
      <vt:lpstr>Legitimacy of contact</vt:lpstr>
      <vt:lpstr>Legitimacy of contact</vt:lpstr>
      <vt:lpstr>School as a place of safety?</vt:lpstr>
      <vt:lpstr>BUT...who is the victim?</vt:lpstr>
      <vt:lpstr>Typologies of Adolescent Stalking?</vt:lpstr>
      <vt:lpstr>So what do we know? Adolescent Stalking = </vt:lpstr>
      <vt:lpstr>Problems with the data</vt:lpstr>
      <vt:lpstr>What do we do from here?</vt:lpstr>
      <vt:lpstr>Research at ManMet</vt:lpstr>
      <vt:lpstr>Implications for practice</vt:lpstr>
      <vt:lpstr>Implications for assessment</vt:lpstr>
      <vt:lpstr>Treatment </vt:lpstr>
      <vt:lpstr>Implications for research..</vt:lpstr>
      <vt:lpstr>Any questions</vt:lpstr>
      <vt:lpstr>Panel Discussion Q&amp;A</vt:lpstr>
      <vt:lpstr>Closing Remarks</vt:lpstr>
      <vt:lpstr>PowerPoint Presentation</vt:lpstr>
    </vt:vector>
  </TitlesOfParts>
  <Company>SERIP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McMahon, Courtney (50774)</dc:creator>
  <cp:lastModifiedBy>Allam, Lisa (47160)</cp:lastModifiedBy>
  <cp:revision>20</cp:revision>
  <dcterms:created xsi:type="dcterms:W3CDTF">2025-01-06T08:30:06Z</dcterms:created>
  <dcterms:modified xsi:type="dcterms:W3CDTF">2025-03-11T09:44:57Z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0x010100DDEEACFD805CE840B8B73A86A38D930F</vt:lpwstr>
  </property>
  <property fmtid="{D5CDD505-2E9C-101B-9397-08002B2CF9AE}" pid="3" name="_dlc_DocIdItemGuid">
    <vt:lpwstr>4cfeec39-541f-4314-a99a-1b0300eb9ae7</vt:lpwstr>
  </property>
</Properties>
</file>